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Lst>
  <p:sldSz cy="10058400" cx="7772400"/>
  <p:notesSz cx="6858000" cy="9144000"/>
  <p:embeddedFontLst>
    <p:embeddedFont>
      <p:font typeface="Halant"/>
      <p:regular r:id="rId18"/>
      <p:bold r:id="rId19"/>
    </p:embeddedFont>
    <p:embeddedFont>
      <p:font typeface="Plus Jakarta Sans"/>
      <p:regular r:id="rId20"/>
      <p:bold r:id="rId21"/>
      <p:italic r:id="rId22"/>
      <p:boldItalic r:id="rId23"/>
    </p:embeddedFont>
    <p:embeddedFont>
      <p:font typeface="Inter"/>
      <p:regular r:id="rId24"/>
      <p:bold r:id="rId25"/>
      <p:italic r:id="rId26"/>
      <p:boldItalic r:id="rId27"/>
    </p:embeddedFont>
    <p:embeddedFont>
      <p:font typeface="Inter Medium"/>
      <p:regular r:id="rId28"/>
      <p:bold r:id="rId29"/>
      <p:italic r:id="rId30"/>
      <p:boldItalic r:id="rId3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14E4E25-A116-479E-8193-5EB28B55BC8C}">
  <a:tblStyle styleId="{C14E4E25-A116-479E-8193-5EB28B55BC8C}"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regular.fntdata"/><Relationship Id="rId22" Type="http://schemas.openxmlformats.org/officeDocument/2006/relationships/font" Target="fonts/PlusJakartaSans-italic.fntdata"/><Relationship Id="rId21" Type="http://schemas.openxmlformats.org/officeDocument/2006/relationships/font" Target="fonts/PlusJakartaSans-bold.fntdata"/><Relationship Id="rId24" Type="http://schemas.openxmlformats.org/officeDocument/2006/relationships/font" Target="fonts/Inter-regular.fntdata"/><Relationship Id="rId23" Type="http://schemas.openxmlformats.org/officeDocument/2006/relationships/font" Target="fonts/PlusJakartaSans-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Inter-italic.fntdata"/><Relationship Id="rId25" Type="http://schemas.openxmlformats.org/officeDocument/2006/relationships/font" Target="fonts/Inter-bold.fntdata"/><Relationship Id="rId28" Type="http://schemas.openxmlformats.org/officeDocument/2006/relationships/font" Target="fonts/InterMedium-regular.fntdata"/><Relationship Id="rId27" Type="http://schemas.openxmlformats.org/officeDocument/2006/relationships/font" Target="fonts/Inter-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InterMedium-bold.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InterMedium-boldItalic.fntdata"/><Relationship Id="rId30" Type="http://schemas.openxmlformats.org/officeDocument/2006/relationships/font" Target="fonts/InterMedium-italic.fnt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font" Target="fonts/Halant-bold.fntdata"/><Relationship Id="rId18" Type="http://schemas.openxmlformats.org/officeDocument/2006/relationships/font" Target="fonts/Halant-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67a79306e8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67a79306e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g367a79306e8_0_2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7" name="Google Shape;167;g367a79306e8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367a79306e8_0_10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367a79306e8_0_1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g30d1c85d9cd_0_4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30d1c85d9cd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30ec481994f_0_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30ec481994f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30ec481994f_0_1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30ec481994f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30ec481994f_0_2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5" name="Google Shape;115;g30ec481994f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30ec481994f_0_3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5" name="Google Shape;125;g30ec481994f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30ec481994f_0_4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30ec481994f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30ec481994f_0_5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30ec481994f_0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30ec481994f_0_6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7" name="Google Shape;157;g30ec481994f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1.png"/><Relationship Id="rId5"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4.png"/><Relationship Id="rId4" Type="http://schemas.openxmlformats.org/officeDocument/2006/relationships/image" Target="../media/image1.png"/><Relationship Id="rId5"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hyperlink" Target="https://www.blackpast.org/global-african-history-timeline/" TargetMode="External"/><Relationship Id="rId6" Type="http://schemas.openxmlformats.org/officeDocument/2006/relationships/hyperlink" Target="https://sahistory.org.za/article/africa-timeline" TargetMode="External"/><Relationship Id="rId7" Type="http://schemas.openxmlformats.org/officeDocument/2006/relationships/hyperlink" Target="https://www.britishmuseum.org/sites/default/files/2024-04/African_Kingdoms_Timeline.pdf" TargetMode="External"/><Relationship Id="rId8" Type="http://schemas.openxmlformats.org/officeDocument/2006/relationships/hyperlink" Target="https://www.worldhistory.org/timeline/africa/"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4.png"/><Relationship Id="rId11" Type="http://schemas.openxmlformats.org/officeDocument/2006/relationships/hyperlink" Target="https://creativecommons.org/licenses/by-sa/3.0/deed.en" TargetMode="External"/><Relationship Id="rId10" Type="http://schemas.openxmlformats.org/officeDocument/2006/relationships/image" Target="../media/image7.png"/><Relationship Id="rId9" Type="http://schemas.openxmlformats.org/officeDocument/2006/relationships/hyperlink" Target="https://knightlab.zendesk.com/hc/en-us/categories/201567526-TimelineJS" TargetMode="External"/><Relationship Id="rId5" Type="http://schemas.openxmlformats.org/officeDocument/2006/relationships/hyperlink" Target="https://timeline.knightlab.com/" TargetMode="External"/><Relationship Id="rId6" Type="http://schemas.openxmlformats.org/officeDocument/2006/relationships/hyperlink" Target="https://cdn.knightlab.com/libs/timeline3/latest/embed/index.html?source=12Z-zduNDj8u4Q12kbwQmVvsYEtF5ANICT_HU_A_0bK0&amp;font=Default&amp;lang=en&amp;initial_zoom=2&amp;height=650" TargetMode="External"/><Relationship Id="rId7" Type="http://schemas.openxmlformats.org/officeDocument/2006/relationships/hyperlink" Target="https://vimeo.com/143407878" TargetMode="External"/><Relationship Id="rId8" Type="http://schemas.openxmlformats.org/officeDocument/2006/relationships/hyperlink" Target="https://timeline.knightlab.com/#faq"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hyperlink" Target="https://www.blackpast.org/global-african-history-timeline/" TargetMode="External"/><Relationship Id="rId6" Type="http://schemas.openxmlformats.org/officeDocument/2006/relationships/hyperlink" Target="https://sahistory.org.za/article/africa-timeline" TargetMode="External"/><Relationship Id="rId7" Type="http://schemas.openxmlformats.org/officeDocument/2006/relationships/hyperlink" Target="https://www.britishmuseum.org/sites/default/files/2024-04/African_Kingdoms_Timeline.pdf" TargetMode="External"/><Relationship Id="rId8" Type="http://schemas.openxmlformats.org/officeDocument/2006/relationships/hyperlink" Target="https://www.worldhistory.org/timeline/africa/"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hyperlink" Target="https://docs.google.com/spreadsheets/d/1pHBvXN7nmGkiG8uQSUB82eNlnL8xHu6kydzH_-eguHQ/copy" TargetMode="External"/><Relationship Id="rId6" Type="http://schemas.openxmlformats.org/officeDocument/2006/relationships/hyperlink" Target="https://docs.google.com/spreadsheets/d/12Z-zduNDj8u4Q12kbwQmVvsYEtF5ANICT_HU_A_0bK0/edit?usp=sharing" TargetMode="External"/><Relationship Id="rId7" Type="http://schemas.openxmlformats.org/officeDocument/2006/relationships/image" Target="../media/image6.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hyperlink" Target="https://timeline.knightlab.com/#help"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What is </a:t>
            </a:r>
            <a:endParaRPr sz="25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Continuity and Change over Time?</a:t>
            </a:r>
            <a:endParaRPr sz="2500">
              <a:solidFill>
                <a:schemeClr val="dk1"/>
              </a:solidFill>
              <a:latin typeface="Plus Jakarta Sans"/>
              <a:ea typeface="Plus Jakarta Sans"/>
              <a:cs typeface="Plus Jakarta Sans"/>
              <a:sym typeface="Plus Jakarta Sans"/>
            </a:endParaRPr>
          </a:p>
        </p:txBody>
      </p:sp>
      <p:sp>
        <p:nvSpPr>
          <p:cNvPr id="55" name="Google Shape;55;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56" name="Google Shape;56;p13"/>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59" name="Google Shape;59;p13"/>
          <p:cNvSpPr txBox="1"/>
          <p:nvPr/>
        </p:nvSpPr>
        <p:spPr>
          <a:xfrm>
            <a:off x="1796850" y="1365675"/>
            <a:ext cx="5506500" cy="10407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91425">
            <a:noAutofit/>
          </a:bodyPr>
          <a:lstStyle/>
          <a:p>
            <a:pPr indent="0" lvl="0" marL="0" rtl="0" algn="ctr">
              <a:spcBef>
                <a:spcPts val="0"/>
              </a:spcBef>
              <a:spcAft>
                <a:spcPts val="0"/>
              </a:spcAft>
              <a:buNone/>
            </a:pPr>
            <a:r>
              <a:rPr b="1" lang="en" sz="1400">
                <a:solidFill>
                  <a:srgbClr val="000000"/>
                </a:solidFill>
                <a:latin typeface="Plus Jakarta Sans"/>
                <a:ea typeface="Plus Jakarta Sans"/>
                <a:cs typeface="Plus Jakarta Sans"/>
                <a:sym typeface="Plus Jakarta Sans"/>
              </a:rPr>
              <a:t>Quick Definition: </a:t>
            </a:r>
            <a:r>
              <a:rPr lang="en" sz="1400">
                <a:solidFill>
                  <a:srgbClr val="000000"/>
                </a:solidFill>
                <a:latin typeface="Plus Jakarta Sans"/>
                <a:ea typeface="Plus Jakarta Sans"/>
                <a:cs typeface="Plus Jakarta Sans"/>
                <a:sym typeface="Plus Jakarta Sans"/>
              </a:rPr>
              <a:t>Thinking historically means identifying and exploring the reasons behind both what has changed and what has stayed the same within a given time period or around a specific historical event.</a:t>
            </a:r>
            <a:endParaRPr sz="1200">
              <a:solidFill>
                <a:srgbClr val="000000"/>
              </a:solidFill>
              <a:latin typeface="Plus Jakarta Sans"/>
              <a:ea typeface="Plus Jakarta Sans"/>
              <a:cs typeface="Plus Jakarta Sans"/>
              <a:sym typeface="Plus Jakarta Sans"/>
            </a:endParaRPr>
          </a:p>
        </p:txBody>
      </p:sp>
      <p:graphicFrame>
        <p:nvGraphicFramePr>
          <p:cNvPr id="60" name="Google Shape;60;p13"/>
          <p:cNvGraphicFramePr/>
          <p:nvPr/>
        </p:nvGraphicFramePr>
        <p:xfrm>
          <a:off x="465188" y="7357175"/>
          <a:ext cx="3000000" cy="3000000"/>
        </p:xfrm>
        <a:graphic>
          <a:graphicData uri="http://schemas.openxmlformats.org/drawingml/2006/table">
            <a:tbl>
              <a:tblPr>
                <a:noFill/>
                <a:tableStyleId>{C14E4E25-A116-479E-8193-5EB28B55BC8C}</a:tableStyleId>
              </a:tblPr>
              <a:tblGrid>
                <a:gridCol w="3503000"/>
                <a:gridCol w="3335150"/>
              </a:tblGrid>
              <a:tr h="600300">
                <a:tc>
                  <a:txBody>
                    <a:bodyPr/>
                    <a:lstStyle/>
                    <a:p>
                      <a:pPr indent="0" lvl="0" marL="0" rtl="0" algn="l">
                        <a:spcBef>
                          <a:spcPts val="0"/>
                        </a:spcBef>
                        <a:spcAft>
                          <a:spcPts val="0"/>
                        </a:spcAft>
                        <a:buNone/>
                      </a:pPr>
                      <a:r>
                        <a:rPr lang="en" sz="1200">
                          <a:latin typeface="Inter"/>
                          <a:ea typeface="Inter"/>
                          <a:cs typeface="Inter"/>
                          <a:sym typeface="Inter"/>
                        </a:rPr>
                        <a:t>Apply the thinking skill of Continuity and Change over Time to yourself. How are you the same as you were 10 years ago? How are you different?</a:t>
                      </a:r>
                      <a:endParaRPr sz="1200">
                        <a:latin typeface="Inter"/>
                        <a:ea typeface="Inter"/>
                        <a:cs typeface="Inter"/>
                        <a:sym typeface="Inter"/>
                      </a:endParaRPr>
                    </a:p>
                  </a:txBody>
                  <a:tcPr marT="91425" marB="109750"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Would maps from 1776, 1863, and 1975 tell the same story about America? Explain using the concept of Continuity and Change over Time.</a:t>
                      </a:r>
                      <a:endParaRPr sz="1200">
                        <a:latin typeface="Inter"/>
                        <a:ea typeface="Inter"/>
                        <a:cs typeface="Inter"/>
                        <a:sym typeface="Inter"/>
                      </a:endParaRPr>
                    </a:p>
                  </a:txBody>
                  <a:tcPr marT="91425" marB="109750"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999125">
                <a:tc>
                  <a:txBody>
                    <a:bodyPr/>
                    <a:lstStyle/>
                    <a:p>
                      <a:pPr indent="0" lvl="0" marL="0" rtl="0" algn="l">
                        <a:spcBef>
                          <a:spcPts val="0"/>
                        </a:spcBef>
                        <a:spcAft>
                          <a:spcPts val="0"/>
                        </a:spcAft>
                        <a:buNone/>
                      </a:pPr>
                      <a:r>
                        <a:t/>
                      </a:r>
                      <a:endParaRPr sz="1000">
                        <a:latin typeface="Inter"/>
                        <a:ea typeface="Inter"/>
                        <a:cs typeface="Inter"/>
                        <a:sym typeface="Inter"/>
                      </a:endParaRPr>
                    </a:p>
                  </a:txBody>
                  <a:tcPr marT="91425" marB="109750"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91425" marB="109750"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61" name="Google Shape;61;p13"/>
          <p:cNvSpPr/>
          <p:nvPr/>
        </p:nvSpPr>
        <p:spPr>
          <a:xfrm>
            <a:off x="640450" y="4283781"/>
            <a:ext cx="6486000" cy="241800"/>
          </a:xfrm>
          <a:prstGeom prst="leftRightArrow">
            <a:avLst>
              <a:gd fmla="val 50000" name="adj1"/>
              <a:gd fmla="val 50000" name="adj2"/>
            </a:avLst>
          </a:prstGeom>
          <a:solidFill>
            <a:srgbClr val="6484F3"/>
          </a:solidFill>
          <a:ln cap="flat" cmpd="sng" w="9525">
            <a:solidFill>
              <a:srgbClr val="9E9E9E"/>
            </a:solidFill>
            <a:prstDash val="solid"/>
            <a:round/>
            <a:headEnd len="sm" w="sm" type="none"/>
            <a:tailEnd len="sm" w="sm" type="none"/>
          </a:ln>
        </p:spPr>
        <p:txBody>
          <a:bodyPr anchorCtr="0" anchor="ctr" bIns="113100" lIns="113100" spcFirstLastPara="1" rIns="113100" wrap="square" tIns="113100">
            <a:noAutofit/>
          </a:bodyPr>
          <a:lstStyle/>
          <a:p>
            <a:pPr indent="0" lvl="0" marL="0" rtl="0" algn="l">
              <a:spcBef>
                <a:spcPts val="0"/>
              </a:spcBef>
              <a:spcAft>
                <a:spcPts val="0"/>
              </a:spcAft>
              <a:buNone/>
            </a:pPr>
            <a:r>
              <a:t/>
            </a:r>
            <a:endParaRPr/>
          </a:p>
        </p:txBody>
      </p:sp>
      <p:cxnSp>
        <p:nvCxnSpPr>
          <p:cNvPr id="62" name="Google Shape;62;p13"/>
          <p:cNvCxnSpPr/>
          <p:nvPr/>
        </p:nvCxnSpPr>
        <p:spPr>
          <a:xfrm rot="10800000">
            <a:off x="1349642" y="4227933"/>
            <a:ext cx="0" cy="336300"/>
          </a:xfrm>
          <a:prstGeom prst="straightConnector1">
            <a:avLst/>
          </a:prstGeom>
          <a:noFill/>
          <a:ln cap="flat" cmpd="sng" w="9525">
            <a:solidFill>
              <a:srgbClr val="595959"/>
            </a:solidFill>
            <a:prstDash val="solid"/>
            <a:round/>
            <a:headEnd len="med" w="med" type="none"/>
            <a:tailEnd len="med" w="med" type="none"/>
          </a:ln>
        </p:spPr>
      </p:cxnSp>
      <p:cxnSp>
        <p:nvCxnSpPr>
          <p:cNvPr id="63" name="Google Shape;63;p13"/>
          <p:cNvCxnSpPr/>
          <p:nvPr/>
        </p:nvCxnSpPr>
        <p:spPr>
          <a:xfrm rot="10800000">
            <a:off x="2625680" y="4227926"/>
            <a:ext cx="0" cy="336300"/>
          </a:xfrm>
          <a:prstGeom prst="straightConnector1">
            <a:avLst/>
          </a:prstGeom>
          <a:noFill/>
          <a:ln cap="flat" cmpd="sng" w="9525">
            <a:solidFill>
              <a:srgbClr val="595959"/>
            </a:solidFill>
            <a:prstDash val="solid"/>
            <a:round/>
            <a:headEnd len="med" w="med" type="none"/>
            <a:tailEnd len="med" w="med" type="none"/>
          </a:ln>
        </p:spPr>
      </p:cxnSp>
      <p:cxnSp>
        <p:nvCxnSpPr>
          <p:cNvPr id="64" name="Google Shape;64;p13"/>
          <p:cNvCxnSpPr/>
          <p:nvPr/>
        </p:nvCxnSpPr>
        <p:spPr>
          <a:xfrm rot="10800000">
            <a:off x="3883541" y="4236516"/>
            <a:ext cx="0" cy="336300"/>
          </a:xfrm>
          <a:prstGeom prst="straightConnector1">
            <a:avLst/>
          </a:prstGeom>
          <a:noFill/>
          <a:ln cap="flat" cmpd="sng" w="9525">
            <a:solidFill>
              <a:srgbClr val="595959"/>
            </a:solidFill>
            <a:prstDash val="solid"/>
            <a:round/>
            <a:headEnd len="med" w="med" type="none"/>
            <a:tailEnd len="med" w="med" type="none"/>
          </a:ln>
        </p:spPr>
      </p:cxnSp>
      <p:cxnSp>
        <p:nvCxnSpPr>
          <p:cNvPr id="65" name="Google Shape;65;p13"/>
          <p:cNvCxnSpPr/>
          <p:nvPr/>
        </p:nvCxnSpPr>
        <p:spPr>
          <a:xfrm rot="10800000">
            <a:off x="5141402" y="4236516"/>
            <a:ext cx="0" cy="336300"/>
          </a:xfrm>
          <a:prstGeom prst="straightConnector1">
            <a:avLst/>
          </a:prstGeom>
          <a:noFill/>
          <a:ln cap="flat" cmpd="sng" w="9525">
            <a:solidFill>
              <a:srgbClr val="595959"/>
            </a:solidFill>
            <a:prstDash val="solid"/>
            <a:round/>
            <a:headEnd len="med" w="med" type="none"/>
            <a:tailEnd len="med" w="med" type="none"/>
          </a:ln>
        </p:spPr>
      </p:cxnSp>
      <p:cxnSp>
        <p:nvCxnSpPr>
          <p:cNvPr id="66" name="Google Shape;66;p13"/>
          <p:cNvCxnSpPr/>
          <p:nvPr/>
        </p:nvCxnSpPr>
        <p:spPr>
          <a:xfrm rot="10800000">
            <a:off x="6324264" y="4236516"/>
            <a:ext cx="0" cy="336300"/>
          </a:xfrm>
          <a:prstGeom prst="straightConnector1">
            <a:avLst/>
          </a:prstGeom>
          <a:noFill/>
          <a:ln cap="flat" cmpd="sng" w="9525">
            <a:solidFill>
              <a:srgbClr val="595959"/>
            </a:solidFill>
            <a:prstDash val="solid"/>
            <a:round/>
            <a:headEnd len="med" w="med" type="none"/>
            <a:tailEnd len="med" w="med" type="none"/>
          </a:ln>
        </p:spPr>
      </p:cxnSp>
      <p:sp>
        <p:nvSpPr>
          <p:cNvPr id="67" name="Google Shape;67;p13"/>
          <p:cNvSpPr txBox="1"/>
          <p:nvPr/>
        </p:nvSpPr>
        <p:spPr>
          <a:xfrm>
            <a:off x="640450" y="2965338"/>
            <a:ext cx="1971600" cy="1040700"/>
          </a:xfrm>
          <a:prstGeom prst="rect">
            <a:avLst/>
          </a:prstGeom>
          <a:noFill/>
          <a:ln cap="flat" cmpd="sng" w="9525">
            <a:solidFill>
              <a:srgbClr val="B7B7B7"/>
            </a:solidFill>
            <a:prstDash val="solid"/>
            <a:round/>
            <a:headEnd len="sm" w="sm" type="none"/>
            <a:tailEnd len="sm" w="sm" type="none"/>
          </a:ln>
        </p:spPr>
        <p:txBody>
          <a:bodyPr anchorCtr="0" anchor="ctr" bIns="109725" lIns="109725" spcFirstLastPara="1" rIns="109725" wrap="square" tIns="91425">
            <a:noAutofit/>
          </a:bodyPr>
          <a:lstStyle/>
          <a:p>
            <a:pPr indent="0" lvl="0" marL="0" rtl="0" algn="ctr">
              <a:spcBef>
                <a:spcPts val="0"/>
              </a:spcBef>
              <a:spcAft>
                <a:spcPts val="0"/>
              </a:spcAft>
              <a:buNone/>
            </a:pPr>
            <a:r>
              <a:rPr lang="en" sz="1100">
                <a:latin typeface="Inter"/>
                <a:ea typeface="Inter"/>
                <a:cs typeface="Inter"/>
                <a:sym typeface="Inter"/>
              </a:rPr>
              <a:t>Whether within one era or across historical eras, historians detect patterns, </a:t>
            </a:r>
            <a:endParaRPr sz="1100">
              <a:latin typeface="Inter"/>
              <a:ea typeface="Inter"/>
              <a:cs typeface="Inter"/>
              <a:sym typeface="Inter"/>
            </a:endParaRPr>
          </a:p>
          <a:p>
            <a:pPr indent="0" lvl="0" marL="0" rtl="0" algn="ctr">
              <a:spcBef>
                <a:spcPts val="0"/>
              </a:spcBef>
              <a:spcAft>
                <a:spcPts val="0"/>
              </a:spcAft>
              <a:buNone/>
            </a:pPr>
            <a:r>
              <a:rPr lang="en" sz="1100">
                <a:latin typeface="Inter"/>
                <a:ea typeface="Inter"/>
                <a:cs typeface="Inter"/>
                <a:sym typeface="Inter"/>
              </a:rPr>
              <a:t>or </a:t>
            </a:r>
            <a:r>
              <a:rPr b="1" lang="en" sz="1100">
                <a:latin typeface="Inter"/>
                <a:ea typeface="Inter"/>
                <a:cs typeface="Inter"/>
                <a:sym typeface="Inter"/>
              </a:rPr>
              <a:t>continuities</a:t>
            </a:r>
            <a:r>
              <a:rPr lang="en" sz="1100">
                <a:latin typeface="Inter"/>
                <a:ea typeface="Inter"/>
                <a:cs typeface="Inter"/>
                <a:sym typeface="Inter"/>
              </a:rPr>
              <a:t>.</a:t>
            </a:r>
            <a:endParaRPr sz="1100">
              <a:latin typeface="Inter"/>
              <a:ea typeface="Inter"/>
              <a:cs typeface="Inter"/>
              <a:sym typeface="Inter"/>
            </a:endParaRPr>
          </a:p>
        </p:txBody>
      </p:sp>
      <p:sp>
        <p:nvSpPr>
          <p:cNvPr id="68" name="Google Shape;68;p13"/>
          <p:cNvSpPr txBox="1"/>
          <p:nvPr/>
        </p:nvSpPr>
        <p:spPr>
          <a:xfrm>
            <a:off x="2999275" y="2965313"/>
            <a:ext cx="1741800" cy="1040700"/>
          </a:xfrm>
          <a:prstGeom prst="rect">
            <a:avLst/>
          </a:prstGeom>
          <a:noFill/>
          <a:ln cap="flat" cmpd="sng" w="9525">
            <a:solidFill>
              <a:srgbClr val="B7B7B7"/>
            </a:solidFill>
            <a:prstDash val="solid"/>
            <a:round/>
            <a:headEnd len="sm" w="sm" type="none"/>
            <a:tailEnd len="sm" w="sm" type="none"/>
          </a:ln>
        </p:spPr>
        <p:txBody>
          <a:bodyPr anchorCtr="0" anchor="ctr" bIns="109725" lIns="109725" spcFirstLastPara="1" rIns="109725" wrap="square" tIns="91425">
            <a:noAutofit/>
          </a:bodyPr>
          <a:lstStyle/>
          <a:p>
            <a:pPr indent="0" lvl="0" marL="0" rtl="0" algn="ctr">
              <a:spcBef>
                <a:spcPts val="0"/>
              </a:spcBef>
              <a:spcAft>
                <a:spcPts val="0"/>
              </a:spcAft>
              <a:buNone/>
            </a:pPr>
            <a:r>
              <a:rPr lang="en" sz="1700">
                <a:latin typeface="Inter"/>
                <a:ea typeface="Inter"/>
                <a:cs typeface="Inter"/>
                <a:sym typeface="Inter"/>
              </a:rPr>
              <a:t>What stayed the same?</a:t>
            </a:r>
            <a:endParaRPr sz="1700">
              <a:latin typeface="Inter"/>
              <a:ea typeface="Inter"/>
              <a:cs typeface="Inter"/>
              <a:sym typeface="Inter"/>
            </a:endParaRPr>
          </a:p>
        </p:txBody>
      </p:sp>
      <p:sp>
        <p:nvSpPr>
          <p:cNvPr id="69" name="Google Shape;69;p13"/>
          <p:cNvSpPr txBox="1"/>
          <p:nvPr/>
        </p:nvSpPr>
        <p:spPr>
          <a:xfrm>
            <a:off x="5127925" y="2965188"/>
            <a:ext cx="1971600" cy="1040700"/>
          </a:xfrm>
          <a:prstGeom prst="rect">
            <a:avLst/>
          </a:prstGeom>
          <a:noFill/>
          <a:ln cap="flat" cmpd="sng" w="9525">
            <a:solidFill>
              <a:srgbClr val="B7B7B7"/>
            </a:solidFill>
            <a:prstDash val="solid"/>
            <a:round/>
            <a:headEnd len="sm" w="sm" type="none"/>
            <a:tailEnd len="sm" w="sm" type="none"/>
          </a:ln>
        </p:spPr>
        <p:txBody>
          <a:bodyPr anchorCtr="0" anchor="ctr" bIns="109725" lIns="109725" spcFirstLastPara="1" rIns="109725" wrap="square" tIns="91425">
            <a:noAutofit/>
          </a:bodyPr>
          <a:lstStyle/>
          <a:p>
            <a:pPr indent="0" lvl="0" marL="0" rtl="0" algn="ctr">
              <a:spcBef>
                <a:spcPts val="0"/>
              </a:spcBef>
              <a:spcAft>
                <a:spcPts val="0"/>
              </a:spcAft>
              <a:buNone/>
            </a:pPr>
            <a:r>
              <a:rPr lang="en" sz="1100">
                <a:latin typeface="Inter"/>
                <a:ea typeface="Inter"/>
                <a:cs typeface="Inter"/>
                <a:sym typeface="Inter"/>
              </a:rPr>
              <a:t>Sometimes, history looks so different to us in the present, that it’s important to look for continuities.</a:t>
            </a:r>
            <a:endParaRPr sz="1100">
              <a:latin typeface="Inter"/>
              <a:ea typeface="Inter"/>
              <a:cs typeface="Inter"/>
              <a:sym typeface="Inter"/>
            </a:endParaRPr>
          </a:p>
        </p:txBody>
      </p:sp>
      <p:sp>
        <p:nvSpPr>
          <p:cNvPr id="70" name="Google Shape;70;p13"/>
          <p:cNvSpPr txBox="1"/>
          <p:nvPr/>
        </p:nvSpPr>
        <p:spPr>
          <a:xfrm>
            <a:off x="640450" y="5141488"/>
            <a:ext cx="1971600" cy="1040700"/>
          </a:xfrm>
          <a:prstGeom prst="rect">
            <a:avLst/>
          </a:prstGeom>
          <a:noFill/>
          <a:ln cap="flat" cmpd="sng" w="9525">
            <a:solidFill>
              <a:srgbClr val="B7B7B7"/>
            </a:solidFill>
            <a:prstDash val="lgDash"/>
            <a:round/>
            <a:headEnd len="sm" w="sm" type="none"/>
            <a:tailEnd len="sm" w="sm" type="none"/>
          </a:ln>
        </p:spPr>
        <p:txBody>
          <a:bodyPr anchorCtr="0" anchor="ctr" bIns="109725" lIns="109725" spcFirstLastPara="1" rIns="109725" wrap="square" tIns="91425">
            <a:noAutofit/>
          </a:bodyPr>
          <a:lstStyle/>
          <a:p>
            <a:pPr indent="0" lvl="0" marL="0" rtl="0" algn="ctr">
              <a:spcBef>
                <a:spcPts val="0"/>
              </a:spcBef>
              <a:spcAft>
                <a:spcPts val="0"/>
              </a:spcAft>
              <a:buNone/>
            </a:pPr>
            <a:r>
              <a:rPr lang="en" sz="1100">
                <a:solidFill>
                  <a:srgbClr val="000000"/>
                </a:solidFill>
                <a:latin typeface="Inter"/>
                <a:ea typeface="Inter"/>
                <a:cs typeface="Inter"/>
                <a:sym typeface="Inter"/>
              </a:rPr>
              <a:t> People change. Countries change. Cultures change. Histor</a:t>
            </a:r>
            <a:r>
              <a:rPr lang="en" sz="1100">
                <a:latin typeface="Inter"/>
                <a:ea typeface="Inter"/>
                <a:cs typeface="Inter"/>
                <a:sym typeface="Inter"/>
              </a:rPr>
              <a:t>ians</a:t>
            </a:r>
            <a:r>
              <a:rPr lang="en" sz="1100">
                <a:solidFill>
                  <a:srgbClr val="000000"/>
                </a:solidFill>
                <a:latin typeface="Inter"/>
                <a:ea typeface="Inter"/>
                <a:cs typeface="Inter"/>
                <a:sym typeface="Inter"/>
              </a:rPr>
              <a:t> tries to uncover how these things change over time.</a:t>
            </a:r>
            <a:endParaRPr sz="1100">
              <a:latin typeface="Inter"/>
              <a:ea typeface="Inter"/>
              <a:cs typeface="Inter"/>
              <a:sym typeface="Inter"/>
            </a:endParaRPr>
          </a:p>
        </p:txBody>
      </p:sp>
      <p:sp>
        <p:nvSpPr>
          <p:cNvPr id="71" name="Google Shape;71;p13"/>
          <p:cNvSpPr txBox="1"/>
          <p:nvPr/>
        </p:nvSpPr>
        <p:spPr>
          <a:xfrm>
            <a:off x="2999200" y="5142712"/>
            <a:ext cx="1741800" cy="1040700"/>
          </a:xfrm>
          <a:prstGeom prst="rect">
            <a:avLst/>
          </a:prstGeom>
          <a:noFill/>
          <a:ln cap="flat" cmpd="sng" w="9525">
            <a:solidFill>
              <a:srgbClr val="B7B7B7"/>
            </a:solidFill>
            <a:prstDash val="lgDash"/>
            <a:round/>
            <a:headEnd len="sm" w="sm" type="none"/>
            <a:tailEnd len="sm" w="sm" type="none"/>
          </a:ln>
        </p:spPr>
        <p:txBody>
          <a:bodyPr anchorCtr="0" anchor="ctr" bIns="109725" lIns="109725" spcFirstLastPara="1" rIns="109725" wrap="square" tIns="91425">
            <a:noAutofit/>
          </a:bodyPr>
          <a:lstStyle/>
          <a:p>
            <a:pPr indent="0" lvl="0" marL="0" rtl="0" algn="ctr">
              <a:spcBef>
                <a:spcPts val="0"/>
              </a:spcBef>
              <a:spcAft>
                <a:spcPts val="0"/>
              </a:spcAft>
              <a:buNone/>
            </a:pPr>
            <a:r>
              <a:rPr lang="en" sz="1700">
                <a:latin typeface="Inter"/>
                <a:ea typeface="Inter"/>
                <a:cs typeface="Inter"/>
                <a:sym typeface="Inter"/>
              </a:rPr>
              <a:t>What changed?</a:t>
            </a:r>
            <a:endParaRPr sz="1700">
              <a:latin typeface="Inter"/>
              <a:ea typeface="Inter"/>
              <a:cs typeface="Inter"/>
              <a:sym typeface="Inter"/>
            </a:endParaRPr>
          </a:p>
        </p:txBody>
      </p:sp>
      <p:sp>
        <p:nvSpPr>
          <p:cNvPr id="72" name="Google Shape;72;p13"/>
          <p:cNvSpPr txBox="1"/>
          <p:nvPr/>
        </p:nvSpPr>
        <p:spPr>
          <a:xfrm>
            <a:off x="5156500" y="5142613"/>
            <a:ext cx="1971600" cy="1040700"/>
          </a:xfrm>
          <a:prstGeom prst="rect">
            <a:avLst/>
          </a:prstGeom>
          <a:noFill/>
          <a:ln cap="flat" cmpd="sng" w="9525">
            <a:solidFill>
              <a:srgbClr val="B7B7B7"/>
            </a:solidFill>
            <a:prstDash val="lgDash"/>
            <a:round/>
            <a:headEnd len="sm" w="sm" type="none"/>
            <a:tailEnd len="sm" w="sm" type="none"/>
          </a:ln>
        </p:spPr>
        <p:txBody>
          <a:bodyPr anchorCtr="0" anchor="ctr" bIns="109725" lIns="109725" spcFirstLastPara="1" rIns="109725" wrap="square" tIns="91425">
            <a:noAutofit/>
          </a:bodyPr>
          <a:lstStyle/>
          <a:p>
            <a:pPr indent="0" lvl="0" marL="0" rtl="0" algn="ctr">
              <a:spcBef>
                <a:spcPts val="0"/>
              </a:spcBef>
              <a:spcAft>
                <a:spcPts val="0"/>
              </a:spcAft>
              <a:buClr>
                <a:srgbClr val="000000"/>
              </a:buClr>
              <a:buSzPts val="1100"/>
              <a:buFont typeface="Arial"/>
              <a:buNone/>
            </a:pPr>
            <a:r>
              <a:rPr lang="en" sz="1100">
                <a:solidFill>
                  <a:srgbClr val="000000"/>
                </a:solidFill>
                <a:latin typeface="Inter"/>
                <a:ea typeface="Inter"/>
                <a:cs typeface="Inter"/>
                <a:sym typeface="Inter"/>
              </a:rPr>
              <a:t>Before we draw comparisons to the past, we have to seek out the way things have changed over time.</a:t>
            </a:r>
            <a:endParaRPr sz="1100">
              <a:latin typeface="Inter"/>
              <a:ea typeface="Inter"/>
              <a:cs typeface="Inter"/>
              <a:sym typeface="Inter"/>
            </a:endParaRPr>
          </a:p>
        </p:txBody>
      </p:sp>
      <p:sp>
        <p:nvSpPr>
          <p:cNvPr id="73" name="Google Shape;73;p13"/>
          <p:cNvSpPr txBox="1"/>
          <p:nvPr/>
        </p:nvSpPr>
        <p:spPr>
          <a:xfrm>
            <a:off x="1281750" y="4665388"/>
            <a:ext cx="5300100" cy="336300"/>
          </a:xfrm>
          <a:prstGeom prst="rect">
            <a:avLst/>
          </a:prstGeom>
          <a:noFill/>
          <a:ln>
            <a:noFill/>
          </a:ln>
        </p:spPr>
        <p:txBody>
          <a:bodyPr anchorCtr="0" anchor="t" bIns="109725" lIns="109725" spcFirstLastPara="1" rIns="109725" wrap="square" tIns="91425">
            <a:noAutofit/>
          </a:bodyPr>
          <a:lstStyle/>
          <a:p>
            <a:pPr indent="0" lvl="0" marL="0" rtl="0" algn="ctr">
              <a:spcBef>
                <a:spcPts val="0"/>
              </a:spcBef>
              <a:spcAft>
                <a:spcPts val="0"/>
              </a:spcAft>
              <a:buClr>
                <a:srgbClr val="000000"/>
              </a:buClr>
              <a:buSzPts val="1100"/>
              <a:buFont typeface="Arial"/>
              <a:buNone/>
            </a:pPr>
            <a:r>
              <a:rPr b="1" lang="en" sz="1700">
                <a:solidFill>
                  <a:srgbClr val="000000"/>
                </a:solidFill>
                <a:latin typeface="Inter"/>
                <a:ea typeface="Inter"/>
                <a:cs typeface="Inter"/>
                <a:sym typeface="Inter"/>
              </a:rPr>
              <a:t>Changes in _____________________________________</a:t>
            </a:r>
            <a:endParaRPr b="1" sz="1700">
              <a:solidFill>
                <a:srgbClr val="000000"/>
              </a:solidFill>
              <a:latin typeface="Inter"/>
              <a:ea typeface="Inter"/>
              <a:cs typeface="Inter"/>
              <a:sym typeface="Inter"/>
            </a:endParaRPr>
          </a:p>
          <a:p>
            <a:pPr indent="0" lvl="0" marL="0" rtl="0" algn="ctr">
              <a:spcBef>
                <a:spcPts val="0"/>
              </a:spcBef>
              <a:spcAft>
                <a:spcPts val="0"/>
              </a:spcAft>
              <a:buNone/>
            </a:pPr>
            <a:r>
              <a:t/>
            </a:r>
            <a:endParaRPr b="1" sz="1700">
              <a:latin typeface="Inter"/>
              <a:ea typeface="Inter"/>
              <a:cs typeface="Inter"/>
              <a:sym typeface="Inter"/>
            </a:endParaRPr>
          </a:p>
        </p:txBody>
      </p:sp>
      <p:sp>
        <p:nvSpPr>
          <p:cNvPr id="74" name="Google Shape;74;p13"/>
          <p:cNvSpPr txBox="1"/>
          <p:nvPr/>
        </p:nvSpPr>
        <p:spPr>
          <a:xfrm>
            <a:off x="1158125" y="2444663"/>
            <a:ext cx="5424000" cy="336300"/>
          </a:xfrm>
          <a:prstGeom prst="rect">
            <a:avLst/>
          </a:prstGeom>
          <a:noFill/>
          <a:ln>
            <a:noFill/>
          </a:ln>
        </p:spPr>
        <p:txBody>
          <a:bodyPr anchorCtr="0" anchor="t" bIns="109725" lIns="109725" spcFirstLastPara="1" rIns="109725" wrap="square" tIns="91425">
            <a:noAutofit/>
          </a:bodyPr>
          <a:lstStyle/>
          <a:p>
            <a:pPr indent="0" lvl="0" marL="0" rtl="0" algn="ctr">
              <a:spcBef>
                <a:spcPts val="0"/>
              </a:spcBef>
              <a:spcAft>
                <a:spcPts val="0"/>
              </a:spcAft>
              <a:buNone/>
            </a:pPr>
            <a:r>
              <a:rPr b="1" lang="en" sz="1700">
                <a:latin typeface="Inter"/>
                <a:ea typeface="Inter"/>
                <a:cs typeface="Inter"/>
                <a:sym typeface="Inter"/>
              </a:rPr>
              <a:t>Continuities in ___________________________________</a:t>
            </a:r>
            <a:endParaRPr b="1" sz="1700">
              <a:latin typeface="Inter"/>
              <a:ea typeface="Inter"/>
              <a:cs typeface="Inter"/>
              <a:sym typeface="Inter"/>
            </a:endParaRPr>
          </a:p>
        </p:txBody>
      </p:sp>
      <p:sp>
        <p:nvSpPr>
          <p:cNvPr id="75" name="Google Shape;75;p13"/>
          <p:cNvSpPr txBox="1"/>
          <p:nvPr/>
        </p:nvSpPr>
        <p:spPr>
          <a:xfrm>
            <a:off x="541375" y="6807363"/>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91425" spcFirstLastPara="1" rIns="91425" wrap="square" tIns="109725">
            <a:noAutofit/>
          </a:bodyPr>
          <a:lstStyle/>
          <a:p>
            <a:pPr indent="0" lvl="0" marL="0" rtl="0" algn="ctr">
              <a:spcBef>
                <a:spcPts val="0"/>
              </a:spcBef>
              <a:spcAft>
                <a:spcPts val="0"/>
              </a:spcAft>
              <a:buNone/>
            </a:pPr>
            <a:r>
              <a:rPr b="1" lang="en" sz="1400">
                <a:latin typeface="Plus Jakarta Sans"/>
                <a:ea typeface="Plus Jakarta Sans"/>
                <a:cs typeface="Plus Jakarta Sans"/>
                <a:sym typeface="Plus Jakarta Sans"/>
              </a:rPr>
              <a:t>Practice!</a:t>
            </a:r>
            <a:endParaRPr b="1" sz="1400">
              <a:latin typeface="Plus Jakarta Sans"/>
              <a:ea typeface="Plus Jakarta Sans"/>
              <a:cs typeface="Plus Jakarta Sans"/>
              <a:sym typeface="Plus Jakarta Sans"/>
            </a:endParaRPr>
          </a:p>
        </p:txBody>
      </p:sp>
      <p:sp>
        <p:nvSpPr>
          <p:cNvPr id="76" name="Google Shape;76;p13"/>
          <p:cNvSpPr txBox="1"/>
          <p:nvPr/>
        </p:nvSpPr>
        <p:spPr>
          <a:xfrm>
            <a:off x="2347950" y="6374088"/>
            <a:ext cx="4771200" cy="7428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lnSpc>
                <a:spcPct val="100000"/>
              </a:lnSpc>
              <a:spcBef>
                <a:spcPts val="0"/>
              </a:spcBef>
              <a:spcAft>
                <a:spcPts val="0"/>
              </a:spcAft>
              <a:buNone/>
            </a:pPr>
            <a:r>
              <a:rPr lang="en" sz="1100">
                <a:latin typeface="Plus Jakarta Sans"/>
                <a:ea typeface="Plus Jakarta Sans"/>
                <a:cs typeface="Plus Jakarta Sans"/>
                <a:sym typeface="Plus Jakarta Sans"/>
              </a:rPr>
              <a:t>When we understand how things both changed and stayed the same over time, we are better able to explain the uniqueness and interconnectedness within the human experience.</a:t>
            </a:r>
            <a:endParaRPr sz="1100">
              <a:latin typeface="Plus Jakarta Sans"/>
              <a:ea typeface="Plus Jakarta Sans"/>
              <a:cs typeface="Plus Jakarta Sans"/>
              <a:sym typeface="Plus Jakarta Sans"/>
            </a:endParaRPr>
          </a:p>
        </p:txBody>
      </p:sp>
      <p:pic>
        <p:nvPicPr>
          <p:cNvPr id="77" name="Google Shape;77;p13"/>
          <p:cNvPicPr preferRelativeResize="0"/>
          <p:nvPr/>
        </p:nvPicPr>
        <p:blipFill>
          <a:blip r:embed="rId5">
            <a:alphaModFix/>
          </a:blip>
          <a:stretch>
            <a:fillRect/>
          </a:stretch>
        </p:blipFill>
        <p:spPr>
          <a:xfrm>
            <a:off x="541375" y="1390487"/>
            <a:ext cx="1026124" cy="1026124"/>
          </a:xfrm>
          <a:prstGeom prst="rect">
            <a:avLst/>
          </a:prstGeom>
          <a:noFill/>
          <a:ln>
            <a:noFill/>
          </a:ln>
        </p:spPr>
      </p:pic>
      <p:sp>
        <p:nvSpPr>
          <p:cNvPr id="78" name="Google Shape;78;p13"/>
          <p:cNvSpPr txBox="1"/>
          <p:nvPr/>
        </p:nvSpPr>
        <p:spPr>
          <a:xfrm>
            <a:off x="338625" y="10044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8" name="Shape 168"/>
        <p:cNvGrpSpPr/>
        <p:nvPr/>
      </p:nvGrpSpPr>
      <p:grpSpPr>
        <a:xfrm>
          <a:off x="0" y="0"/>
          <a:ext cx="0" cy="0"/>
          <a:chOff x="0" y="0"/>
          <a:chExt cx="0" cy="0"/>
        </a:xfrm>
      </p:grpSpPr>
      <p:sp>
        <p:nvSpPr>
          <p:cNvPr id="169" name="Google Shape;169;p22"/>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What is </a:t>
            </a:r>
            <a:endParaRPr sz="25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000">
                <a:solidFill>
                  <a:schemeClr val="dk1"/>
                </a:solidFill>
                <a:latin typeface="Plus Jakarta Sans"/>
                <a:ea typeface="Plus Jakarta Sans"/>
                <a:cs typeface="Plus Jakarta Sans"/>
                <a:sym typeface="Plus Jakarta Sans"/>
              </a:rPr>
              <a:t>Continuity and Change over Time? (Exemplar)</a:t>
            </a:r>
            <a:endParaRPr sz="2000">
              <a:solidFill>
                <a:schemeClr val="dk1"/>
              </a:solidFill>
              <a:latin typeface="Plus Jakarta Sans"/>
              <a:ea typeface="Plus Jakarta Sans"/>
              <a:cs typeface="Plus Jakarta Sans"/>
              <a:sym typeface="Plus Jakarta Sans"/>
            </a:endParaRPr>
          </a:p>
        </p:txBody>
      </p:sp>
      <p:sp>
        <p:nvSpPr>
          <p:cNvPr id="170" name="Google Shape;170;p2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71" name="Google Shape;171;p22"/>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72" name="Google Shape;172;p2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73" name="Google Shape;173;p22"/>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74" name="Google Shape;174;p22"/>
          <p:cNvSpPr txBox="1"/>
          <p:nvPr/>
        </p:nvSpPr>
        <p:spPr>
          <a:xfrm>
            <a:off x="1796850" y="1441875"/>
            <a:ext cx="5506500" cy="10407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91425">
            <a:noAutofit/>
          </a:bodyPr>
          <a:lstStyle/>
          <a:p>
            <a:pPr indent="0" lvl="0" marL="0" rtl="0" algn="ctr">
              <a:spcBef>
                <a:spcPts val="0"/>
              </a:spcBef>
              <a:spcAft>
                <a:spcPts val="0"/>
              </a:spcAft>
              <a:buNone/>
            </a:pPr>
            <a:r>
              <a:rPr b="1" lang="en" sz="1400">
                <a:solidFill>
                  <a:srgbClr val="000000"/>
                </a:solidFill>
                <a:latin typeface="Plus Jakarta Sans"/>
                <a:ea typeface="Plus Jakarta Sans"/>
                <a:cs typeface="Plus Jakarta Sans"/>
                <a:sym typeface="Plus Jakarta Sans"/>
              </a:rPr>
              <a:t>Quick Definition: </a:t>
            </a:r>
            <a:r>
              <a:rPr lang="en" sz="1400">
                <a:solidFill>
                  <a:srgbClr val="000000"/>
                </a:solidFill>
                <a:latin typeface="Plus Jakarta Sans"/>
                <a:ea typeface="Plus Jakarta Sans"/>
                <a:cs typeface="Plus Jakarta Sans"/>
                <a:sym typeface="Plus Jakarta Sans"/>
              </a:rPr>
              <a:t>Thinking historically means identifying and exploring the reasons behind both what has changed and what has stayed the same within a given time period or around a specific historical event.</a:t>
            </a:r>
            <a:endParaRPr sz="1200">
              <a:solidFill>
                <a:srgbClr val="000000"/>
              </a:solidFill>
              <a:latin typeface="Plus Jakarta Sans"/>
              <a:ea typeface="Plus Jakarta Sans"/>
              <a:cs typeface="Plus Jakarta Sans"/>
              <a:sym typeface="Plus Jakarta Sans"/>
            </a:endParaRPr>
          </a:p>
        </p:txBody>
      </p:sp>
      <p:graphicFrame>
        <p:nvGraphicFramePr>
          <p:cNvPr id="175" name="Google Shape;175;p22"/>
          <p:cNvGraphicFramePr/>
          <p:nvPr/>
        </p:nvGraphicFramePr>
        <p:xfrm>
          <a:off x="465188" y="7357175"/>
          <a:ext cx="3000000" cy="3000000"/>
        </p:xfrm>
        <a:graphic>
          <a:graphicData uri="http://schemas.openxmlformats.org/drawingml/2006/table">
            <a:tbl>
              <a:tblPr>
                <a:noFill/>
                <a:tableStyleId>{C14E4E25-A116-479E-8193-5EB28B55BC8C}</a:tableStyleId>
              </a:tblPr>
              <a:tblGrid>
                <a:gridCol w="3503000"/>
                <a:gridCol w="3335150"/>
              </a:tblGrid>
              <a:tr h="600300">
                <a:tc>
                  <a:txBody>
                    <a:bodyPr/>
                    <a:lstStyle/>
                    <a:p>
                      <a:pPr indent="0" lvl="0" marL="0" rtl="0" algn="l">
                        <a:spcBef>
                          <a:spcPts val="0"/>
                        </a:spcBef>
                        <a:spcAft>
                          <a:spcPts val="0"/>
                        </a:spcAft>
                        <a:buNone/>
                      </a:pPr>
                      <a:r>
                        <a:rPr lang="en" sz="1200">
                          <a:latin typeface="Inter"/>
                          <a:ea typeface="Inter"/>
                          <a:cs typeface="Inter"/>
                          <a:sym typeface="Inter"/>
                        </a:rPr>
                        <a:t>Apply the thinking skill of Continuity and Change over Time to yourself. How are you the same as you were 10 years ago? How are you different?</a:t>
                      </a:r>
                      <a:endParaRPr sz="1200">
                        <a:latin typeface="Inter"/>
                        <a:ea typeface="Inter"/>
                        <a:cs typeface="Inter"/>
                        <a:sym typeface="Inter"/>
                      </a:endParaRPr>
                    </a:p>
                  </a:txBody>
                  <a:tcPr marT="91425" marB="109750"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Would maps from 1776, 1863, and 1975 tell the same story about America? Explain using the concept of Continuity and Change over Time.</a:t>
                      </a:r>
                      <a:endParaRPr sz="1200">
                        <a:latin typeface="Inter"/>
                        <a:ea typeface="Inter"/>
                        <a:cs typeface="Inter"/>
                        <a:sym typeface="Inter"/>
                      </a:endParaRPr>
                    </a:p>
                  </a:txBody>
                  <a:tcPr marT="91425" marB="109750"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999125">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I still like to read books and am friendly toward new people.</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I read more challenging books, am much bigger, and have more independence.</a:t>
                      </a:r>
                      <a:endParaRPr b="1" sz="1000">
                        <a:solidFill>
                          <a:srgbClr val="E95C3D"/>
                        </a:solidFill>
                        <a:latin typeface="Inter"/>
                        <a:ea typeface="Inter"/>
                        <a:cs typeface="Inter"/>
                        <a:sym typeface="Inter"/>
                      </a:endParaRPr>
                    </a:p>
                  </a:txBody>
                  <a:tcPr marT="91425" marB="109750"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Some things like the shape of the continent might remain largely the same.</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The boundaries, including states, would be very different.</a:t>
                      </a:r>
                      <a:endParaRPr b="1" sz="1000">
                        <a:solidFill>
                          <a:srgbClr val="E95C3D"/>
                        </a:solidFill>
                        <a:latin typeface="Inter"/>
                        <a:ea typeface="Inter"/>
                        <a:cs typeface="Inter"/>
                        <a:sym typeface="Inter"/>
                      </a:endParaRPr>
                    </a:p>
                  </a:txBody>
                  <a:tcPr marT="91425" marB="109750"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176" name="Google Shape;176;p22"/>
          <p:cNvSpPr/>
          <p:nvPr/>
        </p:nvSpPr>
        <p:spPr>
          <a:xfrm>
            <a:off x="640450" y="4283781"/>
            <a:ext cx="6486000" cy="241800"/>
          </a:xfrm>
          <a:prstGeom prst="leftRightArrow">
            <a:avLst>
              <a:gd fmla="val 50000" name="adj1"/>
              <a:gd fmla="val 50000" name="adj2"/>
            </a:avLst>
          </a:prstGeom>
          <a:solidFill>
            <a:srgbClr val="6484F3"/>
          </a:solidFill>
          <a:ln cap="flat" cmpd="sng" w="9525">
            <a:solidFill>
              <a:srgbClr val="9E9E9E"/>
            </a:solidFill>
            <a:prstDash val="solid"/>
            <a:round/>
            <a:headEnd len="sm" w="sm" type="none"/>
            <a:tailEnd len="sm" w="sm" type="none"/>
          </a:ln>
        </p:spPr>
        <p:txBody>
          <a:bodyPr anchorCtr="0" anchor="ctr" bIns="113100" lIns="113100" spcFirstLastPara="1" rIns="113100" wrap="square" tIns="113100">
            <a:noAutofit/>
          </a:bodyPr>
          <a:lstStyle/>
          <a:p>
            <a:pPr indent="0" lvl="0" marL="0" rtl="0" algn="l">
              <a:spcBef>
                <a:spcPts val="0"/>
              </a:spcBef>
              <a:spcAft>
                <a:spcPts val="0"/>
              </a:spcAft>
              <a:buNone/>
            </a:pPr>
            <a:r>
              <a:t/>
            </a:r>
            <a:endParaRPr/>
          </a:p>
        </p:txBody>
      </p:sp>
      <p:cxnSp>
        <p:nvCxnSpPr>
          <p:cNvPr id="177" name="Google Shape;177;p22"/>
          <p:cNvCxnSpPr/>
          <p:nvPr/>
        </p:nvCxnSpPr>
        <p:spPr>
          <a:xfrm rot="10800000">
            <a:off x="1349642" y="4227933"/>
            <a:ext cx="0" cy="336300"/>
          </a:xfrm>
          <a:prstGeom prst="straightConnector1">
            <a:avLst/>
          </a:prstGeom>
          <a:noFill/>
          <a:ln cap="flat" cmpd="sng" w="9525">
            <a:solidFill>
              <a:srgbClr val="595959"/>
            </a:solidFill>
            <a:prstDash val="solid"/>
            <a:round/>
            <a:headEnd len="med" w="med" type="none"/>
            <a:tailEnd len="med" w="med" type="none"/>
          </a:ln>
        </p:spPr>
      </p:cxnSp>
      <p:cxnSp>
        <p:nvCxnSpPr>
          <p:cNvPr id="178" name="Google Shape;178;p22"/>
          <p:cNvCxnSpPr/>
          <p:nvPr/>
        </p:nvCxnSpPr>
        <p:spPr>
          <a:xfrm rot="10800000">
            <a:off x="2625680" y="4227926"/>
            <a:ext cx="0" cy="336300"/>
          </a:xfrm>
          <a:prstGeom prst="straightConnector1">
            <a:avLst/>
          </a:prstGeom>
          <a:noFill/>
          <a:ln cap="flat" cmpd="sng" w="9525">
            <a:solidFill>
              <a:srgbClr val="595959"/>
            </a:solidFill>
            <a:prstDash val="solid"/>
            <a:round/>
            <a:headEnd len="med" w="med" type="none"/>
            <a:tailEnd len="med" w="med" type="none"/>
          </a:ln>
        </p:spPr>
      </p:cxnSp>
      <p:cxnSp>
        <p:nvCxnSpPr>
          <p:cNvPr id="179" name="Google Shape;179;p22"/>
          <p:cNvCxnSpPr/>
          <p:nvPr/>
        </p:nvCxnSpPr>
        <p:spPr>
          <a:xfrm rot="10800000">
            <a:off x="3883541" y="4236516"/>
            <a:ext cx="0" cy="336300"/>
          </a:xfrm>
          <a:prstGeom prst="straightConnector1">
            <a:avLst/>
          </a:prstGeom>
          <a:noFill/>
          <a:ln cap="flat" cmpd="sng" w="9525">
            <a:solidFill>
              <a:srgbClr val="595959"/>
            </a:solidFill>
            <a:prstDash val="solid"/>
            <a:round/>
            <a:headEnd len="med" w="med" type="none"/>
            <a:tailEnd len="med" w="med" type="none"/>
          </a:ln>
        </p:spPr>
      </p:cxnSp>
      <p:cxnSp>
        <p:nvCxnSpPr>
          <p:cNvPr id="180" name="Google Shape;180;p22"/>
          <p:cNvCxnSpPr/>
          <p:nvPr/>
        </p:nvCxnSpPr>
        <p:spPr>
          <a:xfrm rot="10800000">
            <a:off x="5141402" y="4236516"/>
            <a:ext cx="0" cy="336300"/>
          </a:xfrm>
          <a:prstGeom prst="straightConnector1">
            <a:avLst/>
          </a:prstGeom>
          <a:noFill/>
          <a:ln cap="flat" cmpd="sng" w="9525">
            <a:solidFill>
              <a:srgbClr val="595959"/>
            </a:solidFill>
            <a:prstDash val="solid"/>
            <a:round/>
            <a:headEnd len="med" w="med" type="none"/>
            <a:tailEnd len="med" w="med" type="none"/>
          </a:ln>
        </p:spPr>
      </p:cxnSp>
      <p:cxnSp>
        <p:nvCxnSpPr>
          <p:cNvPr id="181" name="Google Shape;181;p22"/>
          <p:cNvCxnSpPr/>
          <p:nvPr/>
        </p:nvCxnSpPr>
        <p:spPr>
          <a:xfrm rot="10800000">
            <a:off x="6324264" y="4236516"/>
            <a:ext cx="0" cy="336300"/>
          </a:xfrm>
          <a:prstGeom prst="straightConnector1">
            <a:avLst/>
          </a:prstGeom>
          <a:noFill/>
          <a:ln cap="flat" cmpd="sng" w="9525">
            <a:solidFill>
              <a:srgbClr val="595959"/>
            </a:solidFill>
            <a:prstDash val="solid"/>
            <a:round/>
            <a:headEnd len="med" w="med" type="none"/>
            <a:tailEnd len="med" w="med" type="none"/>
          </a:ln>
        </p:spPr>
      </p:cxnSp>
      <p:sp>
        <p:nvSpPr>
          <p:cNvPr id="182" name="Google Shape;182;p22"/>
          <p:cNvSpPr txBox="1"/>
          <p:nvPr/>
        </p:nvSpPr>
        <p:spPr>
          <a:xfrm>
            <a:off x="640450" y="2965338"/>
            <a:ext cx="1971600" cy="1040700"/>
          </a:xfrm>
          <a:prstGeom prst="rect">
            <a:avLst/>
          </a:prstGeom>
          <a:noFill/>
          <a:ln cap="flat" cmpd="sng" w="9525">
            <a:solidFill>
              <a:srgbClr val="B7B7B7"/>
            </a:solidFill>
            <a:prstDash val="solid"/>
            <a:round/>
            <a:headEnd len="sm" w="sm" type="none"/>
            <a:tailEnd len="sm" w="sm" type="none"/>
          </a:ln>
        </p:spPr>
        <p:txBody>
          <a:bodyPr anchorCtr="0" anchor="ctr" bIns="109725" lIns="109725" spcFirstLastPara="1" rIns="109725" wrap="square" tIns="91425">
            <a:noAutofit/>
          </a:bodyPr>
          <a:lstStyle/>
          <a:p>
            <a:pPr indent="0" lvl="0" marL="0" rtl="0" algn="ctr">
              <a:spcBef>
                <a:spcPts val="0"/>
              </a:spcBef>
              <a:spcAft>
                <a:spcPts val="0"/>
              </a:spcAft>
              <a:buNone/>
            </a:pPr>
            <a:r>
              <a:rPr lang="en" sz="1100">
                <a:latin typeface="Inter"/>
                <a:ea typeface="Inter"/>
                <a:cs typeface="Inter"/>
                <a:sym typeface="Inter"/>
              </a:rPr>
              <a:t>Whether within one era or across historical eras, historians detect patterns, </a:t>
            </a:r>
            <a:endParaRPr sz="1100">
              <a:latin typeface="Inter"/>
              <a:ea typeface="Inter"/>
              <a:cs typeface="Inter"/>
              <a:sym typeface="Inter"/>
            </a:endParaRPr>
          </a:p>
          <a:p>
            <a:pPr indent="0" lvl="0" marL="0" rtl="0" algn="ctr">
              <a:spcBef>
                <a:spcPts val="0"/>
              </a:spcBef>
              <a:spcAft>
                <a:spcPts val="0"/>
              </a:spcAft>
              <a:buNone/>
            </a:pPr>
            <a:r>
              <a:rPr lang="en" sz="1100">
                <a:latin typeface="Inter"/>
                <a:ea typeface="Inter"/>
                <a:cs typeface="Inter"/>
                <a:sym typeface="Inter"/>
              </a:rPr>
              <a:t>or </a:t>
            </a:r>
            <a:r>
              <a:rPr b="1" lang="en" sz="1100">
                <a:latin typeface="Inter"/>
                <a:ea typeface="Inter"/>
                <a:cs typeface="Inter"/>
                <a:sym typeface="Inter"/>
              </a:rPr>
              <a:t>continuities</a:t>
            </a:r>
            <a:r>
              <a:rPr lang="en" sz="1100">
                <a:latin typeface="Inter"/>
                <a:ea typeface="Inter"/>
                <a:cs typeface="Inter"/>
                <a:sym typeface="Inter"/>
              </a:rPr>
              <a:t>.</a:t>
            </a:r>
            <a:endParaRPr sz="1100">
              <a:latin typeface="Inter"/>
              <a:ea typeface="Inter"/>
              <a:cs typeface="Inter"/>
              <a:sym typeface="Inter"/>
            </a:endParaRPr>
          </a:p>
        </p:txBody>
      </p:sp>
      <p:sp>
        <p:nvSpPr>
          <p:cNvPr id="183" name="Google Shape;183;p22"/>
          <p:cNvSpPr txBox="1"/>
          <p:nvPr/>
        </p:nvSpPr>
        <p:spPr>
          <a:xfrm>
            <a:off x="2999275" y="2965313"/>
            <a:ext cx="1741800" cy="1040700"/>
          </a:xfrm>
          <a:prstGeom prst="rect">
            <a:avLst/>
          </a:prstGeom>
          <a:noFill/>
          <a:ln cap="flat" cmpd="sng" w="9525">
            <a:solidFill>
              <a:srgbClr val="B7B7B7"/>
            </a:solidFill>
            <a:prstDash val="solid"/>
            <a:round/>
            <a:headEnd len="sm" w="sm" type="none"/>
            <a:tailEnd len="sm" w="sm" type="none"/>
          </a:ln>
        </p:spPr>
        <p:txBody>
          <a:bodyPr anchorCtr="0" anchor="ctr" bIns="109725" lIns="109725" spcFirstLastPara="1" rIns="109725" wrap="square" tIns="91425">
            <a:noAutofit/>
          </a:bodyPr>
          <a:lstStyle/>
          <a:p>
            <a:pPr indent="0" lvl="0" marL="0" rtl="0" algn="ctr">
              <a:spcBef>
                <a:spcPts val="0"/>
              </a:spcBef>
              <a:spcAft>
                <a:spcPts val="0"/>
              </a:spcAft>
              <a:buNone/>
            </a:pPr>
            <a:r>
              <a:rPr lang="en" sz="1700">
                <a:latin typeface="Inter"/>
                <a:ea typeface="Inter"/>
                <a:cs typeface="Inter"/>
                <a:sym typeface="Inter"/>
              </a:rPr>
              <a:t>What stayed the same?</a:t>
            </a:r>
            <a:endParaRPr sz="1700">
              <a:latin typeface="Inter"/>
              <a:ea typeface="Inter"/>
              <a:cs typeface="Inter"/>
              <a:sym typeface="Inter"/>
            </a:endParaRPr>
          </a:p>
        </p:txBody>
      </p:sp>
      <p:sp>
        <p:nvSpPr>
          <p:cNvPr id="184" name="Google Shape;184;p22"/>
          <p:cNvSpPr txBox="1"/>
          <p:nvPr/>
        </p:nvSpPr>
        <p:spPr>
          <a:xfrm>
            <a:off x="5127925" y="2965188"/>
            <a:ext cx="1971600" cy="1040700"/>
          </a:xfrm>
          <a:prstGeom prst="rect">
            <a:avLst/>
          </a:prstGeom>
          <a:noFill/>
          <a:ln cap="flat" cmpd="sng" w="9525">
            <a:solidFill>
              <a:srgbClr val="B7B7B7"/>
            </a:solidFill>
            <a:prstDash val="solid"/>
            <a:round/>
            <a:headEnd len="sm" w="sm" type="none"/>
            <a:tailEnd len="sm" w="sm" type="none"/>
          </a:ln>
        </p:spPr>
        <p:txBody>
          <a:bodyPr anchorCtr="0" anchor="ctr" bIns="109725" lIns="109725" spcFirstLastPara="1" rIns="109725" wrap="square" tIns="91425">
            <a:noAutofit/>
          </a:bodyPr>
          <a:lstStyle/>
          <a:p>
            <a:pPr indent="0" lvl="0" marL="0" rtl="0" algn="ctr">
              <a:spcBef>
                <a:spcPts val="0"/>
              </a:spcBef>
              <a:spcAft>
                <a:spcPts val="0"/>
              </a:spcAft>
              <a:buNone/>
            </a:pPr>
            <a:r>
              <a:rPr lang="en" sz="1100">
                <a:latin typeface="Inter"/>
                <a:ea typeface="Inter"/>
                <a:cs typeface="Inter"/>
                <a:sym typeface="Inter"/>
              </a:rPr>
              <a:t>Sometimes, history looks so different to us in the present, that it’s important to look for continuities.</a:t>
            </a:r>
            <a:endParaRPr sz="1100">
              <a:latin typeface="Inter"/>
              <a:ea typeface="Inter"/>
              <a:cs typeface="Inter"/>
              <a:sym typeface="Inter"/>
            </a:endParaRPr>
          </a:p>
        </p:txBody>
      </p:sp>
      <p:sp>
        <p:nvSpPr>
          <p:cNvPr id="185" name="Google Shape;185;p22"/>
          <p:cNvSpPr txBox="1"/>
          <p:nvPr/>
        </p:nvSpPr>
        <p:spPr>
          <a:xfrm>
            <a:off x="640450" y="5141488"/>
            <a:ext cx="1971600" cy="1040700"/>
          </a:xfrm>
          <a:prstGeom prst="rect">
            <a:avLst/>
          </a:prstGeom>
          <a:noFill/>
          <a:ln cap="flat" cmpd="sng" w="9525">
            <a:solidFill>
              <a:srgbClr val="B7B7B7"/>
            </a:solidFill>
            <a:prstDash val="lgDash"/>
            <a:round/>
            <a:headEnd len="sm" w="sm" type="none"/>
            <a:tailEnd len="sm" w="sm" type="none"/>
          </a:ln>
        </p:spPr>
        <p:txBody>
          <a:bodyPr anchorCtr="0" anchor="ctr" bIns="109725" lIns="109725" spcFirstLastPara="1" rIns="109725" wrap="square" tIns="91425">
            <a:noAutofit/>
          </a:bodyPr>
          <a:lstStyle/>
          <a:p>
            <a:pPr indent="0" lvl="0" marL="0" rtl="0" algn="ctr">
              <a:spcBef>
                <a:spcPts val="0"/>
              </a:spcBef>
              <a:spcAft>
                <a:spcPts val="0"/>
              </a:spcAft>
              <a:buNone/>
            </a:pPr>
            <a:r>
              <a:rPr lang="en" sz="1100">
                <a:solidFill>
                  <a:srgbClr val="000000"/>
                </a:solidFill>
                <a:latin typeface="Inter"/>
                <a:ea typeface="Inter"/>
                <a:cs typeface="Inter"/>
                <a:sym typeface="Inter"/>
              </a:rPr>
              <a:t> People change. Countries change. Cultures change. Histor</a:t>
            </a:r>
            <a:r>
              <a:rPr lang="en" sz="1100">
                <a:latin typeface="Inter"/>
                <a:ea typeface="Inter"/>
                <a:cs typeface="Inter"/>
                <a:sym typeface="Inter"/>
              </a:rPr>
              <a:t>ians</a:t>
            </a:r>
            <a:r>
              <a:rPr lang="en" sz="1100">
                <a:solidFill>
                  <a:srgbClr val="000000"/>
                </a:solidFill>
                <a:latin typeface="Inter"/>
                <a:ea typeface="Inter"/>
                <a:cs typeface="Inter"/>
                <a:sym typeface="Inter"/>
              </a:rPr>
              <a:t> tries to uncover how these things change over time.</a:t>
            </a:r>
            <a:endParaRPr sz="1100">
              <a:latin typeface="Inter"/>
              <a:ea typeface="Inter"/>
              <a:cs typeface="Inter"/>
              <a:sym typeface="Inter"/>
            </a:endParaRPr>
          </a:p>
        </p:txBody>
      </p:sp>
      <p:sp>
        <p:nvSpPr>
          <p:cNvPr id="186" name="Google Shape;186;p22"/>
          <p:cNvSpPr txBox="1"/>
          <p:nvPr/>
        </p:nvSpPr>
        <p:spPr>
          <a:xfrm>
            <a:off x="2999200" y="5142712"/>
            <a:ext cx="1741800" cy="1040700"/>
          </a:xfrm>
          <a:prstGeom prst="rect">
            <a:avLst/>
          </a:prstGeom>
          <a:noFill/>
          <a:ln cap="flat" cmpd="sng" w="9525">
            <a:solidFill>
              <a:srgbClr val="B7B7B7"/>
            </a:solidFill>
            <a:prstDash val="lgDash"/>
            <a:round/>
            <a:headEnd len="sm" w="sm" type="none"/>
            <a:tailEnd len="sm" w="sm" type="none"/>
          </a:ln>
        </p:spPr>
        <p:txBody>
          <a:bodyPr anchorCtr="0" anchor="ctr" bIns="109725" lIns="109725" spcFirstLastPara="1" rIns="109725" wrap="square" tIns="91425">
            <a:noAutofit/>
          </a:bodyPr>
          <a:lstStyle/>
          <a:p>
            <a:pPr indent="0" lvl="0" marL="0" rtl="0" algn="ctr">
              <a:spcBef>
                <a:spcPts val="0"/>
              </a:spcBef>
              <a:spcAft>
                <a:spcPts val="0"/>
              </a:spcAft>
              <a:buNone/>
            </a:pPr>
            <a:r>
              <a:rPr lang="en" sz="1700">
                <a:latin typeface="Inter"/>
                <a:ea typeface="Inter"/>
                <a:cs typeface="Inter"/>
                <a:sym typeface="Inter"/>
              </a:rPr>
              <a:t>What changed?</a:t>
            </a:r>
            <a:endParaRPr sz="1700">
              <a:latin typeface="Inter"/>
              <a:ea typeface="Inter"/>
              <a:cs typeface="Inter"/>
              <a:sym typeface="Inter"/>
            </a:endParaRPr>
          </a:p>
        </p:txBody>
      </p:sp>
      <p:sp>
        <p:nvSpPr>
          <p:cNvPr id="187" name="Google Shape;187;p22"/>
          <p:cNvSpPr txBox="1"/>
          <p:nvPr/>
        </p:nvSpPr>
        <p:spPr>
          <a:xfrm>
            <a:off x="5156500" y="5142613"/>
            <a:ext cx="1971600" cy="1040700"/>
          </a:xfrm>
          <a:prstGeom prst="rect">
            <a:avLst/>
          </a:prstGeom>
          <a:noFill/>
          <a:ln cap="flat" cmpd="sng" w="9525">
            <a:solidFill>
              <a:srgbClr val="B7B7B7"/>
            </a:solidFill>
            <a:prstDash val="lgDash"/>
            <a:round/>
            <a:headEnd len="sm" w="sm" type="none"/>
            <a:tailEnd len="sm" w="sm" type="none"/>
          </a:ln>
        </p:spPr>
        <p:txBody>
          <a:bodyPr anchorCtr="0" anchor="ctr" bIns="109725" lIns="109725" spcFirstLastPara="1" rIns="109725" wrap="square" tIns="91425">
            <a:noAutofit/>
          </a:bodyPr>
          <a:lstStyle/>
          <a:p>
            <a:pPr indent="0" lvl="0" marL="0" rtl="0" algn="ctr">
              <a:spcBef>
                <a:spcPts val="0"/>
              </a:spcBef>
              <a:spcAft>
                <a:spcPts val="0"/>
              </a:spcAft>
              <a:buClr>
                <a:srgbClr val="000000"/>
              </a:buClr>
              <a:buSzPts val="1100"/>
              <a:buFont typeface="Arial"/>
              <a:buNone/>
            </a:pPr>
            <a:r>
              <a:rPr lang="en" sz="1100">
                <a:solidFill>
                  <a:srgbClr val="000000"/>
                </a:solidFill>
                <a:latin typeface="Inter"/>
                <a:ea typeface="Inter"/>
                <a:cs typeface="Inter"/>
                <a:sym typeface="Inter"/>
              </a:rPr>
              <a:t>Before we draw comparisons to the past, we have to seek out the way things have changed over time.</a:t>
            </a:r>
            <a:endParaRPr sz="1100">
              <a:latin typeface="Inter"/>
              <a:ea typeface="Inter"/>
              <a:cs typeface="Inter"/>
              <a:sym typeface="Inter"/>
            </a:endParaRPr>
          </a:p>
        </p:txBody>
      </p:sp>
      <p:sp>
        <p:nvSpPr>
          <p:cNvPr id="188" name="Google Shape;188;p22"/>
          <p:cNvSpPr txBox="1"/>
          <p:nvPr/>
        </p:nvSpPr>
        <p:spPr>
          <a:xfrm>
            <a:off x="1281750" y="4665388"/>
            <a:ext cx="5300100" cy="336300"/>
          </a:xfrm>
          <a:prstGeom prst="rect">
            <a:avLst/>
          </a:prstGeom>
          <a:noFill/>
          <a:ln>
            <a:noFill/>
          </a:ln>
        </p:spPr>
        <p:txBody>
          <a:bodyPr anchorCtr="0" anchor="t" bIns="109725" lIns="109725" spcFirstLastPara="1" rIns="109725" wrap="square" tIns="91425">
            <a:noAutofit/>
          </a:bodyPr>
          <a:lstStyle/>
          <a:p>
            <a:pPr indent="0" lvl="0" marL="0" rtl="0" algn="ctr">
              <a:spcBef>
                <a:spcPts val="0"/>
              </a:spcBef>
              <a:spcAft>
                <a:spcPts val="0"/>
              </a:spcAft>
              <a:buClr>
                <a:srgbClr val="000000"/>
              </a:buClr>
              <a:buSzPts val="1100"/>
              <a:buFont typeface="Arial"/>
              <a:buNone/>
            </a:pPr>
            <a:r>
              <a:rPr b="1" lang="en" sz="1700">
                <a:solidFill>
                  <a:srgbClr val="000000"/>
                </a:solidFill>
                <a:latin typeface="Inter"/>
                <a:ea typeface="Inter"/>
                <a:cs typeface="Inter"/>
                <a:sym typeface="Inter"/>
              </a:rPr>
              <a:t>Changes in _____________________________________</a:t>
            </a:r>
            <a:endParaRPr b="1" sz="1700">
              <a:solidFill>
                <a:srgbClr val="000000"/>
              </a:solidFill>
              <a:latin typeface="Inter"/>
              <a:ea typeface="Inter"/>
              <a:cs typeface="Inter"/>
              <a:sym typeface="Inter"/>
            </a:endParaRPr>
          </a:p>
          <a:p>
            <a:pPr indent="0" lvl="0" marL="0" rtl="0" algn="ctr">
              <a:spcBef>
                <a:spcPts val="0"/>
              </a:spcBef>
              <a:spcAft>
                <a:spcPts val="0"/>
              </a:spcAft>
              <a:buNone/>
            </a:pPr>
            <a:r>
              <a:t/>
            </a:r>
            <a:endParaRPr b="1" sz="1700">
              <a:latin typeface="Inter"/>
              <a:ea typeface="Inter"/>
              <a:cs typeface="Inter"/>
              <a:sym typeface="Inter"/>
            </a:endParaRPr>
          </a:p>
        </p:txBody>
      </p:sp>
      <p:sp>
        <p:nvSpPr>
          <p:cNvPr id="189" name="Google Shape;189;p22"/>
          <p:cNvSpPr txBox="1"/>
          <p:nvPr/>
        </p:nvSpPr>
        <p:spPr>
          <a:xfrm>
            <a:off x="1158125" y="2444663"/>
            <a:ext cx="5424000" cy="336300"/>
          </a:xfrm>
          <a:prstGeom prst="rect">
            <a:avLst/>
          </a:prstGeom>
          <a:noFill/>
          <a:ln>
            <a:noFill/>
          </a:ln>
        </p:spPr>
        <p:txBody>
          <a:bodyPr anchorCtr="0" anchor="t" bIns="109725" lIns="109725" spcFirstLastPara="1" rIns="109725" wrap="square" tIns="91425">
            <a:noAutofit/>
          </a:bodyPr>
          <a:lstStyle/>
          <a:p>
            <a:pPr indent="0" lvl="0" marL="0" rtl="0" algn="ctr">
              <a:spcBef>
                <a:spcPts val="0"/>
              </a:spcBef>
              <a:spcAft>
                <a:spcPts val="0"/>
              </a:spcAft>
              <a:buNone/>
            </a:pPr>
            <a:r>
              <a:rPr b="1" lang="en" sz="1700">
                <a:latin typeface="Inter"/>
                <a:ea typeface="Inter"/>
                <a:cs typeface="Inter"/>
                <a:sym typeface="Inter"/>
              </a:rPr>
              <a:t>Continuities in ___________________________________</a:t>
            </a:r>
            <a:endParaRPr b="1" sz="1700">
              <a:latin typeface="Inter"/>
              <a:ea typeface="Inter"/>
              <a:cs typeface="Inter"/>
              <a:sym typeface="Inter"/>
            </a:endParaRPr>
          </a:p>
        </p:txBody>
      </p:sp>
      <p:sp>
        <p:nvSpPr>
          <p:cNvPr id="190" name="Google Shape;190;p22"/>
          <p:cNvSpPr txBox="1"/>
          <p:nvPr/>
        </p:nvSpPr>
        <p:spPr>
          <a:xfrm>
            <a:off x="541375" y="6807363"/>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91425" spcFirstLastPara="1" rIns="91425" wrap="square" tIns="109725">
            <a:noAutofit/>
          </a:bodyPr>
          <a:lstStyle/>
          <a:p>
            <a:pPr indent="0" lvl="0" marL="0" rtl="0" algn="ctr">
              <a:spcBef>
                <a:spcPts val="0"/>
              </a:spcBef>
              <a:spcAft>
                <a:spcPts val="0"/>
              </a:spcAft>
              <a:buNone/>
            </a:pPr>
            <a:r>
              <a:rPr b="1" lang="en" sz="1400">
                <a:latin typeface="Plus Jakarta Sans"/>
                <a:ea typeface="Plus Jakarta Sans"/>
                <a:cs typeface="Plus Jakarta Sans"/>
                <a:sym typeface="Plus Jakarta Sans"/>
              </a:rPr>
              <a:t>Practice!</a:t>
            </a:r>
            <a:endParaRPr b="1" sz="1400">
              <a:latin typeface="Plus Jakarta Sans"/>
              <a:ea typeface="Plus Jakarta Sans"/>
              <a:cs typeface="Plus Jakarta Sans"/>
              <a:sym typeface="Plus Jakarta Sans"/>
            </a:endParaRPr>
          </a:p>
        </p:txBody>
      </p:sp>
      <p:sp>
        <p:nvSpPr>
          <p:cNvPr id="191" name="Google Shape;191;p22"/>
          <p:cNvSpPr txBox="1"/>
          <p:nvPr/>
        </p:nvSpPr>
        <p:spPr>
          <a:xfrm>
            <a:off x="2347950" y="6374088"/>
            <a:ext cx="4771200" cy="7428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lnSpc>
                <a:spcPct val="100000"/>
              </a:lnSpc>
              <a:spcBef>
                <a:spcPts val="0"/>
              </a:spcBef>
              <a:spcAft>
                <a:spcPts val="0"/>
              </a:spcAft>
              <a:buNone/>
            </a:pPr>
            <a:r>
              <a:rPr lang="en" sz="1100">
                <a:latin typeface="Plus Jakarta Sans"/>
                <a:ea typeface="Plus Jakarta Sans"/>
                <a:cs typeface="Plus Jakarta Sans"/>
                <a:sym typeface="Plus Jakarta Sans"/>
              </a:rPr>
              <a:t>When we understand how things both changed and stayed the same over time, we are better able to explain the uniqueness and interconnectedness within the human experience.</a:t>
            </a:r>
            <a:endParaRPr sz="1100">
              <a:latin typeface="Plus Jakarta Sans"/>
              <a:ea typeface="Plus Jakarta Sans"/>
              <a:cs typeface="Plus Jakarta Sans"/>
              <a:sym typeface="Plus Jakarta Sans"/>
            </a:endParaRPr>
          </a:p>
        </p:txBody>
      </p:sp>
      <p:pic>
        <p:nvPicPr>
          <p:cNvPr id="192" name="Google Shape;192;p22"/>
          <p:cNvPicPr preferRelativeResize="0"/>
          <p:nvPr/>
        </p:nvPicPr>
        <p:blipFill>
          <a:blip r:embed="rId5">
            <a:alphaModFix/>
          </a:blip>
          <a:stretch>
            <a:fillRect/>
          </a:stretch>
        </p:blipFill>
        <p:spPr>
          <a:xfrm>
            <a:off x="541375" y="1466687"/>
            <a:ext cx="1026124" cy="1026124"/>
          </a:xfrm>
          <a:prstGeom prst="rect">
            <a:avLst/>
          </a:prstGeom>
          <a:noFill/>
          <a:ln>
            <a:noFill/>
          </a:ln>
        </p:spPr>
      </p:pic>
      <p:sp>
        <p:nvSpPr>
          <p:cNvPr id="193" name="Google Shape;193;p22"/>
          <p:cNvSpPr txBox="1"/>
          <p:nvPr/>
        </p:nvSpPr>
        <p:spPr>
          <a:xfrm>
            <a:off x="338625" y="10044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7" name="Shape 197"/>
        <p:cNvGrpSpPr/>
        <p:nvPr/>
      </p:nvGrpSpPr>
      <p:grpSpPr>
        <a:xfrm>
          <a:off x="0" y="0"/>
          <a:ext cx="0" cy="0"/>
          <a:chOff x="0" y="0"/>
          <a:chExt cx="0" cy="0"/>
        </a:xfrm>
      </p:grpSpPr>
      <p:sp>
        <p:nvSpPr>
          <p:cNvPr id="198" name="Google Shape;198;p23"/>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Continuity and Change Over Time</a:t>
            </a:r>
            <a:endParaRPr sz="1500">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Research &amp; Planning (Exemplar)</a:t>
            </a:r>
            <a:endParaRPr sz="2200">
              <a:latin typeface="Inter Medium"/>
              <a:ea typeface="Inter Medium"/>
              <a:cs typeface="Inter Medium"/>
              <a:sym typeface="Inter Medium"/>
            </a:endParaRPr>
          </a:p>
        </p:txBody>
      </p:sp>
      <p:pic>
        <p:nvPicPr>
          <p:cNvPr id="199" name="Google Shape;199;p23"/>
          <p:cNvPicPr preferRelativeResize="0"/>
          <p:nvPr/>
        </p:nvPicPr>
        <p:blipFill>
          <a:blip r:embed="rId3">
            <a:alphaModFix/>
          </a:blip>
          <a:stretch>
            <a:fillRect/>
          </a:stretch>
        </p:blipFill>
        <p:spPr>
          <a:xfrm>
            <a:off x="239072" y="162597"/>
            <a:ext cx="1056536" cy="438114"/>
          </a:xfrm>
          <a:prstGeom prst="rect">
            <a:avLst/>
          </a:prstGeom>
          <a:noFill/>
          <a:ln>
            <a:noFill/>
          </a:ln>
        </p:spPr>
      </p:pic>
      <p:pic>
        <p:nvPicPr>
          <p:cNvPr id="200" name="Google Shape;200;p23"/>
          <p:cNvPicPr preferRelativeResize="0"/>
          <p:nvPr/>
        </p:nvPicPr>
        <p:blipFill>
          <a:blip r:embed="rId4">
            <a:alphaModFix/>
          </a:blip>
          <a:stretch>
            <a:fillRect/>
          </a:stretch>
        </p:blipFill>
        <p:spPr>
          <a:xfrm>
            <a:off x="390131" y="9627096"/>
            <a:ext cx="431174" cy="431174"/>
          </a:xfrm>
          <a:prstGeom prst="rect">
            <a:avLst/>
          </a:prstGeom>
          <a:noFill/>
          <a:ln>
            <a:noFill/>
          </a:ln>
        </p:spPr>
      </p:pic>
      <p:sp>
        <p:nvSpPr>
          <p:cNvPr id="201" name="Google Shape;201;p23"/>
          <p:cNvSpPr txBox="1"/>
          <p:nvPr/>
        </p:nvSpPr>
        <p:spPr>
          <a:xfrm>
            <a:off x="5542353" y="9750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02" name="Google Shape;202;p23"/>
          <p:cNvSpPr txBox="1"/>
          <p:nvPr/>
        </p:nvSpPr>
        <p:spPr>
          <a:xfrm>
            <a:off x="2974875" y="9750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03" name="Google Shape;203;p23"/>
          <p:cNvSpPr txBox="1"/>
          <p:nvPr/>
        </p:nvSpPr>
        <p:spPr>
          <a:xfrm>
            <a:off x="331350" y="1057675"/>
            <a:ext cx="7109700" cy="31284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900">
                <a:solidFill>
                  <a:schemeClr val="dk1"/>
                </a:solidFill>
                <a:latin typeface="Inter"/>
                <a:ea typeface="Inter"/>
                <a:cs typeface="Inter"/>
                <a:sym typeface="Inter"/>
              </a:rPr>
              <a:t>Step 1: Plan Your Timeline on Paper</a:t>
            </a:r>
            <a:endParaRPr b="1" sz="1900">
              <a:solidFill>
                <a:schemeClr val="dk1"/>
              </a:solidFill>
              <a:latin typeface="Inter"/>
              <a:ea typeface="Inter"/>
              <a:cs typeface="Inter"/>
              <a:sym typeface="Inter"/>
            </a:endParaRPr>
          </a:p>
          <a:p>
            <a:pPr indent="0" lvl="0" marL="0" rtl="0" algn="l">
              <a:spcBef>
                <a:spcPts val="0"/>
              </a:spcBef>
              <a:spcAft>
                <a:spcPts val="0"/>
              </a:spcAft>
              <a:buNone/>
            </a:pPr>
            <a:r>
              <a:t/>
            </a:r>
            <a:endParaRPr>
              <a:solidFill>
                <a:schemeClr val="dk1"/>
              </a:solidFill>
              <a:latin typeface="Inter"/>
              <a:ea typeface="Inter"/>
              <a:cs typeface="Inter"/>
              <a:sym typeface="Inter"/>
            </a:endParaRPr>
          </a:p>
          <a:p>
            <a:pPr indent="0" lvl="0" marL="0" rtl="0" algn="l">
              <a:spcBef>
                <a:spcPts val="0"/>
              </a:spcBef>
              <a:spcAft>
                <a:spcPts val="0"/>
              </a:spcAft>
              <a:buNone/>
            </a:pPr>
            <a:r>
              <a:rPr b="1" lang="en">
                <a:solidFill>
                  <a:schemeClr val="dk1"/>
                </a:solidFill>
                <a:latin typeface="Inter"/>
                <a:ea typeface="Inter"/>
                <a:cs typeface="Inter"/>
                <a:sym typeface="Inter"/>
              </a:rPr>
              <a:t>Directions</a:t>
            </a:r>
            <a:r>
              <a:rPr lang="en">
                <a:solidFill>
                  <a:schemeClr val="dk1"/>
                </a:solidFill>
                <a:latin typeface="Inter"/>
                <a:ea typeface="Inter"/>
                <a:cs typeface="Inter"/>
                <a:sym typeface="Inter"/>
              </a:rPr>
              <a:t>: Choose 8 key events, developments, or patterns that show how African societies evolved between 1400 and 1750 in response to internal dynamics and global forces. For each event, write down the following: </a:t>
            </a:r>
            <a:endParaRPr>
              <a:solidFill>
                <a:schemeClr val="dk1"/>
              </a:solidFill>
              <a:latin typeface="Inter"/>
              <a:ea typeface="Inter"/>
              <a:cs typeface="Inter"/>
              <a:sym typeface="Inter"/>
            </a:endParaRPr>
          </a:p>
          <a:p>
            <a:pPr indent="-330200" lvl="0" marL="457200" rtl="0" algn="l">
              <a:spcBef>
                <a:spcPts val="0"/>
              </a:spcBef>
              <a:spcAft>
                <a:spcPts val="0"/>
              </a:spcAft>
              <a:buClr>
                <a:schemeClr val="dk1"/>
              </a:buClr>
              <a:buSzPts val="1600"/>
              <a:buFont typeface="Inter"/>
              <a:buChar char="●"/>
            </a:pPr>
            <a:r>
              <a:rPr b="1" lang="en" sz="1300">
                <a:solidFill>
                  <a:schemeClr val="dk1"/>
                </a:solidFill>
                <a:latin typeface="Inter"/>
                <a:ea typeface="Inter"/>
                <a:cs typeface="Inter"/>
                <a:sym typeface="Inter"/>
              </a:rPr>
              <a:t>Date(s) and Title</a:t>
            </a:r>
            <a:r>
              <a:rPr lang="en" sz="1300">
                <a:solidFill>
                  <a:schemeClr val="dk1"/>
                </a:solidFill>
                <a:latin typeface="Inter"/>
                <a:ea typeface="Inter"/>
                <a:cs typeface="Inter"/>
                <a:sym typeface="Inter"/>
              </a:rPr>
              <a:t>: When did it happen, and what was it?</a:t>
            </a:r>
            <a:endParaRPr sz="1300">
              <a:solidFill>
                <a:schemeClr val="dk1"/>
              </a:solidFill>
              <a:latin typeface="Inter"/>
              <a:ea typeface="Inter"/>
              <a:cs typeface="Inter"/>
              <a:sym typeface="Inter"/>
            </a:endParaRPr>
          </a:p>
          <a:p>
            <a:pPr indent="-330200" lvl="0" marL="457200" rtl="0" algn="l">
              <a:spcBef>
                <a:spcPts val="0"/>
              </a:spcBef>
              <a:spcAft>
                <a:spcPts val="0"/>
              </a:spcAft>
              <a:buClr>
                <a:schemeClr val="dk1"/>
              </a:buClr>
              <a:buSzPts val="1600"/>
              <a:buFont typeface="Inter"/>
              <a:buChar char="●"/>
            </a:pPr>
            <a:r>
              <a:rPr b="1" lang="en" sz="1300">
                <a:solidFill>
                  <a:schemeClr val="dk1"/>
                </a:solidFill>
                <a:latin typeface="Inter"/>
                <a:ea typeface="Inter"/>
                <a:cs typeface="Inter"/>
                <a:sym typeface="Inter"/>
              </a:rPr>
              <a:t>Description</a:t>
            </a:r>
            <a:r>
              <a:rPr lang="en" sz="1300">
                <a:solidFill>
                  <a:schemeClr val="dk1"/>
                </a:solidFill>
                <a:latin typeface="Inter"/>
                <a:ea typeface="Inter"/>
                <a:cs typeface="Inter"/>
                <a:sym typeface="Inter"/>
              </a:rPr>
              <a:t>: 1-2 sentences summarizing the event, development, or pattern. Identify and describe if the event shows continuity or change in African societies.</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Inter"/>
                <a:ea typeface="Inter"/>
                <a:cs typeface="Inter"/>
                <a:sym typeface="Inter"/>
              </a:rPr>
              <a:t>Research Sites: </a:t>
            </a:r>
            <a:r>
              <a:rPr lang="en" sz="1300">
                <a:solidFill>
                  <a:schemeClr val="dk1"/>
                </a:solidFill>
                <a:latin typeface="Inter"/>
                <a:ea typeface="Inter"/>
                <a:cs typeface="Inter"/>
                <a:sym typeface="Inter"/>
              </a:rPr>
              <a:t>Use these timelines to find events then research for more information.</a:t>
            </a:r>
            <a:endParaRPr sz="1300">
              <a:solidFill>
                <a:schemeClr val="dk1"/>
              </a:solidFill>
              <a:latin typeface="Inter"/>
              <a:ea typeface="Inter"/>
              <a:cs typeface="Inter"/>
              <a:sym typeface="Inter"/>
            </a:endParaRPr>
          </a:p>
          <a:p>
            <a:pPr indent="0" lvl="0" marL="0" rtl="0" algn="l">
              <a:spcBef>
                <a:spcPts val="0"/>
              </a:spcBef>
              <a:spcAft>
                <a:spcPts val="0"/>
              </a:spcAft>
              <a:buNone/>
            </a:pPr>
            <a:r>
              <a:rPr lang="en" sz="1300" u="sng">
                <a:solidFill>
                  <a:schemeClr val="hlink"/>
                </a:solidFill>
                <a:latin typeface="Inter"/>
                <a:ea typeface="Inter"/>
                <a:cs typeface="Inter"/>
                <a:sym typeface="Inter"/>
                <a:hlinkClick r:id="rId5"/>
              </a:rPr>
              <a:t>Blackpast</a:t>
            </a:r>
            <a:endParaRPr sz="1300">
              <a:solidFill>
                <a:schemeClr val="dk1"/>
              </a:solidFill>
              <a:latin typeface="Inter"/>
              <a:ea typeface="Inter"/>
              <a:cs typeface="Inter"/>
              <a:sym typeface="Inter"/>
            </a:endParaRPr>
          </a:p>
          <a:p>
            <a:pPr indent="0" lvl="0" marL="0" rtl="0" algn="l">
              <a:spcBef>
                <a:spcPts val="0"/>
              </a:spcBef>
              <a:spcAft>
                <a:spcPts val="0"/>
              </a:spcAft>
              <a:buNone/>
            </a:pPr>
            <a:r>
              <a:rPr lang="en" sz="1300" u="sng">
                <a:solidFill>
                  <a:schemeClr val="hlink"/>
                </a:solidFill>
                <a:latin typeface="Inter"/>
                <a:ea typeface="Inter"/>
                <a:cs typeface="Inter"/>
                <a:sym typeface="Inter"/>
                <a:hlinkClick r:id="rId6"/>
              </a:rPr>
              <a:t>South African History Online</a:t>
            </a:r>
            <a:endParaRPr sz="1300">
              <a:solidFill>
                <a:schemeClr val="dk1"/>
              </a:solidFill>
              <a:latin typeface="Inter"/>
              <a:ea typeface="Inter"/>
              <a:cs typeface="Inter"/>
              <a:sym typeface="Inter"/>
            </a:endParaRPr>
          </a:p>
          <a:p>
            <a:pPr indent="0" lvl="0" marL="0" rtl="0" algn="l">
              <a:spcBef>
                <a:spcPts val="0"/>
              </a:spcBef>
              <a:spcAft>
                <a:spcPts val="0"/>
              </a:spcAft>
              <a:buNone/>
            </a:pPr>
            <a:r>
              <a:rPr lang="en" sz="1300" u="sng">
                <a:solidFill>
                  <a:schemeClr val="hlink"/>
                </a:solidFill>
                <a:latin typeface="Inter"/>
                <a:ea typeface="Inter"/>
                <a:cs typeface="Inter"/>
                <a:sym typeface="Inter"/>
                <a:hlinkClick r:id="rId7"/>
              </a:rPr>
              <a:t>British Museum</a:t>
            </a:r>
            <a:endParaRPr sz="1300">
              <a:solidFill>
                <a:schemeClr val="dk1"/>
              </a:solidFill>
              <a:latin typeface="Inter"/>
              <a:ea typeface="Inter"/>
              <a:cs typeface="Inter"/>
              <a:sym typeface="Inter"/>
            </a:endParaRPr>
          </a:p>
          <a:p>
            <a:pPr indent="0" lvl="0" marL="0" rtl="0" algn="l">
              <a:spcBef>
                <a:spcPts val="0"/>
              </a:spcBef>
              <a:spcAft>
                <a:spcPts val="0"/>
              </a:spcAft>
              <a:buNone/>
            </a:pPr>
            <a:r>
              <a:rPr lang="en" sz="1300" u="sng">
                <a:solidFill>
                  <a:schemeClr val="hlink"/>
                </a:solidFill>
                <a:latin typeface="Inter"/>
                <a:ea typeface="Inter"/>
                <a:cs typeface="Inter"/>
                <a:sym typeface="Inter"/>
                <a:hlinkClick r:id="rId8"/>
              </a:rPr>
              <a:t>World History Encyclopedia</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b="1" sz="1300">
              <a:solidFill>
                <a:schemeClr val="dk1"/>
              </a:solidFill>
              <a:latin typeface="Inter"/>
              <a:ea typeface="Inter"/>
              <a:cs typeface="Inter"/>
              <a:sym typeface="Inter"/>
            </a:endParaRPr>
          </a:p>
        </p:txBody>
      </p:sp>
      <p:sp>
        <p:nvSpPr>
          <p:cNvPr id="204" name="Google Shape;204;p23"/>
          <p:cNvSpPr txBox="1"/>
          <p:nvPr/>
        </p:nvSpPr>
        <p:spPr>
          <a:xfrm>
            <a:off x="380125" y="4338525"/>
            <a:ext cx="7060800" cy="53625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b="1" lang="en">
                <a:solidFill>
                  <a:schemeClr val="dk1"/>
                </a:solidFill>
                <a:latin typeface="Inter"/>
                <a:ea typeface="Inter"/>
                <a:cs typeface="Inter"/>
                <a:sym typeface="Inter"/>
              </a:rPr>
              <a:t>Event #1 Title: </a:t>
            </a:r>
            <a:r>
              <a:rPr b="1" lang="en" u="sng">
                <a:solidFill>
                  <a:srgbClr val="E95C3D"/>
                </a:solidFill>
                <a:latin typeface="Inter"/>
                <a:ea typeface="Inter"/>
                <a:cs typeface="Inter"/>
                <a:sym typeface="Inter"/>
              </a:rPr>
              <a:t>Portuguese Contact in the Kingdom of Kongo</a:t>
            </a:r>
            <a:endParaRPr b="1" u="sng">
              <a:solidFill>
                <a:srgbClr val="E95C3D"/>
              </a:solidFill>
              <a:latin typeface="Inter"/>
              <a:ea typeface="Inter"/>
              <a:cs typeface="Inter"/>
              <a:sym typeface="Inter"/>
            </a:endParaRPr>
          </a:p>
          <a:p>
            <a:pPr indent="0" lvl="0" marL="0" rtl="0" algn="l">
              <a:lnSpc>
                <a:spcPct val="150000"/>
              </a:lnSpc>
              <a:spcBef>
                <a:spcPts val="0"/>
              </a:spcBef>
              <a:spcAft>
                <a:spcPts val="0"/>
              </a:spcAft>
              <a:buNone/>
            </a:pPr>
            <a:r>
              <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rPr b="1" lang="en">
                <a:solidFill>
                  <a:schemeClr val="dk1"/>
                </a:solidFill>
                <a:latin typeface="Inter"/>
                <a:ea typeface="Inter"/>
                <a:cs typeface="Inter"/>
                <a:sym typeface="Inter"/>
              </a:rPr>
              <a:t>Date(s): </a:t>
            </a:r>
            <a:r>
              <a:rPr b="1" lang="en" u="sng">
                <a:solidFill>
                  <a:srgbClr val="E95C3D"/>
                </a:solidFill>
                <a:latin typeface="Inter"/>
                <a:ea typeface="Inter"/>
                <a:cs typeface="Inter"/>
                <a:sym typeface="Inter"/>
              </a:rPr>
              <a:t>1483 - c. 1700</a:t>
            </a:r>
            <a:endParaRPr b="1" u="sng">
              <a:solidFill>
                <a:srgbClr val="E95C3D"/>
              </a:solidFill>
              <a:latin typeface="Inter"/>
              <a:ea typeface="Inter"/>
              <a:cs typeface="Inter"/>
              <a:sym typeface="Inter"/>
            </a:endParaRPr>
          </a:p>
          <a:p>
            <a:pPr indent="0" lvl="0" marL="0" rtl="0" algn="l">
              <a:lnSpc>
                <a:spcPct val="150000"/>
              </a:lnSpc>
              <a:spcBef>
                <a:spcPts val="0"/>
              </a:spcBef>
              <a:spcAft>
                <a:spcPts val="0"/>
              </a:spcAft>
              <a:buNone/>
            </a:pPr>
            <a:r>
              <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rPr b="1" lang="en">
                <a:solidFill>
                  <a:schemeClr val="dk1"/>
                </a:solidFill>
                <a:latin typeface="Inter"/>
                <a:ea typeface="Inter"/>
                <a:cs typeface="Inter"/>
                <a:sym typeface="Inter"/>
              </a:rPr>
              <a:t>Description: </a:t>
            </a:r>
            <a:r>
              <a:rPr b="1" lang="en" u="sng">
                <a:solidFill>
                  <a:srgbClr val="E95C3D"/>
                </a:solidFill>
                <a:latin typeface="Inter"/>
                <a:ea typeface="Inter"/>
                <a:cs typeface="Inter"/>
                <a:sym typeface="Inter"/>
              </a:rPr>
              <a:t>In 1483, Portuguese explorers arrived in the Kingdom of Kongo and established trade and religious ties. Initially, Kongo rulers like Nzinga Mbemba (Afonso I) used this relationship to strengthen their kingdom by adopting Christianity and acquiring firearms. Over time, however, the demand for enslaved people destabilized Kongo’s political system and strained local authority. This represents a change in African societies, as external trade led to both new opportunities and long-term disruption of political and social structures.</a:t>
            </a:r>
            <a:endParaRPr b="1" u="sng">
              <a:solidFill>
                <a:srgbClr val="E95C3D"/>
              </a:solidFill>
              <a:latin typeface="Inter"/>
              <a:ea typeface="Inter"/>
              <a:cs typeface="Inter"/>
              <a:sym typeface="Inter"/>
            </a:endParaRPr>
          </a:p>
          <a:p>
            <a:pPr indent="0" lvl="0" marL="0" rtl="0" algn="l">
              <a:lnSpc>
                <a:spcPct val="150000"/>
              </a:lnSpc>
              <a:spcBef>
                <a:spcPts val="0"/>
              </a:spcBef>
              <a:spcAft>
                <a:spcPts val="0"/>
              </a:spcAft>
              <a:buNone/>
            </a:pPr>
            <a:r>
              <a:t/>
            </a:r>
            <a:endParaRPr b="1" u="sng">
              <a:solidFill>
                <a:srgbClr val="E95C3D"/>
              </a:solidFill>
              <a:latin typeface="Inter"/>
              <a:ea typeface="Inter"/>
              <a:cs typeface="Inter"/>
              <a:sym typeface="Inter"/>
            </a:endParaRPr>
          </a:p>
          <a:p>
            <a:pPr indent="0" lvl="0" marL="0" rtl="0" algn="ctr">
              <a:lnSpc>
                <a:spcPct val="150000"/>
              </a:lnSpc>
              <a:spcBef>
                <a:spcPts val="0"/>
              </a:spcBef>
              <a:spcAft>
                <a:spcPts val="0"/>
              </a:spcAft>
              <a:buNone/>
            </a:pPr>
            <a:r>
              <a:rPr lang="en" sz="1800">
                <a:solidFill>
                  <a:srgbClr val="E95C3D"/>
                </a:solidFill>
                <a:latin typeface="Inter"/>
                <a:ea typeface="Inter"/>
                <a:cs typeface="Inter"/>
                <a:sym typeface="Inter"/>
              </a:rPr>
              <a:t>Note: All events should follow the above format.</a:t>
            </a:r>
            <a:endParaRPr sz="1800">
              <a:solidFill>
                <a:srgbClr val="E95C3D"/>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2" name="Shape 82"/>
        <p:cNvGrpSpPr/>
        <p:nvPr/>
      </p:nvGrpSpPr>
      <p:grpSpPr>
        <a:xfrm>
          <a:off x="0" y="0"/>
          <a:ext cx="0" cy="0"/>
          <a:chOff x="0" y="0"/>
          <a:chExt cx="0" cy="0"/>
        </a:xfrm>
      </p:grpSpPr>
      <p:sp>
        <p:nvSpPr>
          <p:cNvPr id="83" name="Google Shape;83;p14"/>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Continuity and Change Over Time</a:t>
            </a:r>
            <a:endParaRPr sz="1500">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Interactive Timeline Assessment Description</a:t>
            </a:r>
            <a:endParaRPr sz="2200">
              <a:latin typeface="Inter Medium"/>
              <a:ea typeface="Inter Medium"/>
              <a:cs typeface="Inter Medium"/>
              <a:sym typeface="Inter Medium"/>
            </a:endParaRPr>
          </a:p>
        </p:txBody>
      </p:sp>
      <p:pic>
        <p:nvPicPr>
          <p:cNvPr id="84" name="Google Shape;84;p14"/>
          <p:cNvPicPr preferRelativeResize="0"/>
          <p:nvPr/>
        </p:nvPicPr>
        <p:blipFill>
          <a:blip r:embed="rId3">
            <a:alphaModFix/>
          </a:blip>
          <a:stretch>
            <a:fillRect/>
          </a:stretch>
        </p:blipFill>
        <p:spPr>
          <a:xfrm>
            <a:off x="239072" y="162597"/>
            <a:ext cx="1056536" cy="438114"/>
          </a:xfrm>
          <a:prstGeom prst="rect">
            <a:avLst/>
          </a:prstGeom>
          <a:noFill/>
          <a:ln>
            <a:noFill/>
          </a:ln>
        </p:spPr>
      </p:pic>
      <p:pic>
        <p:nvPicPr>
          <p:cNvPr id="85" name="Google Shape;85;p14"/>
          <p:cNvPicPr preferRelativeResize="0"/>
          <p:nvPr/>
        </p:nvPicPr>
        <p:blipFill>
          <a:blip r:embed="rId4">
            <a:alphaModFix/>
          </a:blip>
          <a:stretch>
            <a:fillRect/>
          </a:stretch>
        </p:blipFill>
        <p:spPr>
          <a:xfrm>
            <a:off x="390131" y="9627096"/>
            <a:ext cx="431174" cy="431174"/>
          </a:xfrm>
          <a:prstGeom prst="rect">
            <a:avLst/>
          </a:prstGeom>
          <a:noFill/>
          <a:ln>
            <a:noFill/>
          </a:ln>
        </p:spPr>
      </p:pic>
      <p:sp>
        <p:nvSpPr>
          <p:cNvPr id="86" name="Google Shape;86;p14"/>
          <p:cNvSpPr txBox="1"/>
          <p:nvPr/>
        </p:nvSpPr>
        <p:spPr>
          <a:xfrm>
            <a:off x="5542353" y="9750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7" name="Google Shape;87;p14"/>
          <p:cNvSpPr txBox="1"/>
          <p:nvPr/>
        </p:nvSpPr>
        <p:spPr>
          <a:xfrm>
            <a:off x="2974875" y="9750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88" name="Google Shape;88;p14"/>
          <p:cNvSpPr txBox="1"/>
          <p:nvPr/>
        </p:nvSpPr>
        <p:spPr>
          <a:xfrm>
            <a:off x="352775" y="1025150"/>
            <a:ext cx="7082700" cy="25863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i="1" lang="en" sz="1200">
                <a:solidFill>
                  <a:schemeClr val="dk1"/>
                </a:solidFill>
                <a:latin typeface="Halant"/>
                <a:ea typeface="Halant"/>
                <a:cs typeface="Halant"/>
                <a:sym typeface="Halant"/>
              </a:rPr>
              <a:t>Timelines can often feel like a literal list of names and dates. But timelines tell stories and help us understand the past. Timelines are helpful to historians because they allow us to utilize two key historical thinking skills well: Causation and Continuity and Change over Time. First, timelines help us identify ways that some events from the past might have led to later events. Knowing the order of events helps establish if causation is possible. Second, timelines help us identify potential patterns in the past. Identifying patterns enables historians to identify if there are continuities between events, or if there are more examples of change over time.</a:t>
            </a:r>
            <a:endParaRPr i="1" sz="1200">
              <a:solidFill>
                <a:schemeClr val="dk1"/>
              </a:solidFill>
              <a:latin typeface="Halant"/>
              <a:ea typeface="Halant"/>
              <a:cs typeface="Halant"/>
              <a:sym typeface="Halant"/>
            </a:endParaRPr>
          </a:p>
          <a:p>
            <a:pPr indent="0" lvl="0" marL="0" rtl="0" algn="l">
              <a:spcBef>
                <a:spcPts val="0"/>
              </a:spcBef>
              <a:spcAft>
                <a:spcPts val="0"/>
              </a:spcAft>
              <a:buNone/>
            </a:pPr>
            <a:r>
              <a:t/>
            </a:r>
            <a:endParaRPr b="1" sz="1200">
              <a:solidFill>
                <a:schemeClr val="dk1"/>
              </a:solidFill>
              <a:latin typeface="Halant"/>
              <a:ea typeface="Halant"/>
              <a:cs typeface="Halant"/>
              <a:sym typeface="Halant"/>
            </a:endParaRPr>
          </a:p>
          <a:p>
            <a:pPr indent="0" lvl="0" marL="0" rtl="0" algn="l">
              <a:spcBef>
                <a:spcPts val="0"/>
              </a:spcBef>
              <a:spcAft>
                <a:spcPts val="0"/>
              </a:spcAft>
              <a:buNone/>
            </a:pPr>
            <a:r>
              <a:rPr b="1" lang="en" sz="1200">
                <a:solidFill>
                  <a:schemeClr val="dk1"/>
                </a:solidFill>
                <a:latin typeface="Halant"/>
                <a:ea typeface="Halant"/>
                <a:cs typeface="Halant"/>
                <a:sym typeface="Halant"/>
              </a:rPr>
              <a:t>Task: </a:t>
            </a:r>
            <a:r>
              <a:rPr lang="en" sz="1200">
                <a:solidFill>
                  <a:schemeClr val="dk1"/>
                </a:solidFill>
                <a:latin typeface="Halant"/>
                <a:ea typeface="Halant"/>
                <a:cs typeface="Halant"/>
                <a:sym typeface="Halant"/>
              </a:rPr>
              <a:t>Create a timeline using this </a:t>
            </a:r>
            <a:r>
              <a:rPr lang="en" sz="1200" u="sng">
                <a:solidFill>
                  <a:schemeClr val="hlink"/>
                </a:solidFill>
                <a:latin typeface="Halant"/>
                <a:ea typeface="Halant"/>
                <a:cs typeface="Halant"/>
                <a:sym typeface="Halant"/>
                <a:hlinkClick r:id="rId5"/>
              </a:rPr>
              <a:t>Knight Lab</a:t>
            </a:r>
            <a:r>
              <a:rPr lang="en" sz="1200">
                <a:solidFill>
                  <a:schemeClr val="dk1"/>
                </a:solidFill>
                <a:latin typeface="Halant"/>
                <a:ea typeface="Halant"/>
                <a:cs typeface="Halant"/>
                <a:sym typeface="Halant"/>
              </a:rPr>
              <a:t> tho captures key events, developments, and cultural changes in African societies due to the transatlantic slave trade from 1400 to 1750. Your timeline should help explain how African societies evolved during this period. </a:t>
            </a:r>
            <a:r>
              <a:rPr lang="en" sz="1200" u="sng">
                <a:solidFill>
                  <a:schemeClr val="hlink"/>
                </a:solidFill>
                <a:latin typeface="Halant"/>
                <a:ea typeface="Halant"/>
                <a:cs typeface="Halant"/>
                <a:sym typeface="Halant"/>
                <a:hlinkClick r:id="rId6"/>
              </a:rPr>
              <a:t>Click here a sample timeline.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rPr lang="en" sz="1200">
                <a:solidFill>
                  <a:schemeClr val="dk1"/>
                </a:solidFill>
                <a:latin typeface="Halant"/>
                <a:ea typeface="Halant"/>
                <a:cs typeface="Halant"/>
                <a:sym typeface="Halant"/>
              </a:rPr>
              <a:t>For help with the website, use the following resources: </a:t>
            </a:r>
            <a:r>
              <a:rPr lang="en" sz="1200" u="sng">
                <a:solidFill>
                  <a:schemeClr val="hlink"/>
                </a:solidFill>
                <a:latin typeface="Halant"/>
                <a:ea typeface="Halant"/>
                <a:cs typeface="Halant"/>
                <a:sym typeface="Halant"/>
                <a:hlinkClick r:id="rId7"/>
              </a:rPr>
              <a:t>Video</a:t>
            </a:r>
            <a:r>
              <a:rPr lang="en" sz="1200">
                <a:solidFill>
                  <a:schemeClr val="dk1"/>
                </a:solidFill>
                <a:latin typeface="Halant"/>
                <a:ea typeface="Halant"/>
                <a:cs typeface="Halant"/>
                <a:sym typeface="Halant"/>
              </a:rPr>
              <a:t>, </a:t>
            </a:r>
            <a:r>
              <a:rPr lang="en" sz="1200" u="sng">
                <a:solidFill>
                  <a:schemeClr val="hlink"/>
                </a:solidFill>
                <a:latin typeface="Halant"/>
                <a:ea typeface="Halant"/>
                <a:cs typeface="Halant"/>
                <a:sym typeface="Halant"/>
                <a:hlinkClick r:id="rId8"/>
              </a:rPr>
              <a:t>FAQs</a:t>
            </a:r>
            <a:r>
              <a:rPr lang="en" sz="1200">
                <a:solidFill>
                  <a:schemeClr val="dk1"/>
                </a:solidFill>
                <a:latin typeface="Halant"/>
                <a:ea typeface="Halant"/>
                <a:cs typeface="Halant"/>
                <a:sym typeface="Halant"/>
              </a:rPr>
              <a:t>, </a:t>
            </a:r>
            <a:r>
              <a:rPr lang="en" sz="1200" u="sng">
                <a:solidFill>
                  <a:schemeClr val="hlink"/>
                </a:solidFill>
                <a:latin typeface="Halant"/>
                <a:ea typeface="Halant"/>
                <a:cs typeface="Halant"/>
                <a:sym typeface="Halant"/>
                <a:hlinkClick r:id="rId9"/>
              </a:rPr>
              <a:t>Support Forum</a:t>
            </a:r>
            <a:endParaRPr sz="1200">
              <a:solidFill>
                <a:schemeClr val="dk1"/>
              </a:solidFill>
              <a:latin typeface="Halant"/>
              <a:ea typeface="Halant"/>
              <a:cs typeface="Halant"/>
              <a:sym typeface="Halant"/>
            </a:endParaRPr>
          </a:p>
        </p:txBody>
      </p:sp>
      <p:sp>
        <p:nvSpPr>
          <p:cNvPr id="89" name="Google Shape;89;p14"/>
          <p:cNvSpPr txBox="1"/>
          <p:nvPr/>
        </p:nvSpPr>
        <p:spPr>
          <a:xfrm>
            <a:off x="677100" y="6453200"/>
            <a:ext cx="6418200" cy="3069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Key Components of the Task</a:t>
            </a:r>
            <a:endParaRPr b="1" sz="1200">
              <a:solidFill>
                <a:schemeClr val="dk1"/>
              </a:solidFill>
              <a:latin typeface="Inter"/>
              <a:ea typeface="Inter"/>
              <a:cs typeface="Inter"/>
              <a:sym typeface="Inter"/>
            </a:endParaRPr>
          </a:p>
          <a:p>
            <a:pPr indent="0" lvl="0" marL="0" rtl="0" algn="ctr">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timeline should include the following components: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b="1" lang="en" sz="1200">
                <a:solidFill>
                  <a:schemeClr val="dk1"/>
                </a:solidFill>
                <a:latin typeface="Inter"/>
                <a:ea typeface="Inter"/>
                <a:cs typeface="Inter"/>
                <a:sym typeface="Inter"/>
              </a:rPr>
              <a:t>Title of the Timeline: </a:t>
            </a:r>
            <a:r>
              <a:rPr lang="en" sz="1200">
                <a:solidFill>
                  <a:schemeClr val="dk1"/>
                </a:solidFill>
                <a:latin typeface="Inter"/>
                <a:ea typeface="Inter"/>
                <a:cs typeface="Inter"/>
                <a:sym typeface="Inter"/>
              </a:rPr>
              <a:t>Include a creative title for your title that aligns with the unit’s </a:t>
            </a:r>
            <a:r>
              <a:rPr lang="en" sz="1200">
                <a:solidFill>
                  <a:schemeClr val="dk1"/>
                </a:solidFill>
                <a:latin typeface="Inter"/>
                <a:ea typeface="Inter"/>
                <a:cs typeface="Inter"/>
                <a:sym typeface="Inter"/>
              </a:rPr>
              <a:t>essential</a:t>
            </a:r>
            <a:r>
              <a:rPr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question</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b="1" lang="en" sz="1200">
                <a:solidFill>
                  <a:schemeClr val="dk1"/>
                </a:solidFill>
                <a:latin typeface="Inter"/>
                <a:ea typeface="Inter"/>
                <a:cs typeface="Inter"/>
                <a:sym typeface="Inter"/>
              </a:rPr>
              <a:t>Key Events: </a:t>
            </a:r>
            <a:r>
              <a:rPr lang="en" sz="1200">
                <a:solidFill>
                  <a:schemeClr val="dk1"/>
                </a:solidFill>
                <a:latin typeface="Inter"/>
                <a:ea typeface="Inter"/>
                <a:cs typeface="Inter"/>
                <a:sym typeface="Inter"/>
              </a:rPr>
              <a:t>Choose 8 events that best represent shifts in trade or cultural evolution during this time. Aim for a balance of economic, social, and political changes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b="1" lang="en" sz="1200">
                <a:solidFill>
                  <a:schemeClr val="dk1"/>
                </a:solidFill>
                <a:latin typeface="Inter"/>
                <a:ea typeface="Inter"/>
                <a:cs typeface="Inter"/>
                <a:sym typeface="Inter"/>
              </a:rPr>
              <a:t>Entries for Each Event: </a:t>
            </a:r>
            <a:r>
              <a:rPr lang="en" sz="1200">
                <a:solidFill>
                  <a:schemeClr val="dk1"/>
                </a:solidFill>
                <a:latin typeface="Inter"/>
                <a:ea typeface="Inter"/>
                <a:cs typeface="Inter"/>
                <a:sym typeface="Inter"/>
              </a:rPr>
              <a:t>Each entry should include a clear, concise event title, date, and a brief explanation describing the event in 1-2 sentences.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b="1" lang="en" sz="1200">
                <a:solidFill>
                  <a:schemeClr val="dk1"/>
                </a:solidFill>
                <a:latin typeface="Inter"/>
                <a:ea typeface="Inter"/>
                <a:cs typeface="Inter"/>
                <a:sym typeface="Inter"/>
              </a:rPr>
              <a:t>Visuals: </a:t>
            </a:r>
            <a:r>
              <a:rPr lang="en" sz="1200">
                <a:solidFill>
                  <a:schemeClr val="dk1"/>
                </a:solidFill>
                <a:latin typeface="Inter"/>
                <a:ea typeface="Inter"/>
                <a:cs typeface="Inter"/>
                <a:sym typeface="Inter"/>
              </a:rPr>
              <a:t>Include at least one visual element per entry, such as a map, image, or video, to enhance understanding.</a:t>
            </a:r>
            <a:endParaRPr sz="1200">
              <a:solidFill>
                <a:schemeClr val="dk1"/>
              </a:solidFill>
              <a:latin typeface="Inter"/>
              <a:ea typeface="Inter"/>
              <a:cs typeface="Inter"/>
              <a:sym typeface="Inter"/>
            </a:endParaRPr>
          </a:p>
        </p:txBody>
      </p:sp>
      <p:pic>
        <p:nvPicPr>
          <p:cNvPr id="90" name="Google Shape;90;p14"/>
          <p:cNvPicPr preferRelativeResize="0"/>
          <p:nvPr/>
        </p:nvPicPr>
        <p:blipFill>
          <a:blip r:embed="rId10">
            <a:alphaModFix/>
          </a:blip>
          <a:stretch>
            <a:fillRect/>
          </a:stretch>
        </p:blipFill>
        <p:spPr>
          <a:xfrm>
            <a:off x="352775" y="3865600"/>
            <a:ext cx="7082700" cy="1759593"/>
          </a:xfrm>
          <a:prstGeom prst="rect">
            <a:avLst/>
          </a:prstGeom>
          <a:noFill/>
          <a:ln>
            <a:noFill/>
          </a:ln>
        </p:spPr>
      </p:pic>
      <p:sp>
        <p:nvSpPr>
          <p:cNvPr id="91" name="Google Shape;91;p14"/>
          <p:cNvSpPr txBox="1"/>
          <p:nvPr/>
        </p:nvSpPr>
        <p:spPr>
          <a:xfrm>
            <a:off x="2777100" y="5726950"/>
            <a:ext cx="2218200" cy="6156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1200">
                <a:latin typeface="Inter"/>
                <a:ea typeface="Inter"/>
                <a:cs typeface="Inter"/>
                <a:sym typeface="Inter"/>
              </a:rPr>
              <a:t>Timeline of World History</a:t>
            </a:r>
            <a:endParaRPr i="1" sz="1200">
              <a:solidFill>
                <a:srgbClr val="000000"/>
              </a:solidFill>
              <a:latin typeface="Inter"/>
              <a:ea typeface="Inter"/>
              <a:cs typeface="Inter"/>
              <a:sym typeface="Inter"/>
            </a:endParaRPr>
          </a:p>
          <a:p>
            <a:pPr indent="0" lvl="0" marL="0" rtl="0" algn="r">
              <a:spcBef>
                <a:spcPts val="0"/>
              </a:spcBef>
              <a:spcAft>
                <a:spcPts val="0"/>
              </a:spcAft>
              <a:buNone/>
            </a:pPr>
            <a:r>
              <a:rPr lang="en" sz="800">
                <a:solidFill>
                  <a:srgbClr val="000000"/>
                </a:solidFill>
                <a:latin typeface="Inter"/>
                <a:ea typeface="Inter"/>
                <a:cs typeface="Inter"/>
                <a:sym typeface="Inter"/>
              </a:rPr>
              <a:t>© </a:t>
            </a:r>
            <a:r>
              <a:rPr lang="en" sz="800">
                <a:latin typeface="Inter"/>
                <a:ea typeface="Inter"/>
                <a:cs typeface="Inter"/>
                <a:sym typeface="Inter"/>
              </a:rPr>
              <a:t>Usefulcharts</a:t>
            </a:r>
            <a:r>
              <a:rPr lang="en" sz="800">
                <a:solidFill>
                  <a:srgbClr val="000000"/>
                </a:solidFill>
                <a:latin typeface="Inter"/>
                <a:ea typeface="Inter"/>
                <a:cs typeface="Inter"/>
                <a:sym typeface="Inter"/>
              </a:rPr>
              <a:t>, Wikimedia Commons. </a:t>
            </a:r>
            <a:endParaRPr sz="800">
              <a:solidFill>
                <a:srgbClr val="000000"/>
              </a:solidFill>
              <a:latin typeface="Inter"/>
              <a:ea typeface="Inter"/>
              <a:cs typeface="Inter"/>
              <a:sym typeface="Inter"/>
            </a:endParaRPr>
          </a:p>
          <a:p>
            <a:pPr indent="0" lvl="0" marL="0" rtl="0" algn="r">
              <a:spcBef>
                <a:spcPts val="0"/>
              </a:spcBef>
              <a:spcAft>
                <a:spcPts val="0"/>
              </a:spcAft>
              <a:buNone/>
            </a:pPr>
            <a:r>
              <a:rPr lang="en" sz="800" u="sng">
                <a:solidFill>
                  <a:srgbClr val="0000FF"/>
                </a:solidFill>
                <a:latin typeface="Inter"/>
                <a:ea typeface="Inter"/>
                <a:cs typeface="Inter"/>
                <a:sym typeface="Inter"/>
                <a:hlinkClick r:id="rId11">
                  <a:extLst>
                    <a:ext uri="{A12FA001-AC4F-418D-AE19-62706E023703}">
                      <ahyp:hlinkClr val="tx"/>
                    </a:ext>
                  </a:extLst>
                </a:hlinkClick>
              </a:rPr>
              <a:t>CC BY-SA 3.0</a:t>
            </a:r>
            <a:endParaRPr>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5" name="Shape 95"/>
        <p:cNvGrpSpPr/>
        <p:nvPr/>
      </p:nvGrpSpPr>
      <p:grpSpPr>
        <a:xfrm>
          <a:off x="0" y="0"/>
          <a:ext cx="0" cy="0"/>
          <a:chOff x="0" y="0"/>
          <a:chExt cx="0" cy="0"/>
        </a:xfrm>
      </p:grpSpPr>
      <p:sp>
        <p:nvSpPr>
          <p:cNvPr id="96" name="Google Shape;96;p15"/>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Continuity and Change Over Time</a:t>
            </a:r>
            <a:endParaRPr sz="1500">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Research &amp; Planning</a:t>
            </a:r>
            <a:endParaRPr sz="2200">
              <a:latin typeface="Inter Medium"/>
              <a:ea typeface="Inter Medium"/>
              <a:cs typeface="Inter Medium"/>
              <a:sym typeface="Inter Medium"/>
            </a:endParaRPr>
          </a:p>
        </p:txBody>
      </p:sp>
      <p:pic>
        <p:nvPicPr>
          <p:cNvPr id="97" name="Google Shape;97;p15"/>
          <p:cNvPicPr preferRelativeResize="0"/>
          <p:nvPr/>
        </p:nvPicPr>
        <p:blipFill>
          <a:blip r:embed="rId3">
            <a:alphaModFix/>
          </a:blip>
          <a:stretch>
            <a:fillRect/>
          </a:stretch>
        </p:blipFill>
        <p:spPr>
          <a:xfrm>
            <a:off x="239072" y="162597"/>
            <a:ext cx="1056536" cy="438114"/>
          </a:xfrm>
          <a:prstGeom prst="rect">
            <a:avLst/>
          </a:prstGeom>
          <a:noFill/>
          <a:ln>
            <a:noFill/>
          </a:ln>
        </p:spPr>
      </p:pic>
      <p:pic>
        <p:nvPicPr>
          <p:cNvPr id="98" name="Google Shape;98;p15"/>
          <p:cNvPicPr preferRelativeResize="0"/>
          <p:nvPr/>
        </p:nvPicPr>
        <p:blipFill>
          <a:blip r:embed="rId4">
            <a:alphaModFix/>
          </a:blip>
          <a:stretch>
            <a:fillRect/>
          </a:stretch>
        </p:blipFill>
        <p:spPr>
          <a:xfrm>
            <a:off x="390131" y="9627096"/>
            <a:ext cx="431174" cy="431174"/>
          </a:xfrm>
          <a:prstGeom prst="rect">
            <a:avLst/>
          </a:prstGeom>
          <a:noFill/>
          <a:ln>
            <a:noFill/>
          </a:ln>
        </p:spPr>
      </p:pic>
      <p:sp>
        <p:nvSpPr>
          <p:cNvPr id="99" name="Google Shape;99;p15"/>
          <p:cNvSpPr txBox="1"/>
          <p:nvPr/>
        </p:nvSpPr>
        <p:spPr>
          <a:xfrm>
            <a:off x="5542353" y="9750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0" name="Google Shape;100;p15"/>
          <p:cNvSpPr txBox="1"/>
          <p:nvPr/>
        </p:nvSpPr>
        <p:spPr>
          <a:xfrm>
            <a:off x="2974875" y="9750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1" name="Google Shape;101;p15"/>
          <p:cNvSpPr txBox="1"/>
          <p:nvPr/>
        </p:nvSpPr>
        <p:spPr>
          <a:xfrm>
            <a:off x="331350" y="1057675"/>
            <a:ext cx="7109700" cy="31284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900">
                <a:solidFill>
                  <a:schemeClr val="dk1"/>
                </a:solidFill>
                <a:latin typeface="Inter"/>
                <a:ea typeface="Inter"/>
                <a:cs typeface="Inter"/>
                <a:sym typeface="Inter"/>
              </a:rPr>
              <a:t>Step 1: Plan Your Timeline on Paper</a:t>
            </a:r>
            <a:endParaRPr b="1" sz="1900">
              <a:solidFill>
                <a:schemeClr val="dk1"/>
              </a:solidFill>
              <a:latin typeface="Inter"/>
              <a:ea typeface="Inter"/>
              <a:cs typeface="Inter"/>
              <a:sym typeface="Inter"/>
            </a:endParaRPr>
          </a:p>
          <a:p>
            <a:pPr indent="0" lvl="0" marL="0" rtl="0" algn="l">
              <a:spcBef>
                <a:spcPts val="0"/>
              </a:spcBef>
              <a:spcAft>
                <a:spcPts val="0"/>
              </a:spcAft>
              <a:buNone/>
            </a:pPr>
            <a:r>
              <a:t/>
            </a:r>
            <a:endParaRPr>
              <a:solidFill>
                <a:schemeClr val="dk1"/>
              </a:solidFill>
              <a:latin typeface="Inter"/>
              <a:ea typeface="Inter"/>
              <a:cs typeface="Inter"/>
              <a:sym typeface="Inter"/>
            </a:endParaRPr>
          </a:p>
          <a:p>
            <a:pPr indent="0" lvl="0" marL="0" rtl="0" algn="l">
              <a:spcBef>
                <a:spcPts val="0"/>
              </a:spcBef>
              <a:spcAft>
                <a:spcPts val="0"/>
              </a:spcAft>
              <a:buNone/>
            </a:pPr>
            <a:r>
              <a:rPr b="1" lang="en">
                <a:solidFill>
                  <a:schemeClr val="dk1"/>
                </a:solidFill>
                <a:latin typeface="Inter"/>
                <a:ea typeface="Inter"/>
                <a:cs typeface="Inter"/>
                <a:sym typeface="Inter"/>
              </a:rPr>
              <a:t>Directions</a:t>
            </a:r>
            <a:r>
              <a:rPr lang="en">
                <a:solidFill>
                  <a:schemeClr val="dk1"/>
                </a:solidFill>
                <a:latin typeface="Inter"/>
                <a:ea typeface="Inter"/>
                <a:cs typeface="Inter"/>
                <a:sym typeface="Inter"/>
              </a:rPr>
              <a:t>: Choose 8 key events, developments, or patterns that show how African societies evolved between 1400 and 1750 in response to internal dynamics and global forces. For each event, write down the following: </a:t>
            </a:r>
            <a:endParaRPr>
              <a:solidFill>
                <a:schemeClr val="dk1"/>
              </a:solidFill>
              <a:latin typeface="Inter"/>
              <a:ea typeface="Inter"/>
              <a:cs typeface="Inter"/>
              <a:sym typeface="Inter"/>
            </a:endParaRPr>
          </a:p>
          <a:p>
            <a:pPr indent="-330200" lvl="0" marL="457200" rtl="0" algn="l">
              <a:spcBef>
                <a:spcPts val="0"/>
              </a:spcBef>
              <a:spcAft>
                <a:spcPts val="0"/>
              </a:spcAft>
              <a:buClr>
                <a:schemeClr val="dk1"/>
              </a:buClr>
              <a:buSzPts val="1600"/>
              <a:buFont typeface="Inter"/>
              <a:buChar char="●"/>
            </a:pPr>
            <a:r>
              <a:rPr b="1" lang="en" sz="1300">
                <a:solidFill>
                  <a:schemeClr val="dk1"/>
                </a:solidFill>
                <a:latin typeface="Inter"/>
                <a:ea typeface="Inter"/>
                <a:cs typeface="Inter"/>
                <a:sym typeface="Inter"/>
              </a:rPr>
              <a:t>Date(s) and Title</a:t>
            </a:r>
            <a:r>
              <a:rPr lang="en" sz="1300">
                <a:solidFill>
                  <a:schemeClr val="dk1"/>
                </a:solidFill>
                <a:latin typeface="Inter"/>
                <a:ea typeface="Inter"/>
                <a:cs typeface="Inter"/>
                <a:sym typeface="Inter"/>
              </a:rPr>
              <a:t>: When did it happen, and what was it?</a:t>
            </a:r>
            <a:endParaRPr sz="1300">
              <a:solidFill>
                <a:schemeClr val="dk1"/>
              </a:solidFill>
              <a:latin typeface="Inter"/>
              <a:ea typeface="Inter"/>
              <a:cs typeface="Inter"/>
              <a:sym typeface="Inter"/>
            </a:endParaRPr>
          </a:p>
          <a:p>
            <a:pPr indent="-330200" lvl="0" marL="457200" rtl="0" algn="l">
              <a:spcBef>
                <a:spcPts val="0"/>
              </a:spcBef>
              <a:spcAft>
                <a:spcPts val="0"/>
              </a:spcAft>
              <a:buClr>
                <a:schemeClr val="dk1"/>
              </a:buClr>
              <a:buSzPts val="1600"/>
              <a:buFont typeface="Inter"/>
              <a:buChar char="●"/>
            </a:pPr>
            <a:r>
              <a:rPr b="1" lang="en" sz="1300">
                <a:solidFill>
                  <a:schemeClr val="dk1"/>
                </a:solidFill>
                <a:latin typeface="Inter"/>
                <a:ea typeface="Inter"/>
                <a:cs typeface="Inter"/>
                <a:sym typeface="Inter"/>
              </a:rPr>
              <a:t>Description</a:t>
            </a:r>
            <a:r>
              <a:rPr lang="en" sz="1300">
                <a:solidFill>
                  <a:schemeClr val="dk1"/>
                </a:solidFill>
                <a:latin typeface="Inter"/>
                <a:ea typeface="Inter"/>
                <a:cs typeface="Inter"/>
                <a:sym typeface="Inter"/>
              </a:rPr>
              <a:t>: 1-2 sentences summarizing the event, development, or pattern. Identify and describe if the event shows continuity or change in African societies.</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Inter"/>
                <a:ea typeface="Inter"/>
                <a:cs typeface="Inter"/>
                <a:sym typeface="Inter"/>
              </a:rPr>
              <a:t>Research Sites: </a:t>
            </a:r>
            <a:r>
              <a:rPr lang="en" sz="1300">
                <a:solidFill>
                  <a:schemeClr val="dk1"/>
                </a:solidFill>
                <a:latin typeface="Inter"/>
                <a:ea typeface="Inter"/>
                <a:cs typeface="Inter"/>
                <a:sym typeface="Inter"/>
              </a:rPr>
              <a:t>Use these timelines to find events then research for more information.</a:t>
            </a:r>
            <a:endParaRPr sz="1300">
              <a:solidFill>
                <a:schemeClr val="dk1"/>
              </a:solidFill>
              <a:latin typeface="Inter"/>
              <a:ea typeface="Inter"/>
              <a:cs typeface="Inter"/>
              <a:sym typeface="Inter"/>
            </a:endParaRPr>
          </a:p>
          <a:p>
            <a:pPr indent="0" lvl="0" marL="0" rtl="0" algn="l">
              <a:spcBef>
                <a:spcPts val="0"/>
              </a:spcBef>
              <a:spcAft>
                <a:spcPts val="0"/>
              </a:spcAft>
              <a:buNone/>
            </a:pPr>
            <a:r>
              <a:rPr lang="en" sz="1300" u="sng">
                <a:solidFill>
                  <a:schemeClr val="hlink"/>
                </a:solidFill>
                <a:latin typeface="Inter"/>
                <a:ea typeface="Inter"/>
                <a:cs typeface="Inter"/>
                <a:sym typeface="Inter"/>
                <a:hlinkClick r:id="rId5"/>
              </a:rPr>
              <a:t>Blackpast</a:t>
            </a:r>
            <a:endParaRPr sz="1300">
              <a:solidFill>
                <a:schemeClr val="dk1"/>
              </a:solidFill>
              <a:latin typeface="Inter"/>
              <a:ea typeface="Inter"/>
              <a:cs typeface="Inter"/>
              <a:sym typeface="Inter"/>
            </a:endParaRPr>
          </a:p>
          <a:p>
            <a:pPr indent="0" lvl="0" marL="0" rtl="0" algn="l">
              <a:spcBef>
                <a:spcPts val="0"/>
              </a:spcBef>
              <a:spcAft>
                <a:spcPts val="0"/>
              </a:spcAft>
              <a:buNone/>
            </a:pPr>
            <a:r>
              <a:rPr lang="en" sz="1300" u="sng">
                <a:solidFill>
                  <a:schemeClr val="hlink"/>
                </a:solidFill>
                <a:latin typeface="Inter"/>
                <a:ea typeface="Inter"/>
                <a:cs typeface="Inter"/>
                <a:sym typeface="Inter"/>
                <a:hlinkClick r:id="rId6"/>
              </a:rPr>
              <a:t>South African History Online</a:t>
            </a:r>
            <a:endParaRPr sz="1300">
              <a:solidFill>
                <a:schemeClr val="dk1"/>
              </a:solidFill>
              <a:latin typeface="Inter"/>
              <a:ea typeface="Inter"/>
              <a:cs typeface="Inter"/>
              <a:sym typeface="Inter"/>
            </a:endParaRPr>
          </a:p>
          <a:p>
            <a:pPr indent="0" lvl="0" marL="0" rtl="0" algn="l">
              <a:spcBef>
                <a:spcPts val="0"/>
              </a:spcBef>
              <a:spcAft>
                <a:spcPts val="0"/>
              </a:spcAft>
              <a:buNone/>
            </a:pPr>
            <a:r>
              <a:rPr lang="en" sz="1300" u="sng">
                <a:solidFill>
                  <a:schemeClr val="hlink"/>
                </a:solidFill>
                <a:latin typeface="Inter"/>
                <a:ea typeface="Inter"/>
                <a:cs typeface="Inter"/>
                <a:sym typeface="Inter"/>
                <a:hlinkClick r:id="rId7"/>
              </a:rPr>
              <a:t>British Museum</a:t>
            </a:r>
            <a:endParaRPr sz="1300">
              <a:solidFill>
                <a:schemeClr val="dk1"/>
              </a:solidFill>
              <a:latin typeface="Inter"/>
              <a:ea typeface="Inter"/>
              <a:cs typeface="Inter"/>
              <a:sym typeface="Inter"/>
            </a:endParaRPr>
          </a:p>
          <a:p>
            <a:pPr indent="0" lvl="0" marL="0" rtl="0" algn="l">
              <a:spcBef>
                <a:spcPts val="0"/>
              </a:spcBef>
              <a:spcAft>
                <a:spcPts val="0"/>
              </a:spcAft>
              <a:buNone/>
            </a:pPr>
            <a:r>
              <a:rPr lang="en" sz="1300" u="sng">
                <a:solidFill>
                  <a:schemeClr val="hlink"/>
                </a:solidFill>
                <a:latin typeface="Inter"/>
                <a:ea typeface="Inter"/>
                <a:cs typeface="Inter"/>
                <a:sym typeface="Inter"/>
                <a:hlinkClick r:id="rId8"/>
              </a:rPr>
              <a:t>World History Encyclopedia</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b="1" sz="1300">
              <a:solidFill>
                <a:schemeClr val="dk1"/>
              </a:solidFill>
              <a:latin typeface="Inter"/>
              <a:ea typeface="Inter"/>
              <a:cs typeface="Inter"/>
              <a:sym typeface="Inter"/>
            </a:endParaRPr>
          </a:p>
        </p:txBody>
      </p:sp>
      <p:sp>
        <p:nvSpPr>
          <p:cNvPr id="102" name="Google Shape;102;p15"/>
          <p:cNvSpPr txBox="1"/>
          <p:nvPr/>
        </p:nvSpPr>
        <p:spPr>
          <a:xfrm>
            <a:off x="380125" y="4262325"/>
            <a:ext cx="7060800" cy="53625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b="1" lang="en">
                <a:solidFill>
                  <a:schemeClr val="dk1"/>
                </a:solidFill>
                <a:latin typeface="Inter"/>
                <a:ea typeface="Inter"/>
                <a:cs typeface="Inter"/>
                <a:sym typeface="Inter"/>
              </a:rPr>
              <a:t>Event #1 Title: __________________________________________________________________</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rPr b="1" lang="en">
                <a:solidFill>
                  <a:schemeClr val="dk1"/>
                </a:solidFill>
                <a:latin typeface="Inter"/>
                <a:ea typeface="Inter"/>
                <a:cs typeface="Inter"/>
                <a:sym typeface="Inter"/>
              </a:rPr>
              <a:t>Date(s): </a:t>
            </a:r>
            <a:r>
              <a:rPr b="1" lang="en">
                <a:solidFill>
                  <a:schemeClr val="dk1"/>
                </a:solidFill>
                <a:latin typeface="Inter"/>
                <a:ea typeface="Inter"/>
                <a:cs typeface="Inter"/>
                <a:sym typeface="Inter"/>
              </a:rPr>
              <a:t>____________________________________</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rPr b="1" lang="en">
                <a:solidFill>
                  <a:schemeClr val="dk1"/>
                </a:solidFill>
                <a:latin typeface="Inter"/>
                <a:ea typeface="Inter"/>
                <a:cs typeface="Inter"/>
                <a:sym typeface="Inter"/>
              </a:rPr>
              <a:t>Description: </a:t>
            </a:r>
            <a:r>
              <a:rPr b="1" lang="en">
                <a:solidFill>
                  <a:schemeClr val="dk1"/>
                </a:solidFill>
                <a:latin typeface="Inter"/>
                <a:ea typeface="Inter"/>
                <a:cs typeface="Inter"/>
                <a:sym typeface="Inter"/>
              </a:rPr>
              <a:t>___________________________________________________________________</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rPr b="1" lang="en">
                <a:solidFill>
                  <a:schemeClr val="dk1"/>
                </a:solidFill>
                <a:latin typeface="Inter"/>
                <a:ea typeface="Inter"/>
                <a:cs typeface="Inter"/>
                <a:sym typeface="Inter"/>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b="1">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6" name="Shape 106"/>
        <p:cNvGrpSpPr/>
        <p:nvPr/>
      </p:nvGrpSpPr>
      <p:grpSpPr>
        <a:xfrm>
          <a:off x="0" y="0"/>
          <a:ext cx="0" cy="0"/>
          <a:chOff x="0" y="0"/>
          <a:chExt cx="0" cy="0"/>
        </a:xfrm>
      </p:grpSpPr>
      <p:sp>
        <p:nvSpPr>
          <p:cNvPr id="107" name="Google Shape;107;p16"/>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Continuity and Change Over Time</a:t>
            </a:r>
            <a:endParaRPr sz="1500">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Instructions</a:t>
            </a:r>
            <a:endParaRPr sz="2200">
              <a:latin typeface="Inter Medium"/>
              <a:ea typeface="Inter Medium"/>
              <a:cs typeface="Inter Medium"/>
              <a:sym typeface="Inter Medium"/>
            </a:endParaRPr>
          </a:p>
        </p:txBody>
      </p:sp>
      <p:pic>
        <p:nvPicPr>
          <p:cNvPr id="108" name="Google Shape;108;p16"/>
          <p:cNvPicPr preferRelativeResize="0"/>
          <p:nvPr/>
        </p:nvPicPr>
        <p:blipFill>
          <a:blip r:embed="rId3">
            <a:alphaModFix/>
          </a:blip>
          <a:stretch>
            <a:fillRect/>
          </a:stretch>
        </p:blipFill>
        <p:spPr>
          <a:xfrm>
            <a:off x="239072" y="162597"/>
            <a:ext cx="1056536" cy="438114"/>
          </a:xfrm>
          <a:prstGeom prst="rect">
            <a:avLst/>
          </a:prstGeom>
          <a:noFill/>
          <a:ln>
            <a:noFill/>
          </a:ln>
        </p:spPr>
      </p:pic>
      <p:pic>
        <p:nvPicPr>
          <p:cNvPr id="109" name="Google Shape;109;p16"/>
          <p:cNvPicPr preferRelativeResize="0"/>
          <p:nvPr/>
        </p:nvPicPr>
        <p:blipFill>
          <a:blip r:embed="rId4">
            <a:alphaModFix/>
          </a:blip>
          <a:stretch>
            <a:fillRect/>
          </a:stretch>
        </p:blipFill>
        <p:spPr>
          <a:xfrm>
            <a:off x="390131" y="9627096"/>
            <a:ext cx="431174" cy="431174"/>
          </a:xfrm>
          <a:prstGeom prst="rect">
            <a:avLst/>
          </a:prstGeom>
          <a:noFill/>
          <a:ln>
            <a:noFill/>
          </a:ln>
        </p:spPr>
      </p:pic>
      <p:sp>
        <p:nvSpPr>
          <p:cNvPr id="110" name="Google Shape;110;p16"/>
          <p:cNvSpPr txBox="1"/>
          <p:nvPr/>
        </p:nvSpPr>
        <p:spPr>
          <a:xfrm>
            <a:off x="5542353" y="9750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1" name="Google Shape;111;p16"/>
          <p:cNvSpPr txBox="1"/>
          <p:nvPr/>
        </p:nvSpPr>
        <p:spPr>
          <a:xfrm>
            <a:off x="2974875" y="9750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12" name="Google Shape;112;p16"/>
          <p:cNvSpPr txBox="1"/>
          <p:nvPr/>
        </p:nvSpPr>
        <p:spPr>
          <a:xfrm>
            <a:off x="364425" y="1096500"/>
            <a:ext cx="7164900" cy="85305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b="1" lang="en">
                <a:solidFill>
                  <a:schemeClr val="dk1"/>
                </a:solidFill>
                <a:latin typeface="Inter"/>
                <a:ea typeface="Inter"/>
                <a:cs typeface="Inter"/>
                <a:sym typeface="Inter"/>
              </a:rPr>
              <a:t>Event #2 Title: __________________________________________________________________</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rPr b="1" lang="en">
                <a:solidFill>
                  <a:schemeClr val="dk1"/>
                </a:solidFill>
                <a:latin typeface="Inter"/>
                <a:ea typeface="Inter"/>
                <a:cs typeface="Inter"/>
                <a:sym typeface="Inter"/>
              </a:rPr>
              <a:t>Date(s): ____________________________________</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rPr b="1" lang="en">
                <a:solidFill>
                  <a:schemeClr val="dk1"/>
                </a:solidFill>
                <a:latin typeface="Inter"/>
                <a:ea typeface="Inter"/>
                <a:cs typeface="Inter"/>
                <a:sym typeface="Inter"/>
              </a:rPr>
              <a:t>Description: _____________________________________________________________________</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rPr b="1" lang="en">
                <a:solidFill>
                  <a:schemeClr val="dk1"/>
                </a:solidFill>
                <a:latin typeface="Inter"/>
                <a:ea typeface="Inter"/>
                <a:cs typeface="Inter"/>
                <a:sym typeface="Inter"/>
              </a:rPr>
              <a:t>__________________________________________________________________________________________________________________________________________________________________________________</a:t>
            </a:r>
            <a:r>
              <a:rPr b="1" lang="en">
                <a:solidFill>
                  <a:schemeClr val="dk1"/>
                </a:solidFill>
                <a:latin typeface="Inter"/>
                <a:ea typeface="Inter"/>
                <a:cs typeface="Inter"/>
                <a:sym typeface="Inter"/>
              </a:rPr>
              <a:t>________________________________________________________________________________________________________________________________________________________________</a:t>
            </a:r>
            <a:r>
              <a:rPr b="1" lang="en">
                <a:solidFill>
                  <a:schemeClr val="dk1"/>
                </a:solidFill>
                <a:latin typeface="Inter"/>
                <a:ea typeface="Inter"/>
                <a:cs typeface="Inter"/>
                <a:sym typeface="Inter"/>
              </a:rPr>
              <a:t>________________________________________________________________________</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Event #3 Title: __________________________________________________________________</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Date(s): ____________________________________</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Description: _____________________________________________________________________</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t/>
            </a:r>
            <a:endParaRPr b="1">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6" name="Shape 116"/>
        <p:cNvGrpSpPr/>
        <p:nvPr/>
      </p:nvGrpSpPr>
      <p:grpSpPr>
        <a:xfrm>
          <a:off x="0" y="0"/>
          <a:ext cx="0" cy="0"/>
          <a:chOff x="0" y="0"/>
          <a:chExt cx="0" cy="0"/>
        </a:xfrm>
      </p:grpSpPr>
      <p:sp>
        <p:nvSpPr>
          <p:cNvPr id="117" name="Google Shape;117;p17"/>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Continuity and Change Over Time</a:t>
            </a:r>
            <a:endParaRPr sz="1500">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Instructions</a:t>
            </a:r>
            <a:endParaRPr sz="2200">
              <a:latin typeface="Inter Medium"/>
              <a:ea typeface="Inter Medium"/>
              <a:cs typeface="Inter Medium"/>
              <a:sym typeface="Inter Medium"/>
            </a:endParaRPr>
          </a:p>
        </p:txBody>
      </p:sp>
      <p:pic>
        <p:nvPicPr>
          <p:cNvPr id="118" name="Google Shape;118;p17"/>
          <p:cNvPicPr preferRelativeResize="0"/>
          <p:nvPr/>
        </p:nvPicPr>
        <p:blipFill>
          <a:blip r:embed="rId3">
            <a:alphaModFix/>
          </a:blip>
          <a:stretch>
            <a:fillRect/>
          </a:stretch>
        </p:blipFill>
        <p:spPr>
          <a:xfrm>
            <a:off x="239072" y="162597"/>
            <a:ext cx="1056536" cy="438114"/>
          </a:xfrm>
          <a:prstGeom prst="rect">
            <a:avLst/>
          </a:prstGeom>
          <a:noFill/>
          <a:ln>
            <a:noFill/>
          </a:ln>
        </p:spPr>
      </p:pic>
      <p:pic>
        <p:nvPicPr>
          <p:cNvPr id="119" name="Google Shape;119;p17"/>
          <p:cNvPicPr preferRelativeResize="0"/>
          <p:nvPr/>
        </p:nvPicPr>
        <p:blipFill>
          <a:blip r:embed="rId4">
            <a:alphaModFix/>
          </a:blip>
          <a:stretch>
            <a:fillRect/>
          </a:stretch>
        </p:blipFill>
        <p:spPr>
          <a:xfrm>
            <a:off x="390131" y="9627096"/>
            <a:ext cx="431174" cy="431174"/>
          </a:xfrm>
          <a:prstGeom prst="rect">
            <a:avLst/>
          </a:prstGeom>
          <a:noFill/>
          <a:ln>
            <a:noFill/>
          </a:ln>
        </p:spPr>
      </p:pic>
      <p:sp>
        <p:nvSpPr>
          <p:cNvPr id="120" name="Google Shape;120;p17"/>
          <p:cNvSpPr txBox="1"/>
          <p:nvPr/>
        </p:nvSpPr>
        <p:spPr>
          <a:xfrm>
            <a:off x="5542353" y="9750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1" name="Google Shape;121;p17"/>
          <p:cNvSpPr txBox="1"/>
          <p:nvPr/>
        </p:nvSpPr>
        <p:spPr>
          <a:xfrm>
            <a:off x="2974875" y="9750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2" name="Google Shape;122;p17"/>
          <p:cNvSpPr txBox="1"/>
          <p:nvPr/>
        </p:nvSpPr>
        <p:spPr>
          <a:xfrm>
            <a:off x="364425" y="1096500"/>
            <a:ext cx="7164900" cy="85305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b="1" lang="en">
                <a:solidFill>
                  <a:schemeClr val="dk1"/>
                </a:solidFill>
                <a:latin typeface="Inter"/>
                <a:ea typeface="Inter"/>
                <a:cs typeface="Inter"/>
                <a:sym typeface="Inter"/>
              </a:rPr>
              <a:t>Event #4 Title: __________________________________________________________________</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Date(s): ____________________________________</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Description: _____________________________________________________________________</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rPr b="1" lang="en">
                <a:solidFill>
                  <a:schemeClr val="dk1"/>
                </a:solidFill>
                <a:latin typeface="Inter"/>
                <a:ea typeface="Inter"/>
                <a:cs typeface="Inter"/>
                <a:sym typeface="Inter"/>
              </a:rPr>
              <a:t>Event #5 Title: __________________________________________________________________</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Date(s): ____________________________________</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Description: _____________________________________________________________________</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t/>
            </a:r>
            <a:endParaRPr b="1">
              <a:solidFill>
                <a:schemeClr val="dk1"/>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6" name="Shape 126"/>
        <p:cNvGrpSpPr/>
        <p:nvPr/>
      </p:nvGrpSpPr>
      <p:grpSpPr>
        <a:xfrm>
          <a:off x="0" y="0"/>
          <a:ext cx="0" cy="0"/>
          <a:chOff x="0" y="0"/>
          <a:chExt cx="0" cy="0"/>
        </a:xfrm>
      </p:grpSpPr>
      <p:sp>
        <p:nvSpPr>
          <p:cNvPr id="127" name="Google Shape;127;p18"/>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Continuity and Change Over Time</a:t>
            </a:r>
            <a:endParaRPr sz="1500">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Instructions</a:t>
            </a:r>
            <a:endParaRPr sz="2200">
              <a:latin typeface="Inter Medium"/>
              <a:ea typeface="Inter Medium"/>
              <a:cs typeface="Inter Medium"/>
              <a:sym typeface="Inter Medium"/>
            </a:endParaRPr>
          </a:p>
        </p:txBody>
      </p:sp>
      <p:pic>
        <p:nvPicPr>
          <p:cNvPr id="128" name="Google Shape;128;p18"/>
          <p:cNvPicPr preferRelativeResize="0"/>
          <p:nvPr/>
        </p:nvPicPr>
        <p:blipFill>
          <a:blip r:embed="rId3">
            <a:alphaModFix/>
          </a:blip>
          <a:stretch>
            <a:fillRect/>
          </a:stretch>
        </p:blipFill>
        <p:spPr>
          <a:xfrm>
            <a:off x="239072" y="162597"/>
            <a:ext cx="1056536" cy="438114"/>
          </a:xfrm>
          <a:prstGeom prst="rect">
            <a:avLst/>
          </a:prstGeom>
          <a:noFill/>
          <a:ln>
            <a:noFill/>
          </a:ln>
        </p:spPr>
      </p:pic>
      <p:pic>
        <p:nvPicPr>
          <p:cNvPr id="129" name="Google Shape;129;p18"/>
          <p:cNvPicPr preferRelativeResize="0"/>
          <p:nvPr/>
        </p:nvPicPr>
        <p:blipFill>
          <a:blip r:embed="rId4">
            <a:alphaModFix/>
          </a:blip>
          <a:stretch>
            <a:fillRect/>
          </a:stretch>
        </p:blipFill>
        <p:spPr>
          <a:xfrm>
            <a:off x="390131" y="9627096"/>
            <a:ext cx="431174" cy="431174"/>
          </a:xfrm>
          <a:prstGeom prst="rect">
            <a:avLst/>
          </a:prstGeom>
          <a:noFill/>
          <a:ln>
            <a:noFill/>
          </a:ln>
        </p:spPr>
      </p:pic>
      <p:sp>
        <p:nvSpPr>
          <p:cNvPr id="130" name="Google Shape;130;p18"/>
          <p:cNvSpPr txBox="1"/>
          <p:nvPr/>
        </p:nvSpPr>
        <p:spPr>
          <a:xfrm>
            <a:off x="5542353" y="9750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1" name="Google Shape;131;p18"/>
          <p:cNvSpPr txBox="1"/>
          <p:nvPr/>
        </p:nvSpPr>
        <p:spPr>
          <a:xfrm>
            <a:off x="2974875" y="9750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32" name="Google Shape;132;p18"/>
          <p:cNvSpPr txBox="1"/>
          <p:nvPr/>
        </p:nvSpPr>
        <p:spPr>
          <a:xfrm>
            <a:off x="364425" y="1096500"/>
            <a:ext cx="7164900" cy="85305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b="1" lang="en">
                <a:solidFill>
                  <a:schemeClr val="dk1"/>
                </a:solidFill>
                <a:latin typeface="Inter"/>
                <a:ea typeface="Inter"/>
                <a:cs typeface="Inter"/>
                <a:sym typeface="Inter"/>
              </a:rPr>
              <a:t>Event #6 Title: __________________________________________________________________</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Date(s): ____________________________________</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Description: _____________________________________________________________________</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rPr b="1" lang="en">
                <a:solidFill>
                  <a:schemeClr val="dk1"/>
                </a:solidFill>
                <a:latin typeface="Inter"/>
                <a:ea typeface="Inter"/>
                <a:cs typeface="Inter"/>
                <a:sym typeface="Inter"/>
              </a:rPr>
              <a:t>Event #7 Title: __________________________________________________________________</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Date(s): ____________________________________</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Description: _____________________________________________________________________</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t/>
            </a:r>
            <a:endParaRPr b="1">
              <a:solidFill>
                <a:schemeClr val="dk1"/>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6" name="Shape 136"/>
        <p:cNvGrpSpPr/>
        <p:nvPr/>
      </p:nvGrpSpPr>
      <p:grpSpPr>
        <a:xfrm>
          <a:off x="0" y="0"/>
          <a:ext cx="0" cy="0"/>
          <a:chOff x="0" y="0"/>
          <a:chExt cx="0" cy="0"/>
        </a:xfrm>
      </p:grpSpPr>
      <p:sp>
        <p:nvSpPr>
          <p:cNvPr id="137" name="Google Shape;137;p19"/>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Continuity and Change Over Time</a:t>
            </a:r>
            <a:endParaRPr sz="1500">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Instructions</a:t>
            </a:r>
            <a:endParaRPr sz="2200">
              <a:latin typeface="Inter Medium"/>
              <a:ea typeface="Inter Medium"/>
              <a:cs typeface="Inter Medium"/>
              <a:sym typeface="Inter Medium"/>
            </a:endParaRPr>
          </a:p>
        </p:txBody>
      </p:sp>
      <p:pic>
        <p:nvPicPr>
          <p:cNvPr id="138" name="Google Shape;138;p19"/>
          <p:cNvPicPr preferRelativeResize="0"/>
          <p:nvPr/>
        </p:nvPicPr>
        <p:blipFill>
          <a:blip r:embed="rId3">
            <a:alphaModFix/>
          </a:blip>
          <a:stretch>
            <a:fillRect/>
          </a:stretch>
        </p:blipFill>
        <p:spPr>
          <a:xfrm>
            <a:off x="239072" y="162597"/>
            <a:ext cx="1056536" cy="438114"/>
          </a:xfrm>
          <a:prstGeom prst="rect">
            <a:avLst/>
          </a:prstGeom>
          <a:noFill/>
          <a:ln>
            <a:noFill/>
          </a:ln>
        </p:spPr>
      </p:pic>
      <p:pic>
        <p:nvPicPr>
          <p:cNvPr id="139" name="Google Shape;139;p19"/>
          <p:cNvPicPr preferRelativeResize="0"/>
          <p:nvPr/>
        </p:nvPicPr>
        <p:blipFill>
          <a:blip r:embed="rId4">
            <a:alphaModFix/>
          </a:blip>
          <a:stretch>
            <a:fillRect/>
          </a:stretch>
        </p:blipFill>
        <p:spPr>
          <a:xfrm>
            <a:off x="390131" y="9627096"/>
            <a:ext cx="431174" cy="431174"/>
          </a:xfrm>
          <a:prstGeom prst="rect">
            <a:avLst/>
          </a:prstGeom>
          <a:noFill/>
          <a:ln>
            <a:noFill/>
          </a:ln>
        </p:spPr>
      </p:pic>
      <p:sp>
        <p:nvSpPr>
          <p:cNvPr id="140" name="Google Shape;140;p19"/>
          <p:cNvSpPr txBox="1"/>
          <p:nvPr/>
        </p:nvSpPr>
        <p:spPr>
          <a:xfrm>
            <a:off x="5542353" y="9750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1" name="Google Shape;141;p19"/>
          <p:cNvSpPr txBox="1"/>
          <p:nvPr/>
        </p:nvSpPr>
        <p:spPr>
          <a:xfrm>
            <a:off x="2974875" y="9750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2" name="Google Shape;142;p19"/>
          <p:cNvSpPr txBox="1"/>
          <p:nvPr/>
        </p:nvSpPr>
        <p:spPr>
          <a:xfrm>
            <a:off x="364425" y="1096500"/>
            <a:ext cx="7164900" cy="85305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b="1" lang="en">
                <a:solidFill>
                  <a:schemeClr val="dk1"/>
                </a:solidFill>
                <a:latin typeface="Inter"/>
                <a:ea typeface="Inter"/>
                <a:cs typeface="Inter"/>
                <a:sym typeface="Inter"/>
              </a:rPr>
              <a:t>Event #8 Title: __________________________________________________________________</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Date(s): ____________________________________</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Description: _____________________________________________________________________</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t/>
            </a:r>
            <a:endParaRPr b="1">
              <a:solidFill>
                <a:schemeClr val="dk1"/>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6" name="Shape 146"/>
        <p:cNvGrpSpPr/>
        <p:nvPr/>
      </p:nvGrpSpPr>
      <p:grpSpPr>
        <a:xfrm>
          <a:off x="0" y="0"/>
          <a:ext cx="0" cy="0"/>
          <a:chOff x="0" y="0"/>
          <a:chExt cx="0" cy="0"/>
        </a:xfrm>
      </p:grpSpPr>
      <p:sp>
        <p:nvSpPr>
          <p:cNvPr id="147" name="Google Shape;147;p20"/>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Continuity and Change Over Time</a:t>
            </a:r>
            <a:endParaRPr sz="1500">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Interactive Timeline Creation</a:t>
            </a:r>
            <a:endParaRPr sz="2200">
              <a:latin typeface="Inter Medium"/>
              <a:ea typeface="Inter Medium"/>
              <a:cs typeface="Inter Medium"/>
              <a:sym typeface="Inter Medium"/>
            </a:endParaRPr>
          </a:p>
        </p:txBody>
      </p:sp>
      <p:pic>
        <p:nvPicPr>
          <p:cNvPr id="148" name="Google Shape;148;p20"/>
          <p:cNvPicPr preferRelativeResize="0"/>
          <p:nvPr/>
        </p:nvPicPr>
        <p:blipFill>
          <a:blip r:embed="rId3">
            <a:alphaModFix/>
          </a:blip>
          <a:stretch>
            <a:fillRect/>
          </a:stretch>
        </p:blipFill>
        <p:spPr>
          <a:xfrm>
            <a:off x="239072" y="162597"/>
            <a:ext cx="1056536" cy="438114"/>
          </a:xfrm>
          <a:prstGeom prst="rect">
            <a:avLst/>
          </a:prstGeom>
          <a:noFill/>
          <a:ln>
            <a:noFill/>
          </a:ln>
        </p:spPr>
      </p:pic>
      <p:pic>
        <p:nvPicPr>
          <p:cNvPr id="149" name="Google Shape;149;p20"/>
          <p:cNvPicPr preferRelativeResize="0"/>
          <p:nvPr/>
        </p:nvPicPr>
        <p:blipFill>
          <a:blip r:embed="rId4">
            <a:alphaModFix/>
          </a:blip>
          <a:stretch>
            <a:fillRect/>
          </a:stretch>
        </p:blipFill>
        <p:spPr>
          <a:xfrm>
            <a:off x="390131" y="9627096"/>
            <a:ext cx="431174" cy="431174"/>
          </a:xfrm>
          <a:prstGeom prst="rect">
            <a:avLst/>
          </a:prstGeom>
          <a:noFill/>
          <a:ln>
            <a:noFill/>
          </a:ln>
        </p:spPr>
      </p:pic>
      <p:sp>
        <p:nvSpPr>
          <p:cNvPr id="150" name="Google Shape;150;p20"/>
          <p:cNvSpPr txBox="1"/>
          <p:nvPr/>
        </p:nvSpPr>
        <p:spPr>
          <a:xfrm>
            <a:off x="5542353" y="9750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1" name="Google Shape;151;p20"/>
          <p:cNvSpPr txBox="1"/>
          <p:nvPr/>
        </p:nvSpPr>
        <p:spPr>
          <a:xfrm>
            <a:off x="2974875" y="9750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52" name="Google Shape;152;p20"/>
          <p:cNvSpPr txBox="1"/>
          <p:nvPr/>
        </p:nvSpPr>
        <p:spPr>
          <a:xfrm>
            <a:off x="331350" y="1027975"/>
            <a:ext cx="7109700" cy="26166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900">
                <a:solidFill>
                  <a:schemeClr val="dk1"/>
                </a:solidFill>
                <a:latin typeface="Inter"/>
                <a:ea typeface="Inter"/>
                <a:cs typeface="Inter"/>
                <a:sym typeface="Inter"/>
              </a:rPr>
              <a:t>Step 2: Input your Information on Google Sheets</a:t>
            </a:r>
            <a:endParaRPr b="1" sz="1900">
              <a:solidFill>
                <a:schemeClr val="dk1"/>
              </a:solidFill>
              <a:latin typeface="Inter"/>
              <a:ea typeface="Inter"/>
              <a:cs typeface="Inter"/>
              <a:sym typeface="Inter"/>
            </a:endParaRPr>
          </a:p>
          <a:p>
            <a:pPr indent="0" lvl="0" marL="0" rtl="0" algn="l">
              <a:spcBef>
                <a:spcPts val="0"/>
              </a:spcBef>
              <a:spcAft>
                <a:spcPts val="0"/>
              </a:spcAft>
              <a:buNone/>
            </a:pPr>
            <a:r>
              <a:t/>
            </a:r>
            <a:endParaRPr>
              <a:solidFill>
                <a:schemeClr val="dk1"/>
              </a:solidFill>
              <a:latin typeface="Inter"/>
              <a:ea typeface="Inter"/>
              <a:cs typeface="Inter"/>
              <a:sym typeface="Inter"/>
            </a:endParaRPr>
          </a:p>
          <a:p>
            <a:pPr indent="0" lvl="0" marL="0" rtl="0" algn="l">
              <a:spcBef>
                <a:spcPts val="0"/>
              </a:spcBef>
              <a:spcAft>
                <a:spcPts val="0"/>
              </a:spcAft>
              <a:buNone/>
            </a:pPr>
            <a:r>
              <a:rPr b="1" lang="en">
                <a:solidFill>
                  <a:schemeClr val="dk1"/>
                </a:solidFill>
                <a:latin typeface="Inter"/>
                <a:ea typeface="Inter"/>
                <a:cs typeface="Inter"/>
                <a:sym typeface="Inter"/>
              </a:rPr>
              <a:t>Directions</a:t>
            </a:r>
            <a:r>
              <a:rPr lang="en">
                <a:solidFill>
                  <a:schemeClr val="dk1"/>
                </a:solidFill>
                <a:latin typeface="Inter"/>
                <a:ea typeface="Inter"/>
                <a:cs typeface="Inter"/>
                <a:sym typeface="Inter"/>
              </a:rPr>
              <a:t>: Click on this </a:t>
            </a:r>
            <a:r>
              <a:rPr lang="en" u="sng">
                <a:solidFill>
                  <a:schemeClr val="hlink"/>
                </a:solidFill>
                <a:latin typeface="Inter"/>
                <a:ea typeface="Inter"/>
                <a:cs typeface="Inter"/>
                <a:sym typeface="Inter"/>
                <a:hlinkClick r:id="rId5"/>
              </a:rPr>
              <a:t>link</a:t>
            </a:r>
            <a:r>
              <a:rPr lang="en">
                <a:solidFill>
                  <a:schemeClr val="dk1"/>
                </a:solidFill>
                <a:latin typeface="Inter"/>
                <a:ea typeface="Inter"/>
                <a:cs typeface="Inter"/>
                <a:sym typeface="Inter"/>
              </a:rPr>
              <a:t> and make a copy of the Google Sheet. Input the information in the Google Spreadsheet as shown below for each column:</a:t>
            </a:r>
            <a:endParaRPr>
              <a:solidFill>
                <a:schemeClr val="dk1"/>
              </a:solidFill>
              <a:latin typeface="Inter"/>
              <a:ea typeface="Inter"/>
              <a:cs typeface="Inter"/>
              <a:sym typeface="Inter"/>
            </a:endParaRPr>
          </a:p>
          <a:p>
            <a:pPr indent="-317500" lvl="0" marL="457200" rtl="0" algn="l">
              <a:spcBef>
                <a:spcPts val="0"/>
              </a:spcBef>
              <a:spcAft>
                <a:spcPts val="0"/>
              </a:spcAft>
              <a:buClr>
                <a:schemeClr val="dk1"/>
              </a:buClr>
              <a:buSzPts val="1400"/>
              <a:buFont typeface="Inter"/>
              <a:buAutoNum type="arabicPeriod"/>
            </a:pPr>
            <a:r>
              <a:rPr lang="en">
                <a:solidFill>
                  <a:schemeClr val="dk1"/>
                </a:solidFill>
                <a:latin typeface="Inter"/>
                <a:ea typeface="Inter"/>
                <a:cs typeface="Inter"/>
                <a:sym typeface="Inter"/>
              </a:rPr>
              <a:t>Date → </a:t>
            </a:r>
            <a:r>
              <a:rPr i="1" lang="en">
                <a:solidFill>
                  <a:schemeClr val="dk1"/>
                </a:solidFill>
                <a:latin typeface="Inter"/>
                <a:ea typeface="Inter"/>
                <a:cs typeface="Inter"/>
                <a:sym typeface="Inter"/>
              </a:rPr>
              <a:t>Year</a:t>
            </a:r>
            <a:endParaRPr i="1">
              <a:solidFill>
                <a:schemeClr val="dk1"/>
              </a:solidFill>
              <a:latin typeface="Inter"/>
              <a:ea typeface="Inter"/>
              <a:cs typeface="Inter"/>
              <a:sym typeface="Inter"/>
            </a:endParaRPr>
          </a:p>
          <a:p>
            <a:pPr indent="-317500" lvl="0" marL="457200" rtl="0" algn="l">
              <a:spcBef>
                <a:spcPts val="0"/>
              </a:spcBef>
              <a:spcAft>
                <a:spcPts val="0"/>
              </a:spcAft>
              <a:buClr>
                <a:schemeClr val="dk1"/>
              </a:buClr>
              <a:buSzPts val="1400"/>
              <a:buFont typeface="Inter"/>
              <a:buAutoNum type="arabicPeriod"/>
            </a:pPr>
            <a:r>
              <a:rPr lang="en">
                <a:solidFill>
                  <a:schemeClr val="dk1"/>
                </a:solidFill>
                <a:latin typeface="Inter"/>
                <a:ea typeface="Inter"/>
                <a:cs typeface="Inter"/>
                <a:sym typeface="Inter"/>
              </a:rPr>
              <a:t>Event Title → </a:t>
            </a:r>
            <a:r>
              <a:rPr i="1" lang="en">
                <a:solidFill>
                  <a:schemeClr val="dk1"/>
                </a:solidFill>
                <a:latin typeface="Inter"/>
                <a:ea typeface="Inter"/>
                <a:cs typeface="Inter"/>
                <a:sym typeface="Inter"/>
              </a:rPr>
              <a:t>Headline</a:t>
            </a:r>
            <a:endParaRPr i="1">
              <a:solidFill>
                <a:schemeClr val="dk1"/>
              </a:solidFill>
              <a:latin typeface="Inter"/>
              <a:ea typeface="Inter"/>
              <a:cs typeface="Inter"/>
              <a:sym typeface="Inter"/>
            </a:endParaRPr>
          </a:p>
          <a:p>
            <a:pPr indent="-317500" lvl="0" marL="457200" rtl="0" algn="l">
              <a:spcBef>
                <a:spcPts val="0"/>
              </a:spcBef>
              <a:spcAft>
                <a:spcPts val="0"/>
              </a:spcAft>
              <a:buClr>
                <a:schemeClr val="dk1"/>
              </a:buClr>
              <a:buSzPts val="1400"/>
              <a:buFont typeface="Inter"/>
              <a:buAutoNum type="arabicPeriod"/>
            </a:pPr>
            <a:r>
              <a:rPr lang="en">
                <a:solidFill>
                  <a:schemeClr val="dk1"/>
                </a:solidFill>
                <a:latin typeface="Inter"/>
                <a:ea typeface="Inter"/>
                <a:cs typeface="Inter"/>
                <a:sym typeface="Inter"/>
              </a:rPr>
              <a:t>Brief Description → </a:t>
            </a:r>
            <a:r>
              <a:rPr i="1" lang="en">
                <a:solidFill>
                  <a:schemeClr val="dk1"/>
                </a:solidFill>
                <a:latin typeface="Inter"/>
                <a:ea typeface="Inter"/>
                <a:cs typeface="Inter"/>
                <a:sym typeface="Inter"/>
              </a:rPr>
              <a:t>Text</a:t>
            </a:r>
            <a:endParaRPr i="1">
              <a:solidFill>
                <a:schemeClr val="dk1"/>
              </a:solidFill>
              <a:latin typeface="Inter"/>
              <a:ea typeface="Inter"/>
              <a:cs typeface="Inter"/>
              <a:sym typeface="Inter"/>
            </a:endParaRPr>
          </a:p>
          <a:p>
            <a:pPr indent="0" lvl="0" marL="0" rtl="0" algn="l">
              <a:spcBef>
                <a:spcPts val="0"/>
              </a:spcBef>
              <a:spcAft>
                <a:spcPts val="0"/>
              </a:spcAft>
              <a:buNone/>
            </a:pPr>
            <a:r>
              <a:t/>
            </a:r>
            <a:endParaRPr i="1">
              <a:solidFill>
                <a:schemeClr val="dk1"/>
              </a:solidFill>
              <a:latin typeface="Inter"/>
              <a:ea typeface="Inter"/>
              <a:cs typeface="Inter"/>
              <a:sym typeface="Inter"/>
            </a:endParaRPr>
          </a:p>
          <a:p>
            <a:pPr indent="0" lvl="0" marL="0" rtl="0" algn="l">
              <a:spcBef>
                <a:spcPts val="0"/>
              </a:spcBef>
              <a:spcAft>
                <a:spcPts val="0"/>
              </a:spcAft>
              <a:buNone/>
            </a:pPr>
            <a:r>
              <a:rPr i="1" lang="en" u="sng">
                <a:solidFill>
                  <a:schemeClr val="hlink"/>
                </a:solidFill>
                <a:latin typeface="Inter"/>
                <a:ea typeface="Inter"/>
                <a:cs typeface="Inter"/>
                <a:sym typeface="Inter"/>
                <a:hlinkClick r:id="rId6"/>
              </a:rPr>
              <a:t>Click this link to see how the Google Sheet should look</a:t>
            </a:r>
            <a:endParaRPr i="1">
              <a:solidFill>
                <a:schemeClr val="dk1"/>
              </a:solidFill>
              <a:latin typeface="Inter"/>
              <a:ea typeface="Inter"/>
              <a:cs typeface="Inter"/>
              <a:sym typeface="Inter"/>
            </a:endParaRPr>
          </a:p>
          <a:p>
            <a:pPr indent="0" lvl="0" marL="0" rtl="0" algn="l">
              <a:spcBef>
                <a:spcPts val="0"/>
              </a:spcBef>
              <a:spcAft>
                <a:spcPts val="0"/>
              </a:spcAft>
              <a:buNone/>
            </a:pPr>
            <a:r>
              <a:rPr lang="en">
                <a:solidFill>
                  <a:schemeClr val="dk1"/>
                </a:solidFill>
                <a:latin typeface="Inter"/>
                <a:ea typeface="Inter"/>
                <a:cs typeface="Inter"/>
                <a:sym typeface="Inter"/>
              </a:rPr>
              <a:t>Note: For the row with the title, the text should include an alias (rather than your full name) as this will be </a:t>
            </a:r>
            <a:r>
              <a:rPr lang="en">
                <a:solidFill>
                  <a:schemeClr val="dk1"/>
                </a:solidFill>
                <a:latin typeface="Inter"/>
                <a:ea typeface="Inter"/>
                <a:cs typeface="Inter"/>
                <a:sym typeface="Inter"/>
              </a:rPr>
              <a:t>publicly</a:t>
            </a:r>
            <a:r>
              <a:rPr lang="en">
                <a:solidFill>
                  <a:schemeClr val="dk1"/>
                </a:solidFill>
                <a:latin typeface="Inter"/>
                <a:ea typeface="Inter"/>
                <a:cs typeface="Inter"/>
                <a:sym typeface="Inter"/>
              </a:rPr>
              <a:t> viewable once you publish.</a:t>
            </a:r>
            <a:endParaRPr>
              <a:solidFill>
                <a:schemeClr val="dk1"/>
              </a:solidFill>
              <a:latin typeface="Inter"/>
              <a:ea typeface="Inter"/>
              <a:cs typeface="Inter"/>
              <a:sym typeface="Inter"/>
            </a:endParaRPr>
          </a:p>
        </p:txBody>
      </p:sp>
      <p:sp>
        <p:nvSpPr>
          <p:cNvPr id="153" name="Google Shape;153;p20"/>
          <p:cNvSpPr txBox="1"/>
          <p:nvPr/>
        </p:nvSpPr>
        <p:spPr>
          <a:xfrm>
            <a:off x="339975" y="3813475"/>
            <a:ext cx="7109700" cy="58137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900">
                <a:solidFill>
                  <a:schemeClr val="dk1"/>
                </a:solidFill>
                <a:latin typeface="Inter"/>
                <a:ea typeface="Inter"/>
                <a:cs typeface="Inter"/>
                <a:sym typeface="Inter"/>
              </a:rPr>
              <a:t>Step 3: Find visuals for each entry</a:t>
            </a:r>
            <a:endParaRPr b="1" sz="1900">
              <a:solidFill>
                <a:schemeClr val="dk1"/>
              </a:solidFill>
              <a:latin typeface="Inter"/>
              <a:ea typeface="Inter"/>
              <a:cs typeface="Inter"/>
              <a:sym typeface="Inter"/>
            </a:endParaRPr>
          </a:p>
          <a:p>
            <a:pPr indent="0" lvl="0" marL="0" rtl="0" algn="l">
              <a:spcBef>
                <a:spcPts val="0"/>
              </a:spcBef>
              <a:spcAft>
                <a:spcPts val="0"/>
              </a:spcAft>
              <a:buNone/>
            </a:pPr>
            <a:r>
              <a:t/>
            </a:r>
            <a:endParaRPr>
              <a:solidFill>
                <a:schemeClr val="dk1"/>
              </a:solidFill>
              <a:latin typeface="Inter"/>
              <a:ea typeface="Inter"/>
              <a:cs typeface="Inter"/>
              <a:sym typeface="Inter"/>
            </a:endParaRPr>
          </a:p>
          <a:p>
            <a:pPr indent="0" lvl="0" marL="0" rtl="0" algn="l">
              <a:spcBef>
                <a:spcPts val="0"/>
              </a:spcBef>
              <a:spcAft>
                <a:spcPts val="0"/>
              </a:spcAft>
              <a:buNone/>
            </a:pPr>
            <a:r>
              <a:rPr b="1" lang="en">
                <a:solidFill>
                  <a:schemeClr val="dk1"/>
                </a:solidFill>
                <a:latin typeface="Inter"/>
                <a:ea typeface="Inter"/>
                <a:cs typeface="Inter"/>
                <a:sym typeface="Inter"/>
              </a:rPr>
              <a:t>Directions</a:t>
            </a:r>
            <a:r>
              <a:rPr lang="en">
                <a:solidFill>
                  <a:schemeClr val="dk1"/>
                </a:solidFill>
                <a:latin typeface="Inter"/>
                <a:ea typeface="Inter"/>
                <a:cs typeface="Inter"/>
                <a:sym typeface="Inter"/>
              </a:rPr>
              <a:t>: Research media that can accompany each of your entries. Read the media guidelines below before researching:</a:t>
            </a:r>
            <a:endParaRPr>
              <a:solidFill>
                <a:schemeClr val="dk1"/>
              </a:solidFill>
              <a:latin typeface="Inter"/>
              <a:ea typeface="Inter"/>
              <a:cs typeface="Inter"/>
              <a:sym typeface="Inter"/>
            </a:endParaRPr>
          </a:p>
          <a:p>
            <a:pPr indent="-317500" lvl="0" marL="457200" rtl="0" algn="l">
              <a:spcBef>
                <a:spcPts val="0"/>
              </a:spcBef>
              <a:spcAft>
                <a:spcPts val="0"/>
              </a:spcAft>
              <a:buClr>
                <a:schemeClr val="dk1"/>
              </a:buClr>
              <a:buSzPts val="1400"/>
              <a:buFont typeface="Inter"/>
              <a:buAutoNum type="arabicPeriod"/>
            </a:pPr>
            <a:r>
              <a:rPr b="1" lang="en">
                <a:solidFill>
                  <a:schemeClr val="dk1"/>
                </a:solidFill>
                <a:latin typeface="Inter"/>
                <a:ea typeface="Inter"/>
                <a:cs typeface="Inter"/>
                <a:sym typeface="Inter"/>
              </a:rPr>
              <a:t>For Images</a:t>
            </a:r>
            <a:r>
              <a:rPr lang="en">
                <a:solidFill>
                  <a:schemeClr val="dk1"/>
                </a:solidFill>
                <a:latin typeface="Inter"/>
                <a:ea typeface="Inter"/>
                <a:cs typeface="Inter"/>
                <a:sym typeface="Inter"/>
              </a:rPr>
              <a:t>: The URL </a:t>
            </a:r>
            <a:r>
              <a:rPr b="1" lang="en" u="sng">
                <a:solidFill>
                  <a:schemeClr val="dk1"/>
                </a:solidFill>
                <a:latin typeface="Inter"/>
                <a:ea typeface="Inter"/>
                <a:cs typeface="Inter"/>
                <a:sym typeface="Inter"/>
              </a:rPr>
              <a:t>MUST</a:t>
            </a:r>
            <a:r>
              <a:rPr lang="en">
                <a:solidFill>
                  <a:schemeClr val="dk1"/>
                </a:solidFill>
                <a:latin typeface="Inter"/>
                <a:ea typeface="Inter"/>
                <a:cs typeface="Inter"/>
                <a:sym typeface="Inter"/>
              </a:rPr>
              <a:t> end with </a:t>
            </a:r>
            <a:r>
              <a:rPr b="1" lang="en">
                <a:solidFill>
                  <a:schemeClr val="accent1"/>
                </a:solidFill>
                <a:latin typeface="Inter"/>
                <a:ea typeface="Inter"/>
                <a:cs typeface="Inter"/>
                <a:sym typeface="Inter"/>
              </a:rPr>
              <a:t>jpg, gif, png or jpeg. </a:t>
            </a:r>
            <a:endParaRPr b="1">
              <a:solidFill>
                <a:schemeClr val="accent1"/>
              </a:solidFill>
              <a:latin typeface="Inter"/>
              <a:ea typeface="Inter"/>
              <a:cs typeface="Inter"/>
              <a:sym typeface="Inter"/>
            </a:endParaRPr>
          </a:p>
          <a:p>
            <a:pPr indent="-317500" lvl="1" marL="914400" rtl="0" algn="l">
              <a:spcBef>
                <a:spcPts val="0"/>
              </a:spcBef>
              <a:spcAft>
                <a:spcPts val="0"/>
              </a:spcAft>
              <a:buClr>
                <a:schemeClr val="dk1"/>
              </a:buClr>
              <a:buSzPts val="1400"/>
              <a:buFont typeface="Inter"/>
              <a:buAutoNum type="alphaLcPeriod"/>
            </a:pPr>
            <a:r>
              <a:rPr lang="en">
                <a:solidFill>
                  <a:schemeClr val="dk1"/>
                </a:solidFill>
                <a:latin typeface="Inter"/>
                <a:ea typeface="Inter"/>
                <a:cs typeface="Inter"/>
                <a:sym typeface="Inter"/>
              </a:rPr>
              <a:t>To get the correct url, go to Google.com and search for an image. Once you find your image of choice, right click the image and select </a:t>
            </a:r>
            <a:r>
              <a:rPr b="1" i="1" lang="en">
                <a:solidFill>
                  <a:schemeClr val="dk1"/>
                </a:solidFill>
                <a:latin typeface="Inter"/>
                <a:ea typeface="Inter"/>
                <a:cs typeface="Inter"/>
                <a:sym typeface="Inter"/>
              </a:rPr>
              <a:t>“copy image address” </a:t>
            </a:r>
            <a:r>
              <a:rPr b="1" lang="en">
                <a:solidFill>
                  <a:schemeClr val="dk1"/>
                </a:solidFill>
                <a:latin typeface="Inter"/>
                <a:ea typeface="Inter"/>
                <a:cs typeface="Inter"/>
                <a:sym typeface="Inter"/>
              </a:rPr>
              <a:t>and input it in the Media column. Be sure to follow copyright guidelines for images!</a:t>
            </a:r>
            <a:endParaRPr b="1">
              <a:solidFill>
                <a:schemeClr val="dk1"/>
              </a:solidFill>
              <a:latin typeface="Inter"/>
              <a:ea typeface="Inter"/>
              <a:cs typeface="Inter"/>
              <a:sym typeface="Inter"/>
            </a:endParaRPr>
          </a:p>
          <a:p>
            <a:pPr indent="-317500" lvl="1" marL="914400" rtl="0" algn="l">
              <a:spcBef>
                <a:spcPts val="0"/>
              </a:spcBef>
              <a:spcAft>
                <a:spcPts val="0"/>
              </a:spcAft>
              <a:buClr>
                <a:schemeClr val="dk1"/>
              </a:buClr>
              <a:buSzPts val="1400"/>
              <a:buFont typeface="Inter"/>
              <a:buAutoNum type="alphaLcPeriod"/>
            </a:pPr>
            <a:r>
              <a:rPr lang="en">
                <a:solidFill>
                  <a:schemeClr val="dk1"/>
                </a:solidFill>
                <a:latin typeface="Inter"/>
                <a:ea typeface="Inter"/>
                <a:cs typeface="Inter"/>
                <a:sym typeface="Inter"/>
              </a:rPr>
              <a:t>Paste the image address into the web browser to test the link.</a:t>
            </a:r>
            <a:endParaRPr>
              <a:solidFill>
                <a:schemeClr val="dk1"/>
              </a:solidFill>
              <a:latin typeface="Inter"/>
              <a:ea typeface="Inter"/>
              <a:cs typeface="Inter"/>
              <a:sym typeface="Inter"/>
            </a:endParaRPr>
          </a:p>
          <a:p>
            <a:pPr indent="0" lvl="0" marL="457200" rtl="0" algn="l">
              <a:spcBef>
                <a:spcPts val="0"/>
              </a:spcBef>
              <a:spcAft>
                <a:spcPts val="0"/>
              </a:spcAft>
              <a:buNone/>
            </a:pPr>
            <a:r>
              <a:t/>
            </a:r>
            <a:endParaRPr b="1">
              <a:solidFill>
                <a:schemeClr val="accent1"/>
              </a:solidFill>
              <a:latin typeface="Inter"/>
              <a:ea typeface="Inter"/>
              <a:cs typeface="Inter"/>
              <a:sym typeface="Inter"/>
            </a:endParaRPr>
          </a:p>
          <a:p>
            <a:pPr indent="0" lvl="0" marL="0" rtl="0" algn="l">
              <a:spcBef>
                <a:spcPts val="0"/>
              </a:spcBef>
              <a:spcAft>
                <a:spcPts val="0"/>
              </a:spcAft>
              <a:buNone/>
            </a:pPr>
            <a:r>
              <a:t/>
            </a:r>
            <a:endParaRPr>
              <a:solidFill>
                <a:schemeClr val="dk1"/>
              </a:solidFill>
              <a:latin typeface="Inter"/>
              <a:ea typeface="Inter"/>
              <a:cs typeface="Inter"/>
              <a:sym typeface="Inter"/>
            </a:endParaRPr>
          </a:p>
        </p:txBody>
      </p:sp>
      <p:pic>
        <p:nvPicPr>
          <p:cNvPr id="154" name="Google Shape;154;p20"/>
          <p:cNvPicPr preferRelativeResize="0"/>
          <p:nvPr/>
        </p:nvPicPr>
        <p:blipFill>
          <a:blip r:embed="rId7">
            <a:alphaModFix/>
          </a:blip>
          <a:stretch>
            <a:fillRect/>
          </a:stretch>
        </p:blipFill>
        <p:spPr>
          <a:xfrm>
            <a:off x="2072475" y="6197975"/>
            <a:ext cx="3644700" cy="3237224"/>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8" name="Shape 158"/>
        <p:cNvGrpSpPr/>
        <p:nvPr/>
      </p:nvGrpSpPr>
      <p:grpSpPr>
        <a:xfrm>
          <a:off x="0" y="0"/>
          <a:ext cx="0" cy="0"/>
          <a:chOff x="0" y="0"/>
          <a:chExt cx="0" cy="0"/>
        </a:xfrm>
      </p:grpSpPr>
      <p:sp>
        <p:nvSpPr>
          <p:cNvPr id="159" name="Google Shape;159;p21"/>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Continuity and Change Over Time</a:t>
            </a:r>
            <a:endParaRPr sz="1500">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Instructions</a:t>
            </a:r>
            <a:endParaRPr sz="2200">
              <a:latin typeface="Inter Medium"/>
              <a:ea typeface="Inter Medium"/>
              <a:cs typeface="Inter Medium"/>
              <a:sym typeface="Inter Medium"/>
            </a:endParaRPr>
          </a:p>
        </p:txBody>
      </p:sp>
      <p:pic>
        <p:nvPicPr>
          <p:cNvPr id="160" name="Google Shape;160;p21"/>
          <p:cNvPicPr preferRelativeResize="0"/>
          <p:nvPr/>
        </p:nvPicPr>
        <p:blipFill>
          <a:blip r:embed="rId3">
            <a:alphaModFix/>
          </a:blip>
          <a:stretch>
            <a:fillRect/>
          </a:stretch>
        </p:blipFill>
        <p:spPr>
          <a:xfrm>
            <a:off x="239072" y="162597"/>
            <a:ext cx="1056536" cy="438114"/>
          </a:xfrm>
          <a:prstGeom prst="rect">
            <a:avLst/>
          </a:prstGeom>
          <a:noFill/>
          <a:ln>
            <a:noFill/>
          </a:ln>
        </p:spPr>
      </p:pic>
      <p:pic>
        <p:nvPicPr>
          <p:cNvPr id="161" name="Google Shape;161;p21"/>
          <p:cNvPicPr preferRelativeResize="0"/>
          <p:nvPr/>
        </p:nvPicPr>
        <p:blipFill>
          <a:blip r:embed="rId4">
            <a:alphaModFix/>
          </a:blip>
          <a:stretch>
            <a:fillRect/>
          </a:stretch>
        </p:blipFill>
        <p:spPr>
          <a:xfrm>
            <a:off x="390131" y="9627096"/>
            <a:ext cx="431174" cy="431174"/>
          </a:xfrm>
          <a:prstGeom prst="rect">
            <a:avLst/>
          </a:prstGeom>
          <a:noFill/>
          <a:ln>
            <a:noFill/>
          </a:ln>
        </p:spPr>
      </p:pic>
      <p:sp>
        <p:nvSpPr>
          <p:cNvPr id="162" name="Google Shape;162;p21"/>
          <p:cNvSpPr txBox="1"/>
          <p:nvPr/>
        </p:nvSpPr>
        <p:spPr>
          <a:xfrm>
            <a:off x="5542353" y="9750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3" name="Google Shape;163;p21"/>
          <p:cNvSpPr txBox="1"/>
          <p:nvPr/>
        </p:nvSpPr>
        <p:spPr>
          <a:xfrm>
            <a:off x="2974875" y="9750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64" name="Google Shape;164;p21"/>
          <p:cNvSpPr txBox="1"/>
          <p:nvPr/>
        </p:nvSpPr>
        <p:spPr>
          <a:xfrm>
            <a:off x="331350" y="1057675"/>
            <a:ext cx="7109700" cy="84183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900">
                <a:solidFill>
                  <a:schemeClr val="dk1"/>
                </a:solidFill>
                <a:latin typeface="Inter"/>
                <a:ea typeface="Inter"/>
                <a:cs typeface="Inter"/>
                <a:sym typeface="Inter"/>
              </a:rPr>
              <a:t>Step 4: Publish the timeline to Knight Lab</a:t>
            </a:r>
            <a:endParaRPr b="1" sz="1900">
              <a:solidFill>
                <a:schemeClr val="dk1"/>
              </a:solidFill>
              <a:latin typeface="Inter"/>
              <a:ea typeface="Inter"/>
              <a:cs typeface="Inter"/>
              <a:sym typeface="Inter"/>
            </a:endParaRPr>
          </a:p>
          <a:p>
            <a:pPr indent="0" lvl="0" marL="0" rtl="0" algn="l">
              <a:spcBef>
                <a:spcPts val="0"/>
              </a:spcBef>
              <a:spcAft>
                <a:spcPts val="0"/>
              </a:spcAft>
              <a:buNone/>
            </a:pPr>
            <a:r>
              <a:rPr b="1" lang="en" sz="1500">
                <a:solidFill>
                  <a:schemeClr val="dk1"/>
                </a:solidFill>
                <a:latin typeface="Inter"/>
                <a:ea typeface="Inter"/>
                <a:cs typeface="Inter"/>
                <a:sym typeface="Inter"/>
              </a:rPr>
              <a:t>Directions: </a:t>
            </a:r>
            <a:r>
              <a:rPr lang="en" sz="1500">
                <a:solidFill>
                  <a:schemeClr val="dk1"/>
                </a:solidFill>
                <a:latin typeface="Inter"/>
                <a:ea typeface="Inter"/>
                <a:cs typeface="Inter"/>
                <a:sym typeface="Inter"/>
              </a:rPr>
              <a:t>Follow the steps below to publish the timeline and see the final product!</a:t>
            </a:r>
            <a:endParaRPr sz="1500">
              <a:solidFill>
                <a:schemeClr val="dk1"/>
              </a:solidFill>
              <a:latin typeface="Inter"/>
              <a:ea typeface="Inter"/>
              <a:cs typeface="Inter"/>
              <a:sym typeface="Inter"/>
            </a:endParaRPr>
          </a:p>
          <a:p>
            <a:pPr indent="0" lvl="0" marL="0" rtl="0" algn="l">
              <a:spcBef>
                <a:spcPts val="0"/>
              </a:spcBef>
              <a:spcAft>
                <a:spcPts val="0"/>
              </a:spcAft>
              <a:buNone/>
            </a:pPr>
            <a:r>
              <a:t/>
            </a:r>
            <a:endParaRPr>
              <a:solidFill>
                <a:schemeClr val="dk1"/>
              </a:solidFill>
              <a:latin typeface="Inter"/>
              <a:ea typeface="Inter"/>
              <a:cs typeface="Inter"/>
              <a:sym typeface="Inter"/>
            </a:endParaRPr>
          </a:p>
          <a:p>
            <a:pPr indent="-317500" lvl="0" marL="457200" rtl="0" algn="l">
              <a:spcBef>
                <a:spcPts val="1000"/>
              </a:spcBef>
              <a:spcAft>
                <a:spcPts val="0"/>
              </a:spcAft>
              <a:buClr>
                <a:schemeClr val="dk1"/>
              </a:buClr>
              <a:buSzPts val="1400"/>
              <a:buFont typeface="Inter"/>
              <a:buAutoNum type="arabicPeriod"/>
            </a:pPr>
            <a:r>
              <a:rPr lang="en">
                <a:solidFill>
                  <a:schemeClr val="dk1"/>
                </a:solidFill>
                <a:latin typeface="Inter"/>
                <a:ea typeface="Inter"/>
                <a:cs typeface="Inter"/>
                <a:sym typeface="Inter"/>
              </a:rPr>
              <a:t>In Google Sheets under the </a:t>
            </a:r>
            <a:r>
              <a:rPr b="1" i="1" lang="en">
                <a:solidFill>
                  <a:schemeClr val="dk1"/>
                </a:solidFill>
                <a:latin typeface="Inter"/>
                <a:ea typeface="Inter"/>
                <a:cs typeface="Inter"/>
                <a:sym typeface="Inter"/>
              </a:rPr>
              <a:t>File </a:t>
            </a:r>
            <a:r>
              <a:rPr lang="en">
                <a:solidFill>
                  <a:schemeClr val="dk1"/>
                </a:solidFill>
                <a:latin typeface="Inter"/>
                <a:ea typeface="Inter"/>
                <a:cs typeface="Inter"/>
                <a:sym typeface="Inter"/>
              </a:rPr>
              <a:t>menu, click on </a:t>
            </a:r>
            <a:r>
              <a:rPr b="1" i="1" lang="en">
                <a:solidFill>
                  <a:schemeClr val="dk1"/>
                </a:solidFill>
                <a:latin typeface="Inter"/>
                <a:ea typeface="Inter"/>
                <a:cs typeface="Inter"/>
                <a:sym typeface="Inter"/>
              </a:rPr>
              <a:t>Share</a:t>
            </a:r>
            <a:r>
              <a:rPr lang="en">
                <a:solidFill>
                  <a:schemeClr val="dk1"/>
                </a:solidFill>
                <a:latin typeface="Inter"/>
                <a:ea typeface="Inter"/>
                <a:cs typeface="Inter"/>
                <a:sym typeface="Inter"/>
              </a:rPr>
              <a:t> submenu and select </a:t>
            </a:r>
            <a:r>
              <a:rPr b="1" i="1" lang="en">
                <a:solidFill>
                  <a:schemeClr val="dk1"/>
                </a:solidFill>
                <a:latin typeface="Inter"/>
                <a:ea typeface="Inter"/>
                <a:cs typeface="Inter"/>
                <a:sym typeface="Inter"/>
              </a:rPr>
              <a:t>Publish to the Web.</a:t>
            </a:r>
            <a:endParaRPr b="1" i="1">
              <a:solidFill>
                <a:schemeClr val="dk1"/>
              </a:solidFill>
              <a:latin typeface="Inter"/>
              <a:ea typeface="Inter"/>
              <a:cs typeface="Inter"/>
              <a:sym typeface="Inter"/>
            </a:endParaRPr>
          </a:p>
          <a:p>
            <a:pPr indent="-317500" lvl="0" marL="457200" rtl="0" algn="l">
              <a:spcBef>
                <a:spcPts val="1000"/>
              </a:spcBef>
              <a:spcAft>
                <a:spcPts val="0"/>
              </a:spcAft>
              <a:buClr>
                <a:schemeClr val="dk1"/>
              </a:buClr>
              <a:buSzPts val="1400"/>
              <a:buFont typeface="Inter"/>
              <a:buAutoNum type="arabicPeriod"/>
            </a:pPr>
            <a:r>
              <a:rPr lang="en">
                <a:solidFill>
                  <a:schemeClr val="dk1"/>
                </a:solidFill>
                <a:latin typeface="Inter"/>
                <a:ea typeface="Inter"/>
                <a:cs typeface="Inter"/>
                <a:sym typeface="Inter"/>
              </a:rPr>
              <a:t>In the next window, click the </a:t>
            </a:r>
            <a:r>
              <a:rPr b="1" lang="en">
                <a:solidFill>
                  <a:srgbClr val="38761D"/>
                </a:solidFill>
                <a:latin typeface="Inter"/>
                <a:ea typeface="Inter"/>
                <a:cs typeface="Inter"/>
                <a:sym typeface="Inter"/>
              </a:rPr>
              <a:t>green</a:t>
            </a:r>
            <a:r>
              <a:rPr lang="en">
                <a:solidFill>
                  <a:schemeClr val="dk1"/>
                </a:solidFill>
                <a:latin typeface="Inter"/>
                <a:ea typeface="Inter"/>
                <a:cs typeface="Inter"/>
                <a:sym typeface="Inter"/>
              </a:rPr>
              <a:t> </a:t>
            </a:r>
            <a:r>
              <a:rPr b="1" i="1" lang="en">
                <a:solidFill>
                  <a:schemeClr val="dk1"/>
                </a:solidFill>
                <a:latin typeface="Inter"/>
                <a:ea typeface="Inter"/>
                <a:cs typeface="Inter"/>
                <a:sym typeface="Inter"/>
              </a:rPr>
              <a:t>Publish</a:t>
            </a:r>
            <a:r>
              <a:rPr lang="en">
                <a:solidFill>
                  <a:schemeClr val="dk1"/>
                </a:solidFill>
                <a:latin typeface="Inter"/>
                <a:ea typeface="Inter"/>
                <a:cs typeface="Inter"/>
                <a:sym typeface="Inter"/>
              </a:rPr>
              <a:t> button. When asked, "</a:t>
            </a:r>
            <a:r>
              <a:rPr i="1" lang="en">
                <a:solidFill>
                  <a:schemeClr val="dk1"/>
                </a:solidFill>
                <a:latin typeface="Inter"/>
                <a:ea typeface="Inter"/>
                <a:cs typeface="Inter"/>
                <a:sym typeface="Inter"/>
              </a:rPr>
              <a:t>Are you sure…?</a:t>
            </a:r>
            <a:r>
              <a:rPr lang="en">
                <a:solidFill>
                  <a:schemeClr val="dk1"/>
                </a:solidFill>
                <a:latin typeface="Inter"/>
                <a:ea typeface="Inter"/>
                <a:cs typeface="Inter"/>
                <a:sym typeface="Inter"/>
              </a:rPr>
              <a:t>" click </a:t>
            </a:r>
            <a:r>
              <a:rPr b="1" i="1" lang="en">
                <a:solidFill>
                  <a:schemeClr val="dk1"/>
                </a:solidFill>
                <a:latin typeface="Inter"/>
                <a:ea typeface="Inter"/>
                <a:cs typeface="Inter"/>
                <a:sym typeface="Inter"/>
              </a:rPr>
              <a:t>OK</a:t>
            </a:r>
            <a:r>
              <a:rPr lang="en">
                <a:solidFill>
                  <a:schemeClr val="dk1"/>
                </a:solidFill>
                <a:latin typeface="Inter"/>
                <a:ea typeface="Inter"/>
                <a:cs typeface="Inter"/>
                <a:sym typeface="Inter"/>
              </a:rPr>
              <a:t>. </a:t>
            </a:r>
            <a:r>
              <a:rPr lang="en" u="sng">
                <a:solidFill>
                  <a:schemeClr val="dk1"/>
                </a:solidFill>
                <a:latin typeface="Inter"/>
                <a:ea typeface="Inter"/>
                <a:cs typeface="Inter"/>
                <a:sym typeface="Inter"/>
              </a:rPr>
              <a:t>Ignore the URL that appears in the center of the window. </a:t>
            </a:r>
            <a:r>
              <a:rPr lang="en">
                <a:solidFill>
                  <a:schemeClr val="dk1"/>
                </a:solidFill>
                <a:latin typeface="Inter"/>
                <a:ea typeface="Inter"/>
                <a:cs typeface="Inter"/>
                <a:sym typeface="Inter"/>
              </a:rPr>
              <a:t>Just close the window using the X in the top right corner.</a:t>
            </a:r>
            <a:endParaRPr>
              <a:solidFill>
                <a:schemeClr val="dk1"/>
              </a:solidFill>
              <a:latin typeface="Inter"/>
              <a:ea typeface="Inter"/>
              <a:cs typeface="Inter"/>
              <a:sym typeface="Inter"/>
            </a:endParaRPr>
          </a:p>
          <a:p>
            <a:pPr indent="-317500" lvl="0" marL="457200" rtl="0" algn="l">
              <a:spcBef>
                <a:spcPts val="1000"/>
              </a:spcBef>
              <a:spcAft>
                <a:spcPts val="0"/>
              </a:spcAft>
              <a:buClr>
                <a:schemeClr val="dk1"/>
              </a:buClr>
              <a:buSzPts val="1400"/>
              <a:buFont typeface="Inter"/>
              <a:buAutoNum type="arabicPeriod"/>
            </a:pPr>
            <a:r>
              <a:rPr lang="en">
                <a:solidFill>
                  <a:schemeClr val="dk1"/>
                </a:solidFill>
                <a:latin typeface="Inter"/>
                <a:ea typeface="Inter"/>
                <a:cs typeface="Inter"/>
                <a:sym typeface="Inter"/>
              </a:rPr>
              <a:t>After you close the window, copy the</a:t>
            </a:r>
            <a:r>
              <a:rPr lang="en" u="sng">
                <a:solidFill>
                  <a:schemeClr val="dk1"/>
                </a:solidFill>
                <a:latin typeface="Inter"/>
                <a:ea typeface="Inter"/>
                <a:cs typeface="Inter"/>
                <a:sym typeface="Inter"/>
              </a:rPr>
              <a:t> URL in your browser's address bar. </a:t>
            </a:r>
            <a:r>
              <a:rPr lang="en">
                <a:solidFill>
                  <a:schemeClr val="dk1"/>
                </a:solidFill>
                <a:latin typeface="Inter"/>
                <a:ea typeface="Inter"/>
                <a:cs typeface="Inter"/>
                <a:sym typeface="Inter"/>
              </a:rPr>
              <a:t>You'll use this in the next step.</a:t>
            </a:r>
            <a:endParaRPr>
              <a:solidFill>
                <a:schemeClr val="dk1"/>
              </a:solidFill>
              <a:latin typeface="Inter"/>
              <a:ea typeface="Inter"/>
              <a:cs typeface="Inter"/>
              <a:sym typeface="Inter"/>
            </a:endParaRPr>
          </a:p>
          <a:p>
            <a:pPr indent="-317500" lvl="0" marL="457200" rtl="0" algn="l">
              <a:spcBef>
                <a:spcPts val="1000"/>
              </a:spcBef>
              <a:spcAft>
                <a:spcPts val="0"/>
              </a:spcAft>
              <a:buClr>
                <a:schemeClr val="dk1"/>
              </a:buClr>
              <a:buSzPts val="1400"/>
              <a:buFont typeface="Inter"/>
              <a:buAutoNum type="arabicPeriod"/>
            </a:pPr>
            <a:r>
              <a:rPr lang="en">
                <a:solidFill>
                  <a:schemeClr val="dk1"/>
                </a:solidFill>
                <a:latin typeface="Inter"/>
                <a:ea typeface="Inter"/>
                <a:cs typeface="Inter"/>
                <a:sym typeface="Inter"/>
              </a:rPr>
              <a:t>Go to this </a:t>
            </a:r>
            <a:r>
              <a:rPr lang="en" u="sng">
                <a:solidFill>
                  <a:schemeClr val="hlink"/>
                </a:solidFill>
                <a:latin typeface="Inter"/>
                <a:ea typeface="Inter"/>
                <a:cs typeface="Inter"/>
                <a:sym typeface="Inter"/>
                <a:hlinkClick r:id="rId5"/>
              </a:rPr>
              <a:t>site</a:t>
            </a:r>
            <a:r>
              <a:rPr lang="en">
                <a:solidFill>
                  <a:schemeClr val="dk1"/>
                </a:solidFill>
                <a:latin typeface="Inter"/>
                <a:ea typeface="Inter"/>
                <a:cs typeface="Inter"/>
                <a:sym typeface="Inter"/>
              </a:rPr>
              <a:t> and scroll down until you the the number 3 in blue font. Copy/paste spreadsheet URL into the box in that section to generate your timeline.</a:t>
            </a:r>
            <a:endParaRPr>
              <a:solidFill>
                <a:schemeClr val="dk1"/>
              </a:solidFill>
              <a:latin typeface="Inter"/>
              <a:ea typeface="Inter"/>
              <a:cs typeface="Inter"/>
              <a:sym typeface="Inter"/>
            </a:endParaRPr>
          </a:p>
          <a:p>
            <a:pPr indent="-317500" lvl="0" marL="457200" rtl="0" algn="l">
              <a:spcBef>
                <a:spcPts val="1000"/>
              </a:spcBef>
              <a:spcAft>
                <a:spcPts val="0"/>
              </a:spcAft>
              <a:buClr>
                <a:schemeClr val="dk1"/>
              </a:buClr>
              <a:buSzPts val="1400"/>
              <a:buFont typeface="Inter"/>
              <a:buAutoNum type="arabicPeriod"/>
            </a:pPr>
            <a:r>
              <a:rPr lang="en">
                <a:solidFill>
                  <a:schemeClr val="dk1"/>
                </a:solidFill>
                <a:latin typeface="Inter"/>
                <a:ea typeface="Inter"/>
                <a:cs typeface="Inter"/>
                <a:sym typeface="Inter"/>
              </a:rPr>
              <a:t>Scroll down and click on </a:t>
            </a:r>
            <a:r>
              <a:rPr b="1" i="1" lang="en">
                <a:solidFill>
                  <a:schemeClr val="dk1"/>
                </a:solidFill>
                <a:latin typeface="Inter"/>
                <a:ea typeface="Inter"/>
                <a:cs typeface="Inter"/>
                <a:sym typeface="Inter"/>
              </a:rPr>
              <a:t>Preview</a:t>
            </a:r>
            <a:r>
              <a:rPr lang="en">
                <a:solidFill>
                  <a:schemeClr val="dk1"/>
                </a:solidFill>
                <a:latin typeface="Inter"/>
                <a:ea typeface="Inter"/>
                <a:cs typeface="Inter"/>
                <a:sym typeface="Inter"/>
              </a:rPr>
              <a:t> to view your timeline</a:t>
            </a:r>
            <a:endParaRPr>
              <a:solidFill>
                <a:schemeClr val="dk1"/>
              </a:solidFill>
              <a:latin typeface="Inter"/>
              <a:ea typeface="Inter"/>
              <a:cs typeface="Inter"/>
              <a:sym typeface="Inter"/>
            </a:endParaRPr>
          </a:p>
          <a:p>
            <a:pPr indent="-317500" lvl="0" marL="457200" rtl="0" algn="l">
              <a:spcBef>
                <a:spcPts val="1000"/>
              </a:spcBef>
              <a:spcAft>
                <a:spcPts val="0"/>
              </a:spcAft>
              <a:buClr>
                <a:schemeClr val="dk1"/>
              </a:buClr>
              <a:buSzPts val="1400"/>
              <a:buFont typeface="Inter"/>
              <a:buAutoNum type="arabicPeriod"/>
            </a:pPr>
            <a:r>
              <a:rPr lang="en">
                <a:solidFill>
                  <a:schemeClr val="dk1"/>
                </a:solidFill>
                <a:latin typeface="Inter"/>
                <a:ea typeface="Inter"/>
                <a:cs typeface="Inter"/>
                <a:sym typeface="Inter"/>
              </a:rPr>
              <a:t>Copy and paste the </a:t>
            </a:r>
            <a:r>
              <a:rPr lang="en" u="sng">
                <a:solidFill>
                  <a:schemeClr val="dk1"/>
                </a:solidFill>
                <a:latin typeface="Inter"/>
                <a:ea typeface="Inter"/>
                <a:cs typeface="Inter"/>
                <a:sym typeface="Inter"/>
              </a:rPr>
              <a:t>first link in section 4</a:t>
            </a:r>
            <a:r>
              <a:rPr lang="en">
                <a:solidFill>
                  <a:schemeClr val="dk1"/>
                </a:solidFill>
                <a:latin typeface="Inter"/>
                <a:ea typeface="Inter"/>
                <a:cs typeface="Inter"/>
                <a:sym typeface="Inter"/>
              </a:rPr>
              <a:t> of the website and send it to your teacher for submission.</a:t>
            </a:r>
            <a:endParaRPr>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