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093B29-44FD-4359-99CF-49FFE44DCC35}">
  <a:tblStyle styleId="{1A093B29-44FD-4359-99CF-49FFE44DCC3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7a7e0696a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7a7e069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7a7e0696a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7a7e0696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7a7e0696a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7a7e0696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hyperlink" Target="https://vimeo.com/143407878" TargetMode="External"/><Relationship Id="rId5" Type="http://schemas.openxmlformats.org/officeDocument/2006/relationships/hyperlink" Target="https://docs.google.com/presentation/d/1BBEAAOnLcz8foChxl9En9eR_oQat_0DU538bgLVUAKU/view" TargetMode="External"/><Relationship Id="rId6" Type="http://schemas.openxmlformats.org/officeDocument/2006/relationships/hyperlink" Target="https://docs.google.com/presentation/d/1vIZXAtidd2c3x85ZBpggFLTjSCz_giq7bRUEP0Xfi9s/view" TargetMode="External"/><Relationship Id="rId7" Type="http://schemas.openxmlformats.org/officeDocument/2006/relationships/hyperlink" Target="https://docs.google.com/presentation/d/1BBEAAOnLcz8foChxl9En9eR_oQat_0DU538bgLVUAKU/view" TargetMode="External"/><Relationship Id="rId8" Type="http://schemas.openxmlformats.org/officeDocument/2006/relationships/hyperlink" Target="https://cdn.knightlab.com/libs/timeline3/latest/embed/index.html?source=12Z-zduNDj8u4Q12kbwQmVvsYEtF5ANICT_HU_A_0bK0&amp;font=Default&amp;lang=en&amp;initial_zoom=2&amp;height=65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docs.google.com/spreadsheets/d/12Z-zduNDj8u4Q12kbwQmVvsYEtF5ANICT_HU_A_0bK0/edit?usp=sharing" TargetMode="External"/><Relationship Id="rId6" Type="http://schemas.openxmlformats.org/officeDocument/2006/relationships/hyperlink" Target="https://docs.google.com/document/d/1fAJUoQejFIhzBnPG8wThRdDnP_CA-WeoBT09TqY_Ubs/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docs.google.com/presentation/d/13oYtjehSyzqSgpCiQKsKg6BV0Uo3urEQnvFc3xvFeX0/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{1A093B29-44FD-4359-99CF-49FFE44DCC35}</a:tableStyleId>
              </a:tblPr>
              <a:tblGrid>
                <a:gridCol w="1633350"/>
                <a:gridCol w="4045800"/>
                <a:gridCol w="3669725"/>
              </a:tblGrid>
              <a:tr h="279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55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what extent did African agency shape both the expansion and destabilization of African societies from 1400 to 1750?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4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All Unit Standards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18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Assessment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062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of the most central tasks of the assessment is for students to be able to identify and explain the shift from African kingdoms to societies impacted by the European transatlantic slave trade. As such, students will need to understand the historical thinking skill of Continuity and Change Over Time. Using the “What is Continuity and Change over Time?” Guide included in the </a:t>
                      </a:r>
                      <a:r>
                        <a:rPr lang="en" sz="1200" u="sng">
                          <a:solidFill>
                            <a:schemeClr val="hlink"/>
                          </a:solidFill>
                          <a:latin typeface="Inter"/>
                          <a:ea typeface="Inter"/>
                          <a:cs typeface="Inter"/>
                          <a:sym typeface="Inter"/>
                          <a:hlinkClick r:id="rId7"/>
                        </a:rPr>
                        <a:t>Assessment Student Worksheet</a:t>
                      </a:r>
                      <a:r>
                        <a:rPr lang="en" sz="1200">
                          <a:solidFill>
                            <a:schemeClr val="dk1"/>
                          </a:solidFill>
                          <a:latin typeface="Inter"/>
                          <a:ea typeface="Inter"/>
                          <a:cs typeface="Inter"/>
                          <a:sym typeface="Inter"/>
                        </a:rPr>
                        <a:t> provide students with the time to engage with this skill.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62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Continuity and Change Over Time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page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Answer the “Practice” questions on the What is Continuity and Change Over Time page of the Historiography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18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Take time to introduce both the purposes and uses of timelines using the Assessment Description on page 2 of the student worksheet. Then, introduce the task for students. Make sure to show the sample timeline as well as the video on how to use the Knight Lab to create their own. Go over the key components and give students time to ask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0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significance of timelines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 description of the tasks of the assessment and the Knight Lab</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Show </a:t>
                      </a:r>
                      <a:r>
                        <a:rPr lang="en" sz="1200" u="sng">
                          <a:solidFill>
                            <a:schemeClr val="hlink"/>
                          </a:solidFill>
                          <a:latin typeface="Inter"/>
                          <a:ea typeface="Inter"/>
                          <a:cs typeface="Inter"/>
                          <a:sym typeface="Inter"/>
                          <a:hlinkClick r:id="rId8"/>
                        </a:rPr>
                        <a:t>sample timeline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Show </a:t>
                      </a:r>
                      <a:r>
                        <a:rPr lang="en" sz="1200" u="sng">
                          <a:solidFill>
                            <a:schemeClr val="hlink"/>
                          </a:solidFill>
                          <a:latin typeface="Inter"/>
                          <a:ea typeface="Inter"/>
                          <a:cs typeface="Inter"/>
                          <a:sym typeface="Inter"/>
                          <a:hlinkClick r:id="rId9"/>
                        </a:rPr>
                        <a:t>video</a:t>
                      </a:r>
                      <a:r>
                        <a:rPr lang="en" sz="1200">
                          <a:latin typeface="Inter"/>
                          <a:ea typeface="Inter"/>
                          <a:cs typeface="Inter"/>
                          <a:sym typeface="Inter"/>
                        </a:rPr>
                        <a:t>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teacher introduction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{1A093B29-44FD-4359-99CF-49FFE44DCC35}</a:tableStyleId>
              </a:tblPr>
              <a:tblGrid>
                <a:gridCol w="1673200"/>
                <a:gridCol w="4057350"/>
                <a:gridCol w="3702950"/>
              </a:tblGrid>
              <a:tr h="214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Assessment</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94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begin researching and planning out their Interactive Timeline (step 1) using pages 3-7 in the student worksheet. Consider modeling Event #1 for students as a means of scaffolding.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282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page 3 in the handout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plan out their Interactive Timeline (step 1) using pages 3-7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progress and provide support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teacher’s model for the first event and fill in the blanks as a reference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Research and plan out the Interactive Timeline (step 1) using pages 3-7</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Seek feedback from teacher; make corrections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19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begin creating their Interactive Timeline (steps 2 and 3) using pages 8-9. Students should first make a copy of the Google Sheet that is linked on the handout and follow the instructions for Step 2 to input their information into the Google Sheet for columns A-C. Before students begin Step 2, the teacher should show this </a:t>
                      </a:r>
                      <a:r>
                        <a:rPr lang="en" sz="1200" u="sng">
                          <a:solidFill>
                            <a:schemeClr val="accent5"/>
                          </a:solidFill>
                          <a:latin typeface="Inter"/>
                          <a:ea typeface="Inter"/>
                          <a:cs typeface="Inter"/>
                          <a:sym typeface="Inter"/>
                          <a:hlinkClick r:id="rId5">
                            <a:extLst>
                              <a:ext uri="{A12FA001-AC4F-418D-AE19-62706E023703}">
                                <ahyp:hlinkClr val="tx"/>
                              </a:ext>
                            </a:extLst>
                          </a:hlinkClick>
                        </a:rPr>
                        <a:t>sample Google Sheet</a:t>
                      </a:r>
                      <a:r>
                        <a:rPr lang="en" sz="1200">
                          <a:solidFill>
                            <a:schemeClr val="dk1"/>
                          </a:solidFill>
                          <a:latin typeface="Inter"/>
                          <a:ea typeface="Inter"/>
                          <a:cs typeface="Inter"/>
                          <a:sym typeface="Inter"/>
                        </a:rPr>
                        <a:t> so students know what their end product should look like. Once students have inputted information into columns A-C, they will begin Step 3, which is researching visuals to accompany each image. It is highly recommended that the teacher models the instructions for Steps 2 &amp; 3 for students before releasing them to complete it on their own as they may need a great deal of guidance.  Students should leave column A, row 2 blank, which is the title page. No year should be inputted in that box. Additionally, instruct students to use an alias rather than their full name as the timelines will be publicly viewable. Remind students not make any changes in the columns that say “Type” and “Background”.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409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Model Step 2 for students and s</a:t>
                      </a:r>
                      <a:r>
                        <a:rPr lang="en" sz="1200">
                          <a:solidFill>
                            <a:schemeClr val="dk1"/>
                          </a:solidFill>
                          <a:latin typeface="Inter"/>
                          <a:ea typeface="Inter"/>
                          <a:cs typeface="Inter"/>
                          <a:sym typeface="Inter"/>
                        </a:rPr>
                        <a:t>how students the sample Google 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Release students to complete Step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Model Step 3 for students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Release students to complete Step 3</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Step 4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Release students to complete Step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method for students to turn in possibly by adding their link to a </a:t>
                      </a:r>
                      <a:r>
                        <a:rPr lang="en" sz="1200" u="sng">
                          <a:solidFill>
                            <a:schemeClr val="hlink"/>
                          </a:solidFill>
                          <a:latin typeface="Inter"/>
                          <a:ea typeface="Inter"/>
                          <a:cs typeface="Inter"/>
                          <a:sym typeface="Inter"/>
                          <a:hlinkClick r:id="rId6"/>
                        </a:rPr>
                        <a:t>google document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the teacher’s model for Step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Step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Watch the teacher’s model for Step 3</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Step 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teacher’s model for Step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Step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link of published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{1A093B29-44FD-4359-99CF-49FFE44DCC35}</a:tableStyleId>
              </a:tblPr>
              <a:tblGrid>
                <a:gridCol w="1673200"/>
                <a:gridCol w="4057350"/>
                <a:gridCol w="3702950"/>
              </a:tblGrid>
              <a:tr h="2042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90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unit by completing the </a:t>
                      </a:r>
                      <a:r>
                        <a:rPr lang="en" sz="1200" u="sng">
                          <a:solidFill>
                            <a:schemeClr val="hlink"/>
                          </a:solidFill>
                          <a:latin typeface="Inter"/>
                          <a:ea typeface="Inter"/>
                          <a:cs typeface="Inter"/>
                          <a:sym typeface="Inter"/>
                          <a:hlinkClick r:id="rId5"/>
                        </a:rPr>
                        <a:t>Unit 3 Inquiry Journal</a:t>
                      </a:r>
                      <a:r>
                        <a:rPr lang="en" sz="1200">
                          <a:solidFill>
                            <a:schemeClr val="dk1"/>
                          </a:solidFill>
                          <a:latin typeface="Inter"/>
                          <a:ea typeface="Inter"/>
                          <a:cs typeface="Inter"/>
                          <a:sym typeface="Inter"/>
                        </a:rPr>
                        <a:t> - Essential Question (page 5).</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922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3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90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All Unit Standards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83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Teaching about slavery is essential to helping students understand the complexities of history, power, race, and resistance. However, it is also a topic that includes traumatic and painful experiences that continue to impact communities today. As educators, it’s important to approach this content with care, accuracy, and cultural sensitivity. Please view resources within the Best Practice Repository for teaching hard history.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(150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