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ECC38F-9344-408A-8595-372F093442F1}">
  <a:tblStyle styleId="{FCECC38F-9344-408A-8595-372F093442F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e6e9ec6b5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e6e9ec6b5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0e6e9ec6b5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0e6e9ec6b5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0e6e9ec6b5_0_3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0e6e9ec6b5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0e6e9ec6b5_0_2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0e6e9ec6b5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e6e9ec6b5_0_3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0e6e9ec6b5_0_3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0e6e9ec6b5_0_40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0e6e9ec6b5_0_4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What is </a:t>
            </a:r>
            <a:endParaRPr sz="2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59" name="Google Shape;59;p13"/>
          <p:cNvSpPr txBox="1"/>
          <p:nvPr/>
        </p:nvSpPr>
        <p:spPr>
          <a:xfrm>
            <a:off x="1796850" y="1060875"/>
            <a:ext cx="5506500" cy="10407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b="1" lang="en" sz="1400">
                <a:solidFill>
                  <a:srgbClr val="000000"/>
                </a:solidFill>
                <a:latin typeface="Plus Jakarta Sans"/>
                <a:ea typeface="Plus Jakarta Sans"/>
                <a:cs typeface="Plus Jakarta Sans"/>
                <a:sym typeface="Plus Jakarta Sans"/>
              </a:rPr>
              <a:t>Quick Definition: </a:t>
            </a:r>
            <a:r>
              <a:rPr lang="en" sz="14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200">
              <a:solidFill>
                <a:srgbClr val="000000"/>
              </a:solidFill>
              <a:latin typeface="Plus Jakarta Sans"/>
              <a:ea typeface="Plus Jakarta Sans"/>
              <a:cs typeface="Plus Jakarta Sans"/>
              <a:sym typeface="Plus Jakarta Sans"/>
            </a:endParaRPr>
          </a:p>
        </p:txBody>
      </p:sp>
      <p:graphicFrame>
        <p:nvGraphicFramePr>
          <p:cNvPr id="60" name="Google Shape;60;p13"/>
          <p:cNvGraphicFramePr/>
          <p:nvPr/>
        </p:nvGraphicFramePr>
        <p:xfrm>
          <a:off x="465188" y="7204775"/>
          <a:ext cx="3000000" cy="3000000"/>
        </p:xfrm>
        <a:graphic>
          <a:graphicData uri="http://schemas.openxmlformats.org/drawingml/2006/table">
            <a:tbl>
              <a:tblPr>
                <a:noFill/>
                <a:tableStyleId>{FCECC38F-9344-408A-8595-372F093442F1}</a:tableStyleId>
              </a:tblPr>
              <a:tblGrid>
                <a:gridCol w="3503000"/>
                <a:gridCol w="3335150"/>
              </a:tblGrid>
              <a:tr h="600300">
                <a:tc>
                  <a:txBody>
                    <a:bodyPr/>
                    <a:lstStyle/>
                    <a:p>
                      <a:pPr indent="0" lvl="0" marL="0" rtl="0" algn="l">
                        <a:spcBef>
                          <a:spcPts val="0"/>
                        </a:spcBef>
                        <a:spcAft>
                          <a:spcPts val="0"/>
                        </a:spcAft>
                        <a:buNone/>
                      </a:pPr>
                      <a:r>
                        <a:rPr lang="en" sz="1200">
                          <a:latin typeface="Inter"/>
                          <a:ea typeface="Inter"/>
                          <a:cs typeface="Inter"/>
                          <a:sym typeface="Inter"/>
                        </a:rPr>
                        <a:t>Apply the thinking skill of Continuity and Change over Time to yourself. How are you the same as you were 10 years ago? How are you different?</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Would maps from 1776, 1863, and 1975 tell the same story about America? Explain using the concept of Continuity and Change over Time.</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p:nvPr/>
        </p:nvSpPr>
        <p:spPr>
          <a:xfrm>
            <a:off x="640450" y="4131381"/>
            <a:ext cx="6486000" cy="2418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cxnSp>
        <p:nvCxnSpPr>
          <p:cNvPr id="62" name="Google Shape;62;p13"/>
          <p:cNvCxnSpPr/>
          <p:nvPr/>
        </p:nvCxnSpPr>
        <p:spPr>
          <a:xfrm rot="10800000">
            <a:off x="1349642" y="4075533"/>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3" name="Google Shape;63;p13"/>
          <p:cNvCxnSpPr/>
          <p:nvPr/>
        </p:nvCxnSpPr>
        <p:spPr>
          <a:xfrm rot="10800000">
            <a:off x="2625680" y="407552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4" name="Google Shape;64;p13"/>
          <p:cNvCxnSpPr/>
          <p:nvPr/>
        </p:nvCxnSpPr>
        <p:spPr>
          <a:xfrm rot="10800000">
            <a:off x="3883541" y="40841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5" name="Google Shape;65;p13"/>
          <p:cNvCxnSpPr/>
          <p:nvPr/>
        </p:nvCxnSpPr>
        <p:spPr>
          <a:xfrm rot="10800000">
            <a:off x="5141402" y="40841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66" name="Google Shape;66;p13"/>
          <p:cNvCxnSpPr/>
          <p:nvPr/>
        </p:nvCxnSpPr>
        <p:spPr>
          <a:xfrm rot="10800000">
            <a:off x="6324264" y="4084116"/>
            <a:ext cx="0" cy="336300"/>
          </a:xfrm>
          <a:prstGeom prst="straightConnector1">
            <a:avLst/>
          </a:prstGeom>
          <a:noFill/>
          <a:ln cap="flat" cmpd="sng" w="9525">
            <a:solidFill>
              <a:srgbClr val="595959"/>
            </a:solidFill>
            <a:prstDash val="solid"/>
            <a:round/>
            <a:headEnd len="med" w="med" type="none"/>
            <a:tailEnd len="med" w="med" type="none"/>
          </a:ln>
        </p:spPr>
      </p:cxnSp>
      <p:sp>
        <p:nvSpPr>
          <p:cNvPr id="67" name="Google Shape;67;p13"/>
          <p:cNvSpPr txBox="1"/>
          <p:nvPr/>
        </p:nvSpPr>
        <p:spPr>
          <a:xfrm>
            <a:off x="640450" y="281293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Whether within one era or across historical eras, historians detect patterns, </a:t>
            </a:r>
            <a:endParaRPr sz="11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or </a:t>
            </a:r>
            <a:r>
              <a:rPr b="1" lang="en" sz="1100">
                <a:latin typeface="Inter"/>
                <a:ea typeface="Inter"/>
                <a:cs typeface="Inter"/>
                <a:sym typeface="Inter"/>
              </a:rPr>
              <a:t>continuities</a:t>
            </a:r>
            <a:r>
              <a:rPr lang="en" sz="1100">
                <a:latin typeface="Inter"/>
                <a:ea typeface="Inter"/>
                <a:cs typeface="Inter"/>
                <a:sym typeface="Inter"/>
              </a:rPr>
              <a:t>.</a:t>
            </a:r>
            <a:endParaRPr sz="1100">
              <a:latin typeface="Inter"/>
              <a:ea typeface="Inter"/>
              <a:cs typeface="Inter"/>
              <a:sym typeface="Inter"/>
            </a:endParaRPr>
          </a:p>
        </p:txBody>
      </p:sp>
      <p:sp>
        <p:nvSpPr>
          <p:cNvPr id="68" name="Google Shape;68;p13"/>
          <p:cNvSpPr txBox="1"/>
          <p:nvPr/>
        </p:nvSpPr>
        <p:spPr>
          <a:xfrm>
            <a:off x="2999275" y="2812913"/>
            <a:ext cx="17418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stayed the same?</a:t>
            </a:r>
            <a:endParaRPr sz="1700">
              <a:latin typeface="Inter"/>
              <a:ea typeface="Inter"/>
              <a:cs typeface="Inter"/>
              <a:sym typeface="Inter"/>
            </a:endParaRPr>
          </a:p>
        </p:txBody>
      </p:sp>
      <p:sp>
        <p:nvSpPr>
          <p:cNvPr id="69" name="Google Shape;69;p13"/>
          <p:cNvSpPr txBox="1"/>
          <p:nvPr/>
        </p:nvSpPr>
        <p:spPr>
          <a:xfrm>
            <a:off x="5127925" y="281278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Sometimes, history looks so different to us in the present, that it’s important to look for continuities.</a:t>
            </a:r>
            <a:endParaRPr sz="1100">
              <a:latin typeface="Inter"/>
              <a:ea typeface="Inter"/>
              <a:cs typeface="Inter"/>
              <a:sym typeface="Inter"/>
            </a:endParaRPr>
          </a:p>
        </p:txBody>
      </p:sp>
      <p:sp>
        <p:nvSpPr>
          <p:cNvPr id="70" name="Google Shape;70;p13"/>
          <p:cNvSpPr txBox="1"/>
          <p:nvPr/>
        </p:nvSpPr>
        <p:spPr>
          <a:xfrm>
            <a:off x="640450" y="4989088"/>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solidFill>
                  <a:srgbClr val="000000"/>
                </a:solidFill>
                <a:latin typeface="Inter"/>
                <a:ea typeface="Inter"/>
                <a:cs typeface="Inter"/>
                <a:sym typeface="Inter"/>
              </a:rPr>
              <a:t> People change. Countries change. Cultures change. Histor</a:t>
            </a:r>
            <a:r>
              <a:rPr lang="en" sz="1100">
                <a:latin typeface="Inter"/>
                <a:ea typeface="Inter"/>
                <a:cs typeface="Inter"/>
                <a:sym typeface="Inter"/>
              </a:rPr>
              <a:t>ians</a:t>
            </a:r>
            <a:r>
              <a:rPr lang="en" sz="1100">
                <a:solidFill>
                  <a:srgbClr val="000000"/>
                </a:solidFill>
                <a:latin typeface="Inter"/>
                <a:ea typeface="Inter"/>
                <a:cs typeface="Inter"/>
                <a:sym typeface="Inter"/>
              </a:rPr>
              <a:t> tries to uncover how these things change over time.</a:t>
            </a:r>
            <a:endParaRPr sz="1100">
              <a:latin typeface="Inter"/>
              <a:ea typeface="Inter"/>
              <a:cs typeface="Inter"/>
              <a:sym typeface="Inter"/>
            </a:endParaRPr>
          </a:p>
        </p:txBody>
      </p:sp>
      <p:sp>
        <p:nvSpPr>
          <p:cNvPr id="71" name="Google Shape;71;p13"/>
          <p:cNvSpPr txBox="1"/>
          <p:nvPr/>
        </p:nvSpPr>
        <p:spPr>
          <a:xfrm>
            <a:off x="2999200" y="4990312"/>
            <a:ext cx="17418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changed?</a:t>
            </a:r>
            <a:endParaRPr sz="1700">
              <a:latin typeface="Inter"/>
              <a:ea typeface="Inter"/>
              <a:cs typeface="Inter"/>
              <a:sym typeface="Inter"/>
            </a:endParaRPr>
          </a:p>
        </p:txBody>
      </p:sp>
      <p:sp>
        <p:nvSpPr>
          <p:cNvPr id="72" name="Google Shape;72;p13"/>
          <p:cNvSpPr txBox="1"/>
          <p:nvPr/>
        </p:nvSpPr>
        <p:spPr>
          <a:xfrm>
            <a:off x="5156500" y="4990213"/>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Before we draw comparisons to the past, we have to seek out the way things have changed over time.</a:t>
            </a:r>
            <a:endParaRPr sz="1100">
              <a:latin typeface="Inter"/>
              <a:ea typeface="Inter"/>
              <a:cs typeface="Inter"/>
              <a:sym typeface="Inter"/>
            </a:endParaRPr>
          </a:p>
        </p:txBody>
      </p:sp>
      <p:sp>
        <p:nvSpPr>
          <p:cNvPr id="73" name="Google Shape;73;p13"/>
          <p:cNvSpPr txBox="1"/>
          <p:nvPr/>
        </p:nvSpPr>
        <p:spPr>
          <a:xfrm>
            <a:off x="1281750" y="4512988"/>
            <a:ext cx="53001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b="1" lang="en" sz="1700">
                <a:solidFill>
                  <a:srgbClr val="000000"/>
                </a:solidFill>
                <a:latin typeface="Inter"/>
                <a:ea typeface="Inter"/>
                <a:cs typeface="Inter"/>
                <a:sym typeface="Inter"/>
              </a:rPr>
              <a:t>Changes in _____________________________________</a:t>
            </a:r>
            <a:endParaRPr b="1" sz="1700">
              <a:solidFill>
                <a:srgbClr val="000000"/>
              </a:solidFill>
              <a:latin typeface="Inter"/>
              <a:ea typeface="Inter"/>
              <a:cs typeface="Inter"/>
              <a:sym typeface="Inter"/>
            </a:endParaRPr>
          </a:p>
          <a:p>
            <a:pPr indent="0" lvl="0" marL="0" rtl="0" algn="ctr">
              <a:spcBef>
                <a:spcPts val="0"/>
              </a:spcBef>
              <a:spcAft>
                <a:spcPts val="0"/>
              </a:spcAft>
              <a:buNone/>
            </a:pPr>
            <a:r>
              <a:t/>
            </a:r>
            <a:endParaRPr b="1" sz="1700">
              <a:latin typeface="Inter"/>
              <a:ea typeface="Inter"/>
              <a:cs typeface="Inter"/>
              <a:sym typeface="Inter"/>
            </a:endParaRPr>
          </a:p>
        </p:txBody>
      </p:sp>
      <p:sp>
        <p:nvSpPr>
          <p:cNvPr id="74" name="Google Shape;74;p13"/>
          <p:cNvSpPr txBox="1"/>
          <p:nvPr/>
        </p:nvSpPr>
        <p:spPr>
          <a:xfrm>
            <a:off x="1158125" y="2292263"/>
            <a:ext cx="54240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None/>
            </a:pPr>
            <a:r>
              <a:rPr b="1" lang="en" sz="1700">
                <a:latin typeface="Inter"/>
                <a:ea typeface="Inter"/>
                <a:cs typeface="Inter"/>
                <a:sym typeface="Inter"/>
              </a:rPr>
              <a:t>Continuities in ___________________________________</a:t>
            </a:r>
            <a:endParaRPr b="1" sz="1700">
              <a:latin typeface="Inter"/>
              <a:ea typeface="Inter"/>
              <a:cs typeface="Inter"/>
              <a:sym typeface="Inter"/>
            </a:endParaRPr>
          </a:p>
        </p:txBody>
      </p:sp>
      <p:sp>
        <p:nvSpPr>
          <p:cNvPr id="75" name="Google Shape;75;p13"/>
          <p:cNvSpPr txBox="1"/>
          <p:nvPr/>
        </p:nvSpPr>
        <p:spPr>
          <a:xfrm>
            <a:off x="5413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Practice!</a:t>
            </a:r>
            <a:endParaRPr b="1" sz="1400">
              <a:latin typeface="Plus Jakarta Sans"/>
              <a:ea typeface="Plus Jakarta Sans"/>
              <a:cs typeface="Plus Jakarta Sans"/>
              <a:sym typeface="Plus Jakarta Sans"/>
            </a:endParaRPr>
          </a:p>
        </p:txBody>
      </p:sp>
      <p:sp>
        <p:nvSpPr>
          <p:cNvPr id="76" name="Google Shape;76;p13"/>
          <p:cNvSpPr txBox="1"/>
          <p:nvPr/>
        </p:nvSpPr>
        <p:spPr>
          <a:xfrm>
            <a:off x="2347950" y="6221688"/>
            <a:ext cx="4771200" cy="742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100">
              <a:latin typeface="Plus Jakarta Sans"/>
              <a:ea typeface="Plus Jakarta Sans"/>
              <a:cs typeface="Plus Jakarta Sans"/>
              <a:sym typeface="Plus Jakarta Sans"/>
            </a:endParaRPr>
          </a:p>
        </p:txBody>
      </p:sp>
      <p:pic>
        <p:nvPicPr>
          <p:cNvPr id="77" name="Google Shape;77;p13"/>
          <p:cNvPicPr preferRelativeResize="0"/>
          <p:nvPr/>
        </p:nvPicPr>
        <p:blipFill>
          <a:blip r:embed="rId5">
            <a:alphaModFix/>
          </a:blip>
          <a:stretch>
            <a:fillRect/>
          </a:stretch>
        </p:blipFill>
        <p:spPr>
          <a:xfrm>
            <a:off x="541375" y="1085687"/>
            <a:ext cx="1026124" cy="10261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83" name="Google Shape;8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4" name="Google Shape;84;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6" name="Google Shape;86;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7" name="Google Shape;87;p14"/>
          <p:cNvSpPr txBox="1"/>
          <p:nvPr/>
        </p:nvSpPr>
        <p:spPr>
          <a:xfrm>
            <a:off x="4340553" y="12891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Evolvement of African Societies </a:t>
            </a:r>
            <a:endParaRPr b="1">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(1400- 1750)</a:t>
            </a:r>
            <a:endParaRPr b="1">
              <a:latin typeface="Inter"/>
              <a:ea typeface="Inter"/>
              <a:cs typeface="Inter"/>
              <a:sym typeface="Inter"/>
            </a:endParaRPr>
          </a:p>
        </p:txBody>
      </p:sp>
      <p:sp>
        <p:nvSpPr>
          <p:cNvPr id="88" name="Google Shape;88;p14"/>
          <p:cNvSpPr txBox="1"/>
          <p:nvPr/>
        </p:nvSpPr>
        <p:spPr>
          <a:xfrm>
            <a:off x="1172225" y="12559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Summarize the events in 3-4 sentences. </a:t>
            </a:r>
            <a:endParaRPr i="1" sz="1200">
              <a:latin typeface="Plus Jakarta Sans"/>
              <a:ea typeface="Plus Jakarta Sans"/>
              <a:cs typeface="Plus Jakarta Sans"/>
              <a:sym typeface="Plus Jakarta Sans"/>
            </a:endParaRPr>
          </a:p>
        </p:txBody>
      </p:sp>
      <p:sp>
        <p:nvSpPr>
          <p:cNvPr id="89" name="Google Shape;89;p14"/>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90" name="Google Shape;90;p14"/>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1" name="Google Shape;91;p14"/>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2" name="Google Shape;92;p14"/>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3" name="Google Shape;93;p14"/>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4" name="Google Shape;94;p14"/>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5" name="Google Shape;95;p14"/>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96" name="Google Shape;96;p14"/>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97" name="Google Shape;97;p14"/>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200">
              <a:solidFill>
                <a:srgbClr val="E06666"/>
              </a:solidFill>
              <a:latin typeface="Inter"/>
              <a:ea typeface="Inter"/>
              <a:cs typeface="Inter"/>
              <a:sym typeface="Inter"/>
            </a:endParaRPr>
          </a:p>
          <a:p>
            <a:pPr indent="0" lvl="0" marL="0" rtl="0" algn="ctr">
              <a:spcBef>
                <a:spcPts val="0"/>
              </a:spcBef>
              <a:spcAft>
                <a:spcPts val="0"/>
              </a:spcAft>
              <a:buNone/>
            </a:pPr>
            <a:r>
              <a:t/>
            </a:r>
            <a:endParaRPr b="1" sz="1200">
              <a:solidFill>
                <a:srgbClr val="E06666"/>
              </a:solidFill>
              <a:latin typeface="Inter"/>
              <a:ea typeface="Inter"/>
              <a:cs typeface="Inter"/>
              <a:sym typeface="Inter"/>
            </a:endParaRPr>
          </a:p>
        </p:txBody>
      </p:sp>
      <p:sp>
        <p:nvSpPr>
          <p:cNvPr id="98" name="Google Shape;98;p14"/>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200">
              <a:solidFill>
                <a:srgbClr val="E06666"/>
              </a:solidFill>
              <a:latin typeface="Inter"/>
              <a:ea typeface="Inter"/>
              <a:cs typeface="Inter"/>
              <a:sym typeface="Inter"/>
            </a:endParaRPr>
          </a:p>
        </p:txBody>
      </p:sp>
      <p:sp>
        <p:nvSpPr>
          <p:cNvPr id="99" name="Google Shape;99;p14"/>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00" name="Google Shape;100;p14"/>
          <p:cNvSpPr txBox="1"/>
          <p:nvPr/>
        </p:nvSpPr>
        <p:spPr>
          <a:xfrm>
            <a:off x="5862525" y="2833700"/>
            <a:ext cx="14409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200">
              <a:solidFill>
                <a:srgbClr val="E06666"/>
              </a:solidFill>
              <a:latin typeface="Inter"/>
              <a:ea typeface="Inter"/>
              <a:cs typeface="Inter"/>
              <a:sym typeface="Inter"/>
            </a:endParaRPr>
          </a:p>
          <a:p>
            <a:pPr indent="0" lvl="0" marL="0" rtl="0" algn="ctr">
              <a:spcBef>
                <a:spcPts val="0"/>
              </a:spcBef>
              <a:spcAft>
                <a:spcPts val="0"/>
              </a:spcAft>
              <a:buNone/>
            </a:pPr>
            <a:r>
              <a:t/>
            </a:r>
            <a:endParaRPr b="1" sz="1200">
              <a:solidFill>
                <a:srgbClr val="E06666"/>
              </a:solidFill>
              <a:latin typeface="Inter"/>
              <a:ea typeface="Inter"/>
              <a:cs typeface="Inter"/>
              <a:sym typeface="Inter"/>
            </a:endParaRPr>
          </a:p>
          <a:p>
            <a:pPr indent="0" lvl="0" marL="0" rtl="0" algn="ctr">
              <a:spcBef>
                <a:spcPts val="0"/>
              </a:spcBef>
              <a:spcAft>
                <a:spcPts val="0"/>
              </a:spcAft>
              <a:buNone/>
            </a:pPr>
            <a:r>
              <a:t/>
            </a:r>
            <a:endParaRPr b="1" sz="1200">
              <a:solidFill>
                <a:srgbClr val="E06666"/>
              </a:solidFill>
              <a:latin typeface="Inter"/>
              <a:ea typeface="Inter"/>
              <a:cs typeface="Inter"/>
              <a:sym typeface="Inter"/>
            </a:endParaRPr>
          </a:p>
        </p:txBody>
      </p:sp>
      <p:sp>
        <p:nvSpPr>
          <p:cNvPr id="101" name="Google Shape;101;p14"/>
          <p:cNvSpPr txBox="1"/>
          <p:nvPr/>
        </p:nvSpPr>
        <p:spPr>
          <a:xfrm>
            <a:off x="258050" y="5612579"/>
            <a:ext cx="7256400" cy="1263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100">
              <a:solidFill>
                <a:srgbClr val="E06666"/>
              </a:solidFill>
              <a:latin typeface="Inter"/>
              <a:ea typeface="Inter"/>
              <a:cs typeface="Inter"/>
              <a:sym typeface="Inter"/>
            </a:endParaRPr>
          </a:p>
        </p:txBody>
      </p:sp>
      <p:graphicFrame>
        <p:nvGraphicFramePr>
          <p:cNvPr id="102" name="Google Shape;102;p14"/>
          <p:cNvGraphicFramePr/>
          <p:nvPr/>
        </p:nvGraphicFramePr>
        <p:xfrm>
          <a:off x="469057" y="6977149"/>
          <a:ext cx="3000000" cy="3000000"/>
        </p:xfrm>
        <a:graphic>
          <a:graphicData uri="http://schemas.openxmlformats.org/drawingml/2006/table">
            <a:tbl>
              <a:tblPr>
                <a:noFill/>
                <a:tableStyleId>{FCECC38F-9344-408A-8595-372F093442F1}</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changed (significant events, major turning points, developments)?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stayed the same from earlier periods?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03" name="Google Shape;103;p14"/>
          <p:cNvPicPr preferRelativeResize="0"/>
          <p:nvPr/>
        </p:nvPicPr>
        <p:blipFill>
          <a:blip r:embed="rId5">
            <a:alphaModFix/>
          </a:blip>
          <a:stretch>
            <a:fillRect/>
          </a:stretch>
        </p:blipFill>
        <p:spPr>
          <a:xfrm>
            <a:off x="381550" y="1339950"/>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pic>
        <p:nvPicPr>
          <p:cNvPr id="108" name="Google Shape;10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1" name="Google Shape;111;p15"/>
          <p:cNvGraphicFramePr/>
          <p:nvPr/>
        </p:nvGraphicFramePr>
        <p:xfrm>
          <a:off x="443891" y="1418313"/>
          <a:ext cx="3000000" cy="3000000"/>
        </p:xfrm>
        <a:graphic>
          <a:graphicData uri="http://schemas.openxmlformats.org/drawingml/2006/table">
            <a:tbl>
              <a:tblPr>
                <a:noFill/>
                <a:tableStyleId>{FCECC38F-9344-408A-8595-372F093442F1}</a:tableStyleId>
              </a:tblPr>
              <a:tblGrid>
                <a:gridCol w="1434050"/>
                <a:gridCol w="5450675"/>
              </a:tblGrid>
              <a:tr h="20568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379500">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549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2" name="Google Shape;112;p15"/>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13" name="Google Shape;113;p15"/>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What is </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Continuity and Change over Time? (Exemplar)</a:t>
            </a:r>
            <a:endParaRPr sz="1900">
              <a:solidFill>
                <a:schemeClr val="dk1"/>
              </a:solidFill>
              <a:latin typeface="Plus Jakarta Sans"/>
              <a:ea typeface="Plus Jakarta Sans"/>
              <a:cs typeface="Plus Jakarta Sans"/>
              <a:sym typeface="Plus Jakarta Sans"/>
            </a:endParaRPr>
          </a:p>
        </p:txBody>
      </p:sp>
      <p:sp>
        <p:nvSpPr>
          <p:cNvPr id="119" name="Google Shape;11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0" name="Google Shape;120;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3" name="Google Shape;123;p16"/>
          <p:cNvSpPr txBox="1"/>
          <p:nvPr/>
        </p:nvSpPr>
        <p:spPr>
          <a:xfrm>
            <a:off x="1796850" y="1060875"/>
            <a:ext cx="5506500" cy="10407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b="1" lang="en" sz="1400">
                <a:solidFill>
                  <a:srgbClr val="000000"/>
                </a:solidFill>
                <a:latin typeface="Plus Jakarta Sans"/>
                <a:ea typeface="Plus Jakarta Sans"/>
                <a:cs typeface="Plus Jakarta Sans"/>
                <a:sym typeface="Plus Jakarta Sans"/>
              </a:rPr>
              <a:t>Quick Definition: </a:t>
            </a:r>
            <a:r>
              <a:rPr lang="en" sz="14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200">
              <a:solidFill>
                <a:srgbClr val="000000"/>
              </a:solidFill>
              <a:latin typeface="Plus Jakarta Sans"/>
              <a:ea typeface="Plus Jakarta Sans"/>
              <a:cs typeface="Plus Jakarta Sans"/>
              <a:sym typeface="Plus Jakarta Sans"/>
            </a:endParaRPr>
          </a:p>
        </p:txBody>
      </p:sp>
      <p:graphicFrame>
        <p:nvGraphicFramePr>
          <p:cNvPr id="124" name="Google Shape;124;p16"/>
          <p:cNvGraphicFramePr/>
          <p:nvPr/>
        </p:nvGraphicFramePr>
        <p:xfrm>
          <a:off x="465188" y="7204775"/>
          <a:ext cx="3000000" cy="3000000"/>
        </p:xfrm>
        <a:graphic>
          <a:graphicData uri="http://schemas.openxmlformats.org/drawingml/2006/table">
            <a:tbl>
              <a:tblPr>
                <a:noFill/>
                <a:tableStyleId>{FCECC38F-9344-408A-8595-372F093442F1}</a:tableStyleId>
              </a:tblPr>
              <a:tblGrid>
                <a:gridCol w="3503000"/>
                <a:gridCol w="3335150"/>
              </a:tblGrid>
              <a:tr h="600300">
                <a:tc>
                  <a:txBody>
                    <a:bodyPr/>
                    <a:lstStyle/>
                    <a:p>
                      <a:pPr indent="0" lvl="0" marL="0" rtl="0" algn="l">
                        <a:spcBef>
                          <a:spcPts val="0"/>
                        </a:spcBef>
                        <a:spcAft>
                          <a:spcPts val="0"/>
                        </a:spcAft>
                        <a:buNone/>
                      </a:pPr>
                      <a:r>
                        <a:rPr lang="en" sz="1200">
                          <a:latin typeface="Inter"/>
                          <a:ea typeface="Inter"/>
                          <a:cs typeface="Inter"/>
                          <a:sym typeface="Inter"/>
                        </a:rPr>
                        <a:t>Apply the thinking skill of Continuity and Change over Time to yourself. How are you the same as you were 10 years ago? How are you different?</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Would maps from 1776, 1863, and 1975 tell the same story about America? Explain using the concept of Continuity and Change over Time.</a:t>
                      </a:r>
                      <a:endParaRPr sz="1200">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still like to read books and am friendly toward new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read more challenging books, am much bigger, and have more independence.</a:t>
                      </a:r>
                      <a:endParaRPr b="1" sz="1000">
                        <a:solidFill>
                          <a:srgbClr val="E95C3D"/>
                        </a:solidFill>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Some things like the shape of the continent might remain largely the same.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boundaries, including states, would be very different.</a:t>
                      </a:r>
                      <a:endParaRPr b="1" sz="1000">
                        <a:solidFill>
                          <a:srgbClr val="E95C3D"/>
                        </a:solidFill>
                        <a:latin typeface="Inter"/>
                        <a:ea typeface="Inter"/>
                        <a:cs typeface="Inter"/>
                        <a:sym typeface="Inter"/>
                      </a:endParaRPr>
                    </a:p>
                  </a:txBody>
                  <a:tcPr marT="91425" marB="109750"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5" name="Google Shape;125;p16"/>
          <p:cNvSpPr/>
          <p:nvPr/>
        </p:nvSpPr>
        <p:spPr>
          <a:xfrm>
            <a:off x="640450" y="4131381"/>
            <a:ext cx="6486000" cy="2418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cxnSp>
        <p:nvCxnSpPr>
          <p:cNvPr id="126" name="Google Shape;126;p16"/>
          <p:cNvCxnSpPr/>
          <p:nvPr/>
        </p:nvCxnSpPr>
        <p:spPr>
          <a:xfrm rot="10800000">
            <a:off x="1349642" y="4075533"/>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27" name="Google Shape;127;p16"/>
          <p:cNvCxnSpPr/>
          <p:nvPr/>
        </p:nvCxnSpPr>
        <p:spPr>
          <a:xfrm rot="10800000">
            <a:off x="2625680" y="407552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28" name="Google Shape;128;p16"/>
          <p:cNvCxnSpPr/>
          <p:nvPr/>
        </p:nvCxnSpPr>
        <p:spPr>
          <a:xfrm rot="10800000">
            <a:off x="3883541" y="40841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29" name="Google Shape;129;p16"/>
          <p:cNvCxnSpPr/>
          <p:nvPr/>
        </p:nvCxnSpPr>
        <p:spPr>
          <a:xfrm rot="10800000">
            <a:off x="5141402" y="4084116"/>
            <a:ext cx="0" cy="336300"/>
          </a:xfrm>
          <a:prstGeom prst="straightConnector1">
            <a:avLst/>
          </a:prstGeom>
          <a:noFill/>
          <a:ln cap="flat" cmpd="sng" w="9525">
            <a:solidFill>
              <a:srgbClr val="595959"/>
            </a:solidFill>
            <a:prstDash val="solid"/>
            <a:round/>
            <a:headEnd len="med" w="med" type="none"/>
            <a:tailEnd len="med" w="med" type="none"/>
          </a:ln>
        </p:spPr>
      </p:cxnSp>
      <p:cxnSp>
        <p:nvCxnSpPr>
          <p:cNvPr id="130" name="Google Shape;130;p16"/>
          <p:cNvCxnSpPr/>
          <p:nvPr/>
        </p:nvCxnSpPr>
        <p:spPr>
          <a:xfrm rot="10800000">
            <a:off x="6324264" y="4084116"/>
            <a:ext cx="0" cy="336300"/>
          </a:xfrm>
          <a:prstGeom prst="straightConnector1">
            <a:avLst/>
          </a:prstGeom>
          <a:noFill/>
          <a:ln cap="flat" cmpd="sng" w="9525">
            <a:solidFill>
              <a:srgbClr val="595959"/>
            </a:solidFill>
            <a:prstDash val="solid"/>
            <a:round/>
            <a:headEnd len="med" w="med" type="none"/>
            <a:tailEnd len="med" w="med" type="none"/>
          </a:ln>
        </p:spPr>
      </p:cxnSp>
      <p:sp>
        <p:nvSpPr>
          <p:cNvPr id="131" name="Google Shape;131;p16"/>
          <p:cNvSpPr txBox="1"/>
          <p:nvPr/>
        </p:nvSpPr>
        <p:spPr>
          <a:xfrm>
            <a:off x="640450" y="281293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Whether within one era or across historical eras, historians detect patterns, </a:t>
            </a:r>
            <a:endParaRPr sz="11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or </a:t>
            </a:r>
            <a:r>
              <a:rPr b="1" lang="en" sz="1100">
                <a:latin typeface="Inter"/>
                <a:ea typeface="Inter"/>
                <a:cs typeface="Inter"/>
                <a:sym typeface="Inter"/>
              </a:rPr>
              <a:t>continuities</a:t>
            </a:r>
            <a:r>
              <a:rPr lang="en" sz="1100">
                <a:latin typeface="Inter"/>
                <a:ea typeface="Inter"/>
                <a:cs typeface="Inter"/>
                <a:sym typeface="Inter"/>
              </a:rPr>
              <a:t>.</a:t>
            </a:r>
            <a:endParaRPr sz="1100">
              <a:latin typeface="Inter"/>
              <a:ea typeface="Inter"/>
              <a:cs typeface="Inter"/>
              <a:sym typeface="Inter"/>
            </a:endParaRPr>
          </a:p>
        </p:txBody>
      </p:sp>
      <p:sp>
        <p:nvSpPr>
          <p:cNvPr id="132" name="Google Shape;132;p16"/>
          <p:cNvSpPr txBox="1"/>
          <p:nvPr/>
        </p:nvSpPr>
        <p:spPr>
          <a:xfrm>
            <a:off x="2999275" y="2812913"/>
            <a:ext cx="17418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stayed the same?</a:t>
            </a:r>
            <a:endParaRPr sz="1700">
              <a:latin typeface="Inter"/>
              <a:ea typeface="Inter"/>
              <a:cs typeface="Inter"/>
              <a:sym typeface="Inter"/>
            </a:endParaRPr>
          </a:p>
        </p:txBody>
      </p:sp>
      <p:sp>
        <p:nvSpPr>
          <p:cNvPr id="133" name="Google Shape;133;p16"/>
          <p:cNvSpPr txBox="1"/>
          <p:nvPr/>
        </p:nvSpPr>
        <p:spPr>
          <a:xfrm>
            <a:off x="5127925" y="2812788"/>
            <a:ext cx="1971600" cy="10407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latin typeface="Inter"/>
                <a:ea typeface="Inter"/>
                <a:cs typeface="Inter"/>
                <a:sym typeface="Inter"/>
              </a:rPr>
              <a:t>Sometimes, history looks so different to us in the present, that it’s important to look for continuities.</a:t>
            </a:r>
            <a:endParaRPr sz="1100">
              <a:latin typeface="Inter"/>
              <a:ea typeface="Inter"/>
              <a:cs typeface="Inter"/>
              <a:sym typeface="Inter"/>
            </a:endParaRPr>
          </a:p>
        </p:txBody>
      </p:sp>
      <p:sp>
        <p:nvSpPr>
          <p:cNvPr id="134" name="Google Shape;134;p16"/>
          <p:cNvSpPr txBox="1"/>
          <p:nvPr/>
        </p:nvSpPr>
        <p:spPr>
          <a:xfrm>
            <a:off x="640450" y="4989088"/>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100">
                <a:solidFill>
                  <a:srgbClr val="000000"/>
                </a:solidFill>
                <a:latin typeface="Inter"/>
                <a:ea typeface="Inter"/>
                <a:cs typeface="Inter"/>
                <a:sym typeface="Inter"/>
              </a:rPr>
              <a:t> People change. Countries change. Cultures change. Histor</a:t>
            </a:r>
            <a:r>
              <a:rPr lang="en" sz="1100">
                <a:latin typeface="Inter"/>
                <a:ea typeface="Inter"/>
                <a:cs typeface="Inter"/>
                <a:sym typeface="Inter"/>
              </a:rPr>
              <a:t>ians</a:t>
            </a:r>
            <a:r>
              <a:rPr lang="en" sz="1100">
                <a:solidFill>
                  <a:srgbClr val="000000"/>
                </a:solidFill>
                <a:latin typeface="Inter"/>
                <a:ea typeface="Inter"/>
                <a:cs typeface="Inter"/>
                <a:sym typeface="Inter"/>
              </a:rPr>
              <a:t> tries to uncover how these things change over time.</a:t>
            </a:r>
            <a:endParaRPr sz="1100">
              <a:latin typeface="Inter"/>
              <a:ea typeface="Inter"/>
              <a:cs typeface="Inter"/>
              <a:sym typeface="Inter"/>
            </a:endParaRPr>
          </a:p>
        </p:txBody>
      </p:sp>
      <p:sp>
        <p:nvSpPr>
          <p:cNvPr id="135" name="Google Shape;135;p16"/>
          <p:cNvSpPr txBox="1"/>
          <p:nvPr/>
        </p:nvSpPr>
        <p:spPr>
          <a:xfrm>
            <a:off x="2999200" y="4990312"/>
            <a:ext cx="17418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None/>
            </a:pPr>
            <a:r>
              <a:rPr lang="en" sz="1700">
                <a:latin typeface="Inter"/>
                <a:ea typeface="Inter"/>
                <a:cs typeface="Inter"/>
                <a:sym typeface="Inter"/>
              </a:rPr>
              <a:t>What changed?</a:t>
            </a:r>
            <a:endParaRPr sz="1700">
              <a:latin typeface="Inter"/>
              <a:ea typeface="Inter"/>
              <a:cs typeface="Inter"/>
              <a:sym typeface="Inter"/>
            </a:endParaRPr>
          </a:p>
        </p:txBody>
      </p:sp>
      <p:sp>
        <p:nvSpPr>
          <p:cNvPr id="136" name="Google Shape;136;p16"/>
          <p:cNvSpPr txBox="1"/>
          <p:nvPr/>
        </p:nvSpPr>
        <p:spPr>
          <a:xfrm>
            <a:off x="5156500" y="4990213"/>
            <a:ext cx="1971600" cy="1040700"/>
          </a:xfrm>
          <a:prstGeom prst="rect">
            <a:avLst/>
          </a:prstGeom>
          <a:noFill/>
          <a:ln cap="flat" cmpd="sng" w="9525">
            <a:solidFill>
              <a:srgbClr val="B7B7B7"/>
            </a:solidFill>
            <a:prstDash val="lgDash"/>
            <a:round/>
            <a:headEnd len="sm" w="sm" type="none"/>
            <a:tailEnd len="sm" w="sm" type="none"/>
          </a:ln>
        </p:spPr>
        <p:txBody>
          <a:bodyPr anchorCtr="0" anchor="ctr"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Before we draw comparisons to the past, we have to seek out the way things have changed over time.</a:t>
            </a:r>
            <a:endParaRPr sz="1100">
              <a:latin typeface="Inter"/>
              <a:ea typeface="Inter"/>
              <a:cs typeface="Inter"/>
              <a:sym typeface="Inter"/>
            </a:endParaRPr>
          </a:p>
        </p:txBody>
      </p:sp>
      <p:sp>
        <p:nvSpPr>
          <p:cNvPr id="137" name="Google Shape;137;p16"/>
          <p:cNvSpPr txBox="1"/>
          <p:nvPr/>
        </p:nvSpPr>
        <p:spPr>
          <a:xfrm>
            <a:off x="1281750" y="4512988"/>
            <a:ext cx="53001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Clr>
                <a:srgbClr val="000000"/>
              </a:buClr>
              <a:buSzPts val="1100"/>
              <a:buFont typeface="Arial"/>
              <a:buNone/>
            </a:pPr>
            <a:r>
              <a:rPr b="1" lang="en" sz="1700">
                <a:solidFill>
                  <a:srgbClr val="000000"/>
                </a:solidFill>
                <a:latin typeface="Inter"/>
                <a:ea typeface="Inter"/>
                <a:cs typeface="Inter"/>
                <a:sym typeface="Inter"/>
              </a:rPr>
              <a:t>Changes in _____________________________________</a:t>
            </a:r>
            <a:endParaRPr b="1" sz="1700">
              <a:solidFill>
                <a:srgbClr val="000000"/>
              </a:solidFill>
              <a:latin typeface="Inter"/>
              <a:ea typeface="Inter"/>
              <a:cs typeface="Inter"/>
              <a:sym typeface="Inter"/>
            </a:endParaRPr>
          </a:p>
          <a:p>
            <a:pPr indent="0" lvl="0" marL="0" rtl="0" algn="ctr">
              <a:spcBef>
                <a:spcPts val="0"/>
              </a:spcBef>
              <a:spcAft>
                <a:spcPts val="0"/>
              </a:spcAft>
              <a:buNone/>
            </a:pPr>
            <a:r>
              <a:t/>
            </a:r>
            <a:endParaRPr b="1" sz="1700">
              <a:latin typeface="Inter"/>
              <a:ea typeface="Inter"/>
              <a:cs typeface="Inter"/>
              <a:sym typeface="Inter"/>
            </a:endParaRPr>
          </a:p>
        </p:txBody>
      </p:sp>
      <p:sp>
        <p:nvSpPr>
          <p:cNvPr id="138" name="Google Shape;138;p16"/>
          <p:cNvSpPr txBox="1"/>
          <p:nvPr/>
        </p:nvSpPr>
        <p:spPr>
          <a:xfrm>
            <a:off x="1158125" y="2292263"/>
            <a:ext cx="5424000" cy="336300"/>
          </a:xfrm>
          <a:prstGeom prst="rect">
            <a:avLst/>
          </a:prstGeom>
          <a:noFill/>
          <a:ln>
            <a:noFill/>
          </a:ln>
        </p:spPr>
        <p:txBody>
          <a:bodyPr anchorCtr="0" anchor="t" bIns="109725" lIns="109725" spcFirstLastPara="1" rIns="109725" wrap="square" tIns="91425">
            <a:noAutofit/>
          </a:bodyPr>
          <a:lstStyle/>
          <a:p>
            <a:pPr indent="0" lvl="0" marL="0" rtl="0" algn="ctr">
              <a:spcBef>
                <a:spcPts val="0"/>
              </a:spcBef>
              <a:spcAft>
                <a:spcPts val="0"/>
              </a:spcAft>
              <a:buNone/>
            </a:pPr>
            <a:r>
              <a:rPr b="1" lang="en" sz="1700">
                <a:latin typeface="Inter"/>
                <a:ea typeface="Inter"/>
                <a:cs typeface="Inter"/>
                <a:sym typeface="Inter"/>
              </a:rPr>
              <a:t>Continuities in ___________________________________</a:t>
            </a:r>
            <a:endParaRPr b="1" sz="1700">
              <a:latin typeface="Inter"/>
              <a:ea typeface="Inter"/>
              <a:cs typeface="Inter"/>
              <a:sym typeface="Inter"/>
            </a:endParaRPr>
          </a:p>
        </p:txBody>
      </p:sp>
      <p:sp>
        <p:nvSpPr>
          <p:cNvPr id="139" name="Google Shape;139;p16"/>
          <p:cNvSpPr txBox="1"/>
          <p:nvPr/>
        </p:nvSpPr>
        <p:spPr>
          <a:xfrm>
            <a:off x="5413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Practice!</a:t>
            </a:r>
            <a:endParaRPr b="1" sz="1400">
              <a:latin typeface="Plus Jakarta Sans"/>
              <a:ea typeface="Plus Jakarta Sans"/>
              <a:cs typeface="Plus Jakarta Sans"/>
              <a:sym typeface="Plus Jakarta Sans"/>
            </a:endParaRPr>
          </a:p>
        </p:txBody>
      </p:sp>
      <p:sp>
        <p:nvSpPr>
          <p:cNvPr id="140" name="Google Shape;140;p16"/>
          <p:cNvSpPr txBox="1"/>
          <p:nvPr/>
        </p:nvSpPr>
        <p:spPr>
          <a:xfrm>
            <a:off x="2347950" y="6221688"/>
            <a:ext cx="4771200" cy="742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100">
              <a:latin typeface="Plus Jakarta Sans"/>
              <a:ea typeface="Plus Jakarta Sans"/>
              <a:cs typeface="Plus Jakarta Sans"/>
              <a:sym typeface="Plus Jakarta Sans"/>
            </a:endParaRPr>
          </a:p>
        </p:txBody>
      </p:sp>
      <p:pic>
        <p:nvPicPr>
          <p:cNvPr id="141" name="Google Shape;141;p16"/>
          <p:cNvPicPr preferRelativeResize="0"/>
          <p:nvPr/>
        </p:nvPicPr>
        <p:blipFill>
          <a:blip r:embed="rId5">
            <a:alphaModFix/>
          </a:blip>
          <a:stretch>
            <a:fillRect/>
          </a:stretch>
        </p:blipFill>
        <p:spPr>
          <a:xfrm>
            <a:off x="541375" y="1085687"/>
            <a:ext cx="1026124" cy="10261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Continuity and Change over Time</a:t>
            </a:r>
            <a:endParaRPr sz="2500">
              <a:solidFill>
                <a:schemeClr val="dk1"/>
              </a:solidFill>
              <a:latin typeface="Plus Jakarta Sans"/>
              <a:ea typeface="Plus Jakarta Sans"/>
              <a:cs typeface="Plus Jakarta Sans"/>
              <a:sym typeface="Plus Jakarta Sans"/>
            </a:endParaRPr>
          </a:p>
        </p:txBody>
      </p:sp>
      <p:sp>
        <p:nvSpPr>
          <p:cNvPr id="147" name="Google Shape;147;p17"/>
          <p:cNvSpPr txBox="1"/>
          <p:nvPr/>
        </p:nvSpPr>
        <p:spPr>
          <a:xfrm>
            <a:off x="5548366" y="965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8" name="Google Shape;148;p17"/>
          <p:cNvPicPr preferRelativeResize="0"/>
          <p:nvPr/>
        </p:nvPicPr>
        <p:blipFill>
          <a:blip r:embed="rId3">
            <a:alphaModFix/>
          </a:blip>
          <a:stretch>
            <a:fillRect/>
          </a:stretch>
        </p:blipFill>
        <p:spPr>
          <a:xfrm>
            <a:off x="381544" y="9489046"/>
            <a:ext cx="431174" cy="431174"/>
          </a:xfrm>
          <a:prstGeom prst="rect">
            <a:avLst/>
          </a:prstGeom>
          <a:noFill/>
          <a:ln>
            <a:noFill/>
          </a:ln>
        </p:spPr>
      </p:pic>
      <p:sp>
        <p:nvSpPr>
          <p:cNvPr id="149" name="Google Shape;149;p17"/>
          <p:cNvSpPr txBox="1"/>
          <p:nvPr/>
        </p:nvSpPr>
        <p:spPr>
          <a:xfrm>
            <a:off x="2966238" y="965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1" name="Google Shape;151;p17"/>
          <p:cNvSpPr txBox="1"/>
          <p:nvPr/>
        </p:nvSpPr>
        <p:spPr>
          <a:xfrm>
            <a:off x="4340553" y="12891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Evolvement of African Societies </a:t>
            </a:r>
            <a:endParaRPr b="1">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(1400- 1750)</a:t>
            </a:r>
            <a:endParaRPr b="1">
              <a:latin typeface="Inter"/>
              <a:ea typeface="Inter"/>
              <a:cs typeface="Inter"/>
              <a:sym typeface="Inter"/>
            </a:endParaRPr>
          </a:p>
        </p:txBody>
      </p:sp>
      <p:sp>
        <p:nvSpPr>
          <p:cNvPr id="152" name="Google Shape;152;p17"/>
          <p:cNvSpPr txBox="1"/>
          <p:nvPr/>
        </p:nvSpPr>
        <p:spPr>
          <a:xfrm>
            <a:off x="1172225" y="12559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Place historical events or ideas related to the main topic in chronological order. Summarize the events in 3-4 sentences. </a:t>
            </a:r>
            <a:endParaRPr i="1" sz="1200">
              <a:latin typeface="Plus Jakarta Sans"/>
              <a:ea typeface="Plus Jakarta Sans"/>
              <a:cs typeface="Plus Jakarta Sans"/>
              <a:sym typeface="Plus Jakarta Sans"/>
            </a:endParaRPr>
          </a:p>
        </p:txBody>
      </p:sp>
      <p:sp>
        <p:nvSpPr>
          <p:cNvPr id="153" name="Google Shape;153;p17"/>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54" name="Google Shape;154;p17"/>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5" name="Google Shape;155;p17"/>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6" name="Google Shape;156;p17"/>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7" name="Google Shape;157;p17"/>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8" name="Google Shape;158;p17"/>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9" name="Google Shape;159;p17"/>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0" name="Google Shape;160;p17"/>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161" name="Google Shape;161;p17"/>
          <p:cNvSpPr txBox="1"/>
          <p:nvPr/>
        </p:nvSpPr>
        <p:spPr>
          <a:xfrm>
            <a:off x="570975" y="2733801"/>
            <a:ext cx="1243500" cy="19527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200">
              <a:solidFill>
                <a:srgbClr val="E06666"/>
              </a:solidFill>
              <a:latin typeface="Inter"/>
              <a:ea typeface="Inter"/>
              <a:cs typeface="Inter"/>
              <a:sym typeface="Inter"/>
            </a:endParaRPr>
          </a:p>
          <a:p>
            <a:pPr indent="0" lvl="0" marL="0" rtl="0" algn="ctr">
              <a:spcBef>
                <a:spcPts val="0"/>
              </a:spcBef>
              <a:spcAft>
                <a:spcPts val="0"/>
              </a:spcAft>
              <a:buNone/>
            </a:pPr>
            <a:r>
              <a:rPr b="1" lang="en" sz="1200">
                <a:solidFill>
                  <a:srgbClr val="E06666"/>
                </a:solidFill>
                <a:latin typeface="Inter"/>
                <a:ea typeface="Inter"/>
                <a:cs typeface="Inter"/>
                <a:sym typeface="Inter"/>
              </a:rPr>
              <a:t>Expansion and Solidification of African Kingdoms</a:t>
            </a:r>
            <a:endParaRPr b="1" sz="1200">
              <a:solidFill>
                <a:srgbClr val="E06666"/>
              </a:solidFill>
              <a:latin typeface="Inter"/>
              <a:ea typeface="Inter"/>
              <a:cs typeface="Inter"/>
              <a:sym typeface="Inter"/>
            </a:endParaRPr>
          </a:p>
        </p:txBody>
      </p:sp>
      <p:sp>
        <p:nvSpPr>
          <p:cNvPr id="162" name="Google Shape;162;p17"/>
          <p:cNvSpPr txBox="1"/>
          <p:nvPr/>
        </p:nvSpPr>
        <p:spPr>
          <a:xfrm>
            <a:off x="2366625" y="2733901"/>
            <a:ext cx="1243500" cy="19527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solidFill>
                  <a:srgbClr val="E06666"/>
                </a:solidFill>
                <a:latin typeface="Inter"/>
                <a:ea typeface="Inter"/>
                <a:cs typeface="Inter"/>
                <a:sym typeface="Inter"/>
              </a:rPr>
              <a:t>The Portuguese established trading outposts along the West African coast; Africans were exposed to other trading goods, specifically firearms.</a:t>
            </a:r>
            <a:endParaRPr b="1" sz="1000">
              <a:solidFill>
                <a:srgbClr val="E06666"/>
              </a:solidFill>
              <a:latin typeface="Inter"/>
              <a:ea typeface="Inter"/>
              <a:cs typeface="Inter"/>
              <a:sym typeface="Inter"/>
            </a:endParaRPr>
          </a:p>
        </p:txBody>
      </p:sp>
      <p:sp>
        <p:nvSpPr>
          <p:cNvPr id="163" name="Google Shape;163;p17"/>
          <p:cNvSpPr txBox="1"/>
          <p:nvPr/>
        </p:nvSpPr>
        <p:spPr>
          <a:xfrm>
            <a:off x="4162275" y="2733801"/>
            <a:ext cx="1243500" cy="19527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solidFill>
                  <a:srgbClr val="E06666"/>
                </a:solidFill>
                <a:latin typeface="Inter"/>
                <a:ea typeface="Inter"/>
                <a:cs typeface="Inter"/>
                <a:sym typeface="Inter"/>
              </a:rPr>
              <a:t>African communities begin resisting European slave traders; many Africans enslaved and shipped across the Atlantic</a:t>
            </a:r>
            <a:endParaRPr b="1" sz="1000">
              <a:solidFill>
                <a:srgbClr val="E06666"/>
              </a:solidFill>
              <a:latin typeface="Inter"/>
              <a:ea typeface="Inter"/>
              <a:cs typeface="Inter"/>
              <a:sym typeface="Inter"/>
            </a:endParaRPr>
          </a:p>
          <a:p>
            <a:pPr indent="0" lvl="0" marL="0" rtl="0" algn="l">
              <a:spcBef>
                <a:spcPts val="0"/>
              </a:spcBef>
              <a:spcAft>
                <a:spcPts val="0"/>
              </a:spcAft>
              <a:buNone/>
            </a:pPr>
            <a:r>
              <a:t/>
            </a:r>
            <a:endParaRPr sz="1800">
              <a:latin typeface="Open Sans"/>
              <a:ea typeface="Open Sans"/>
              <a:cs typeface="Open Sans"/>
              <a:sym typeface="Open Sans"/>
            </a:endParaRPr>
          </a:p>
        </p:txBody>
      </p:sp>
      <p:sp>
        <p:nvSpPr>
          <p:cNvPr id="164" name="Google Shape;164;p17"/>
          <p:cNvSpPr txBox="1"/>
          <p:nvPr/>
        </p:nvSpPr>
        <p:spPr>
          <a:xfrm>
            <a:off x="5862525" y="2733800"/>
            <a:ext cx="1440900" cy="19527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200">
              <a:solidFill>
                <a:srgbClr val="E06666"/>
              </a:solidFill>
              <a:latin typeface="Inter"/>
              <a:ea typeface="Inter"/>
              <a:cs typeface="Inter"/>
              <a:sym typeface="Inter"/>
            </a:endParaRPr>
          </a:p>
          <a:p>
            <a:pPr indent="0" lvl="0" marL="0" rtl="0" algn="ctr">
              <a:spcBef>
                <a:spcPts val="0"/>
              </a:spcBef>
              <a:spcAft>
                <a:spcPts val="0"/>
              </a:spcAft>
              <a:buNone/>
            </a:pPr>
            <a:r>
              <a:rPr b="1" lang="en" sz="1200">
                <a:solidFill>
                  <a:srgbClr val="E06666"/>
                </a:solidFill>
                <a:latin typeface="Inter"/>
                <a:ea typeface="Inter"/>
                <a:cs typeface="Inter"/>
                <a:sym typeface="Inter"/>
              </a:rPr>
              <a:t>Destabilization </a:t>
            </a:r>
            <a:endParaRPr b="1" sz="1200">
              <a:solidFill>
                <a:srgbClr val="E06666"/>
              </a:solidFill>
              <a:latin typeface="Inter"/>
              <a:ea typeface="Inter"/>
              <a:cs typeface="Inter"/>
              <a:sym typeface="Inter"/>
            </a:endParaRPr>
          </a:p>
          <a:p>
            <a:pPr indent="0" lvl="0" marL="0" rtl="0" algn="ctr">
              <a:spcBef>
                <a:spcPts val="0"/>
              </a:spcBef>
              <a:spcAft>
                <a:spcPts val="0"/>
              </a:spcAft>
              <a:buNone/>
            </a:pPr>
            <a:r>
              <a:rPr b="1" lang="en" sz="1200">
                <a:solidFill>
                  <a:srgbClr val="E06666"/>
                </a:solidFill>
                <a:latin typeface="Inter"/>
                <a:ea typeface="Inter"/>
                <a:cs typeface="Inter"/>
                <a:sym typeface="Inter"/>
              </a:rPr>
              <a:t>of African Societies due to the transatlantic slave trade</a:t>
            </a:r>
            <a:endParaRPr b="1" sz="1200">
              <a:solidFill>
                <a:srgbClr val="E06666"/>
              </a:solidFill>
              <a:latin typeface="Inter"/>
              <a:ea typeface="Inter"/>
              <a:cs typeface="Inter"/>
              <a:sym typeface="Inter"/>
            </a:endParaRPr>
          </a:p>
        </p:txBody>
      </p:sp>
      <p:sp>
        <p:nvSpPr>
          <p:cNvPr id="165" name="Google Shape;165;p17"/>
          <p:cNvSpPr txBox="1"/>
          <p:nvPr/>
        </p:nvSpPr>
        <p:spPr>
          <a:xfrm>
            <a:off x="381550" y="5612579"/>
            <a:ext cx="7256400" cy="1263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100">
                <a:solidFill>
                  <a:srgbClr val="E06666"/>
                </a:solidFill>
                <a:latin typeface="Inter"/>
                <a:ea typeface="Inter"/>
                <a:cs typeface="Inter"/>
                <a:sym typeface="Inter"/>
              </a:rPr>
              <a:t>At the beginning of this time period, African kingdoms continued to expand and solidify their power in West, Central, and East Africa. The Portuguese established trading outposts along the West African coast, initiating trade, including the enslavement of Africans. As the transatlantic slave trade grew, African communities began to resist European slave traders, but many were still forcibly enslaved and shipped across the Atlantic. This led to the destabilization of African societies, weakening kingdoms and disrupting local economies and social structures.</a:t>
            </a:r>
            <a:endParaRPr b="1" sz="1100">
              <a:solidFill>
                <a:srgbClr val="E06666"/>
              </a:solidFill>
              <a:latin typeface="Inter"/>
              <a:ea typeface="Inter"/>
              <a:cs typeface="Inter"/>
              <a:sym typeface="Inter"/>
            </a:endParaRPr>
          </a:p>
        </p:txBody>
      </p:sp>
      <p:graphicFrame>
        <p:nvGraphicFramePr>
          <p:cNvPr id="166" name="Google Shape;166;p17"/>
          <p:cNvGraphicFramePr/>
          <p:nvPr/>
        </p:nvGraphicFramePr>
        <p:xfrm>
          <a:off x="469057" y="6977149"/>
          <a:ext cx="3000000" cy="3000000"/>
        </p:xfrm>
        <a:graphic>
          <a:graphicData uri="http://schemas.openxmlformats.org/drawingml/2006/table">
            <a:tbl>
              <a:tblPr>
                <a:noFill/>
                <a:tableStyleId>{FCECC38F-9344-408A-8595-372F093442F1}</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changed (significant events, major turning points, developments)?</a:t>
                      </a:r>
                      <a:endParaRPr i="1" sz="12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304800" lvl="0" marL="457200" rtl="0" algn="l">
                        <a:spcBef>
                          <a:spcPts val="0"/>
                        </a:spcBef>
                        <a:spcAft>
                          <a:spcPts val="0"/>
                        </a:spcAft>
                        <a:buClr>
                          <a:srgbClr val="E06666"/>
                        </a:buClr>
                        <a:buSzPts val="1200"/>
                        <a:buFont typeface="Inter"/>
                        <a:buChar char="●"/>
                      </a:pPr>
                      <a:r>
                        <a:rPr b="1" lang="en" sz="1200">
                          <a:solidFill>
                            <a:srgbClr val="E06666"/>
                          </a:solidFill>
                          <a:latin typeface="Inter"/>
                          <a:ea typeface="Inter"/>
                          <a:cs typeface="Inter"/>
                          <a:sym typeface="Inter"/>
                        </a:rPr>
                        <a:t>Expansion of the Transatlantic slave trade</a:t>
                      </a:r>
                      <a:endParaRPr b="1" sz="1200">
                        <a:solidFill>
                          <a:srgbClr val="E06666"/>
                        </a:solidFill>
                        <a:latin typeface="Inter"/>
                        <a:ea typeface="Inter"/>
                        <a:cs typeface="Inter"/>
                        <a:sym typeface="Inter"/>
                      </a:endParaRPr>
                    </a:p>
                    <a:p>
                      <a:pPr indent="-304800" lvl="0" marL="457200" rtl="0" algn="l">
                        <a:spcBef>
                          <a:spcPts val="0"/>
                        </a:spcBef>
                        <a:spcAft>
                          <a:spcPts val="0"/>
                        </a:spcAft>
                        <a:buClr>
                          <a:srgbClr val="E06666"/>
                        </a:buClr>
                        <a:buSzPts val="1200"/>
                        <a:buFont typeface="Inter"/>
                        <a:buChar char="●"/>
                      </a:pPr>
                      <a:r>
                        <a:rPr b="1" lang="en" sz="1200">
                          <a:solidFill>
                            <a:srgbClr val="E06666"/>
                          </a:solidFill>
                          <a:latin typeface="Inter"/>
                          <a:ea typeface="Inter"/>
                          <a:cs typeface="Inter"/>
                          <a:sym typeface="Inter"/>
                        </a:rPr>
                        <a:t>Destabilization of African Societies</a:t>
                      </a:r>
                      <a:endParaRPr b="1" sz="1200">
                        <a:solidFill>
                          <a:srgbClr val="E06666"/>
                        </a:solidFill>
                        <a:latin typeface="Inter"/>
                        <a:ea typeface="Inter"/>
                        <a:cs typeface="Inter"/>
                        <a:sym typeface="Inter"/>
                      </a:endParaRPr>
                    </a:p>
                    <a:p>
                      <a:pPr indent="-304800" lvl="0" marL="457200" rtl="0" algn="l">
                        <a:spcBef>
                          <a:spcPts val="0"/>
                        </a:spcBef>
                        <a:spcAft>
                          <a:spcPts val="0"/>
                        </a:spcAft>
                        <a:buClr>
                          <a:srgbClr val="E06666"/>
                        </a:buClr>
                        <a:buSzPts val="1200"/>
                        <a:buFont typeface="Inter"/>
                        <a:buChar char="●"/>
                      </a:pPr>
                      <a:r>
                        <a:rPr b="1" lang="en" sz="1200">
                          <a:solidFill>
                            <a:srgbClr val="E06666"/>
                          </a:solidFill>
                          <a:latin typeface="Inter"/>
                          <a:ea typeface="Inter"/>
                          <a:cs typeface="Inter"/>
                          <a:sym typeface="Inter"/>
                        </a:rPr>
                        <a:t>Increased European influence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What stayed the same from earlier periods?</a:t>
                      </a:r>
                      <a:endParaRPr i="1" sz="1200">
                        <a:latin typeface="Inter"/>
                        <a:ea typeface="Inter"/>
                        <a:cs typeface="Inter"/>
                        <a:sym typeface="Inter"/>
                      </a:endParaRPr>
                    </a:p>
                    <a:p>
                      <a:pPr indent="0" lvl="0" marL="0" rtl="0" algn="ctr">
                        <a:spcBef>
                          <a:spcPts val="0"/>
                        </a:spcBef>
                        <a:spcAft>
                          <a:spcPts val="0"/>
                        </a:spcAft>
                        <a:buNone/>
                      </a:pPr>
                      <a:r>
                        <a:t/>
                      </a:r>
                      <a:endParaRPr i="1" sz="1200">
                        <a:latin typeface="Inter"/>
                        <a:ea typeface="Inter"/>
                        <a:cs typeface="Inter"/>
                        <a:sym typeface="Inter"/>
                      </a:endParaRPr>
                    </a:p>
                    <a:p>
                      <a:pPr indent="-304800" lvl="0" marL="457200" rtl="0" algn="l">
                        <a:spcBef>
                          <a:spcPts val="0"/>
                        </a:spcBef>
                        <a:spcAft>
                          <a:spcPts val="0"/>
                        </a:spcAft>
                        <a:buClr>
                          <a:srgbClr val="E06666"/>
                        </a:buClr>
                        <a:buSzPts val="1200"/>
                        <a:buFont typeface="Inter"/>
                        <a:buChar char="●"/>
                      </a:pPr>
                      <a:r>
                        <a:rPr b="1" lang="en" sz="1200">
                          <a:solidFill>
                            <a:srgbClr val="E06666"/>
                          </a:solidFill>
                          <a:latin typeface="Inter"/>
                          <a:ea typeface="Inter"/>
                          <a:cs typeface="Inter"/>
                          <a:sym typeface="Inter"/>
                        </a:rPr>
                        <a:t>Regional Trade Networks</a:t>
                      </a:r>
                      <a:endParaRPr b="1" sz="1200">
                        <a:solidFill>
                          <a:srgbClr val="E06666"/>
                        </a:solidFill>
                        <a:latin typeface="Inter"/>
                        <a:ea typeface="Inter"/>
                        <a:cs typeface="Inter"/>
                        <a:sym typeface="Inter"/>
                      </a:endParaRPr>
                    </a:p>
                    <a:p>
                      <a:pPr indent="-304800" lvl="0" marL="457200" rtl="0" algn="l">
                        <a:spcBef>
                          <a:spcPts val="0"/>
                        </a:spcBef>
                        <a:spcAft>
                          <a:spcPts val="0"/>
                        </a:spcAft>
                        <a:buClr>
                          <a:srgbClr val="E06666"/>
                        </a:buClr>
                        <a:buSzPts val="1200"/>
                        <a:buFont typeface="Inter"/>
                        <a:buChar char="●"/>
                      </a:pPr>
                      <a:r>
                        <a:rPr b="1" lang="en" sz="1200">
                          <a:solidFill>
                            <a:srgbClr val="E06666"/>
                          </a:solidFill>
                          <a:latin typeface="Inter"/>
                          <a:ea typeface="Inter"/>
                          <a:cs typeface="Inter"/>
                          <a:sym typeface="Inter"/>
                        </a:rPr>
                        <a:t>Cultural Practices</a:t>
                      </a:r>
                      <a:endParaRPr b="1" sz="1200">
                        <a:solidFill>
                          <a:srgbClr val="E06666"/>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67" name="Google Shape;167;p17"/>
          <p:cNvPicPr preferRelativeResize="0"/>
          <p:nvPr/>
        </p:nvPicPr>
        <p:blipFill>
          <a:blip r:embed="rId5">
            <a:alphaModFix/>
          </a:blip>
          <a:stretch>
            <a:fillRect/>
          </a:stretch>
        </p:blipFill>
        <p:spPr>
          <a:xfrm>
            <a:off x="381550" y="1339950"/>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5" name="Google Shape;175;p18"/>
          <p:cNvGraphicFramePr/>
          <p:nvPr/>
        </p:nvGraphicFramePr>
        <p:xfrm>
          <a:off x="443891" y="1418313"/>
          <a:ext cx="3000000" cy="3000000"/>
        </p:xfrm>
        <a:graphic>
          <a:graphicData uri="http://schemas.openxmlformats.org/drawingml/2006/table">
            <a:tbl>
              <a:tblPr>
                <a:noFill/>
                <a:tableStyleId>{FCECC38F-9344-408A-8595-372F093442F1}</a:tableStyleId>
              </a:tblPr>
              <a:tblGrid>
                <a:gridCol w="1434050"/>
                <a:gridCol w="5450675"/>
              </a:tblGrid>
              <a:tr h="20568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06666"/>
                          </a:solidFill>
                          <a:latin typeface="Inter"/>
                          <a:ea typeface="Inter"/>
                          <a:cs typeface="Inter"/>
                          <a:sym typeface="Inter"/>
                        </a:rPr>
                        <a:t>African societies underwent significant changes in both trade and culture as a direct result of the transatlantic slave trade during the 1400-1750 period, though certain elements of traditional trade and cultural practices persisted.</a:t>
                      </a:r>
                      <a:endParaRPr b="1" sz="1200">
                        <a:solidFill>
                          <a:srgbClr val="E06666"/>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379500">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06666"/>
                          </a:solidFill>
                          <a:latin typeface="Inter"/>
                          <a:ea typeface="Inter"/>
                          <a:cs typeface="Inter"/>
                          <a:sym typeface="Inter"/>
                        </a:rPr>
                        <a:t>When Europeans colonized the Americas, they faced a severe shortage of labor due to the rapid decline of the indigenous population caused by diseases brought by Europeans. Europeans introduced goods such as firearms and textiles in exchange for African slaves.</a:t>
                      </a:r>
                      <a:endParaRPr b="1" sz="1200">
                        <a:solidFill>
                          <a:srgbClr val="E06666"/>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549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06666"/>
                          </a:solidFill>
                          <a:latin typeface="Inter"/>
                          <a:ea typeface="Inter"/>
                          <a:cs typeface="Inter"/>
                          <a:sym typeface="Inter"/>
                        </a:rPr>
                        <a:t>As European demand for enslaved Africans grew, African rulers and merchants increasingly exchanged enslaved people for European goods. This trade, in turn, altered local economies and warfare, with firearms boosting the military power of kingdoms involved in the trade. The infusion of European goods, particularly weapons, contributed to increased conflict and a shift in the balance of power across many regions in Africa, demonstrating the broad cultural and economic impacts of the transatlantic slave trade.</a:t>
                      </a:r>
                      <a:endParaRPr b="1" sz="1200">
                        <a:solidFill>
                          <a:srgbClr val="E06666"/>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76" name="Google Shape;176;p18"/>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77" name="Google Shape;177;p18"/>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