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Plus Jakarta Sans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  <p:embeddedFont>
      <p:font typeface="Open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0687D49-1090-4D38-9BC0-E2004B737689}">
  <a:tblStyle styleId="{60687D49-1090-4D38-9BC0-E2004B73768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22" Type="http://schemas.openxmlformats.org/officeDocument/2006/relationships/font" Target="fonts/PlusJakartaSansMedium-italic.fntdata"/><Relationship Id="rId21" Type="http://schemas.openxmlformats.org/officeDocument/2006/relationships/font" Target="fonts/PlusJakartaSansMedium-bold.fntdata"/><Relationship Id="rId24" Type="http://schemas.openxmlformats.org/officeDocument/2006/relationships/font" Target="fonts/OpenSans-regular.fntdata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OpenSans-italic.fntdata"/><Relationship Id="rId25" Type="http://schemas.openxmlformats.org/officeDocument/2006/relationships/font" Target="fonts/OpenSans-bold.fntdata"/><Relationship Id="rId27" Type="http://schemas.openxmlformats.org/officeDocument/2006/relationships/font" Target="fonts/Open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font" Target="fonts/Halant-bold.fntdata"/><Relationship Id="rId10" Type="http://schemas.openxmlformats.org/officeDocument/2006/relationships/font" Target="fonts/Halant-regular.fntdata"/><Relationship Id="rId13" Type="http://schemas.openxmlformats.org/officeDocument/2006/relationships/font" Target="fonts/PlusJakartaSans-bold.fntdata"/><Relationship Id="rId12" Type="http://schemas.openxmlformats.org/officeDocument/2006/relationships/font" Target="fonts/PlusJakartaSans-regular.fntdata"/><Relationship Id="rId15" Type="http://schemas.openxmlformats.org/officeDocument/2006/relationships/font" Target="fonts/PlusJakartaSans-boldItalic.fntdata"/><Relationship Id="rId14" Type="http://schemas.openxmlformats.org/officeDocument/2006/relationships/font" Target="fonts/PlusJakartaSans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19" Type="http://schemas.openxmlformats.org/officeDocument/2006/relationships/font" Target="fonts/Inter-boldItalic.fntdata"/><Relationship Id="rId18" Type="http://schemas.openxmlformats.org/officeDocument/2006/relationships/font" Target="fonts/Inter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e6e9ec6b5_0_13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e6e9ec6b5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0e6e9ec6b5_0_27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0e6e9ec6b5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the slide that is used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0e6e9ec6b5_0_34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0e6e9ec6b5_0_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663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What is </a:t>
            </a:r>
            <a:endParaRPr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Continuity and Change over Time?</a:t>
            </a:r>
            <a:endParaRPr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41739" cy="431978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1798775" y="1272575"/>
            <a:ext cx="5506500" cy="1040700"/>
          </a:xfrm>
          <a:prstGeom prst="rect">
            <a:avLst/>
          </a:prstGeom>
          <a:solidFill>
            <a:srgbClr val="EFFEF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Quick Definition: </a:t>
            </a:r>
            <a:r>
              <a:rPr lang="en" sz="1400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Thinking historically means identifying and exploring the reasons behind both what has changed and what has stayed the same within a given time period or around a specific historical event.</a:t>
            </a:r>
            <a:endParaRPr sz="12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graphicFrame>
        <p:nvGraphicFramePr>
          <p:cNvPr id="60" name="Google Shape;60;p13"/>
          <p:cNvGraphicFramePr/>
          <p:nvPr/>
        </p:nvGraphicFramePr>
        <p:xfrm>
          <a:off x="467113" y="7416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{60687D49-1090-4D38-9BC0-E2004B737689}</a:tableStyleId>
              </a:tblPr>
              <a:tblGrid>
                <a:gridCol w="3503000"/>
                <a:gridCol w="3335150"/>
              </a:tblGrid>
              <a:tr h="600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Apply the thinking skill of Continuity and Change over Time to yourself. How are you the same as you were 10 years ago? How are you different?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109750" marR="109725" marL="1097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Would maps from 1776, 1863, and 1975 tell the same story about America? Explain using the concept of Continuity and Change over Time.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109750" marR="109725" marL="1097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9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109750" marR="109725" marL="1097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109750" marR="109725" marL="1097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1" name="Google Shape;61;p13"/>
          <p:cNvSpPr/>
          <p:nvPr/>
        </p:nvSpPr>
        <p:spPr>
          <a:xfrm>
            <a:off x="642375" y="4343081"/>
            <a:ext cx="6486000" cy="2418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2" name="Google Shape;62;p13"/>
          <p:cNvCxnSpPr/>
          <p:nvPr/>
        </p:nvCxnSpPr>
        <p:spPr>
          <a:xfrm rot="10800000">
            <a:off x="1351567" y="4287233"/>
            <a:ext cx="0" cy="3363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" name="Google Shape;63;p13"/>
          <p:cNvCxnSpPr/>
          <p:nvPr/>
        </p:nvCxnSpPr>
        <p:spPr>
          <a:xfrm rot="10800000">
            <a:off x="2627605" y="4287226"/>
            <a:ext cx="0" cy="3363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" name="Google Shape;64;p13"/>
          <p:cNvCxnSpPr/>
          <p:nvPr/>
        </p:nvCxnSpPr>
        <p:spPr>
          <a:xfrm rot="10800000">
            <a:off x="3885466" y="4295816"/>
            <a:ext cx="0" cy="3363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" name="Google Shape;65;p13"/>
          <p:cNvCxnSpPr/>
          <p:nvPr/>
        </p:nvCxnSpPr>
        <p:spPr>
          <a:xfrm rot="10800000">
            <a:off x="5143327" y="4295816"/>
            <a:ext cx="0" cy="3363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" name="Google Shape;66;p13"/>
          <p:cNvCxnSpPr/>
          <p:nvPr/>
        </p:nvCxnSpPr>
        <p:spPr>
          <a:xfrm rot="10800000">
            <a:off x="6326189" y="4295816"/>
            <a:ext cx="0" cy="3363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" name="Google Shape;67;p13"/>
          <p:cNvSpPr txBox="1"/>
          <p:nvPr/>
        </p:nvSpPr>
        <p:spPr>
          <a:xfrm>
            <a:off x="642375" y="3024638"/>
            <a:ext cx="1971600" cy="1040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Whether within one era or across historical eras, historians detect patterns, </a:t>
            </a:r>
            <a:endParaRPr sz="11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or </a:t>
            </a:r>
            <a:r>
              <a:rPr b="1" lang="en" sz="1100">
                <a:latin typeface="Inter"/>
                <a:ea typeface="Inter"/>
                <a:cs typeface="Inter"/>
                <a:sym typeface="Inter"/>
              </a:rPr>
              <a:t>continuities</a:t>
            </a:r>
            <a:r>
              <a:rPr lang="en" sz="1100">
                <a:latin typeface="Inter"/>
                <a:ea typeface="Inter"/>
                <a:cs typeface="Inter"/>
                <a:sym typeface="Inter"/>
              </a:rPr>
              <a:t>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3001200" y="3024613"/>
            <a:ext cx="1741800" cy="1040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Inter"/>
                <a:ea typeface="Inter"/>
                <a:cs typeface="Inter"/>
                <a:sym typeface="Inter"/>
              </a:rPr>
              <a:t>What stayed the same?</a:t>
            </a:r>
            <a:endParaRPr sz="1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3"/>
          <p:cNvSpPr txBox="1"/>
          <p:nvPr/>
        </p:nvSpPr>
        <p:spPr>
          <a:xfrm>
            <a:off x="5129850" y="3024488"/>
            <a:ext cx="1971600" cy="1040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Sometimes, history looks so different to us in the present, that it’s important to look for continuities.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3"/>
          <p:cNvSpPr txBox="1"/>
          <p:nvPr/>
        </p:nvSpPr>
        <p:spPr>
          <a:xfrm>
            <a:off x="642375" y="5200788"/>
            <a:ext cx="1971600" cy="1040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People change. Countries change. Cultures change. Histor</a:t>
            </a:r>
            <a:r>
              <a:rPr lang="en" sz="1100">
                <a:latin typeface="Inter"/>
                <a:ea typeface="Inter"/>
                <a:cs typeface="Inter"/>
                <a:sym typeface="Inter"/>
              </a:rPr>
              <a:t>ians</a:t>
            </a: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tries to uncover how these things change over time.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3001125" y="5202012"/>
            <a:ext cx="1741800" cy="1040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Inter"/>
                <a:ea typeface="Inter"/>
                <a:cs typeface="Inter"/>
                <a:sym typeface="Inter"/>
              </a:rPr>
              <a:t>What changed?</a:t>
            </a:r>
            <a:endParaRPr sz="1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" name="Google Shape;72;p13"/>
          <p:cNvSpPr txBox="1"/>
          <p:nvPr/>
        </p:nvSpPr>
        <p:spPr>
          <a:xfrm>
            <a:off x="5158425" y="5201913"/>
            <a:ext cx="1971600" cy="1040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Before we draw comparisons to the past, we have to seek out the way things have changed over time.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1283675" y="4724688"/>
            <a:ext cx="53001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9725" lIns="109725" spcFirstLastPara="1" rIns="1097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7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Changes in _____________________________________</a:t>
            </a:r>
            <a:endParaRPr b="1" sz="17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1160050" y="2503963"/>
            <a:ext cx="54240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109725" lIns="109725" spcFirstLastPara="1" rIns="1097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latin typeface="Inter"/>
                <a:ea typeface="Inter"/>
                <a:cs typeface="Inter"/>
                <a:sym typeface="Inter"/>
              </a:rPr>
              <a:t>Continuities in ___________________________________</a:t>
            </a:r>
            <a:endParaRPr b="1" sz="1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543300" y="6866663"/>
            <a:ext cx="1138200" cy="4002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91425" spcFirstLastPara="1" rIns="914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Plus Jakarta Sans"/>
                <a:ea typeface="Plus Jakarta Sans"/>
                <a:cs typeface="Plus Jakarta Sans"/>
                <a:sym typeface="Plus Jakarta Sans"/>
              </a:rPr>
              <a:t>Practice!</a:t>
            </a:r>
            <a:endParaRPr b="1" sz="14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2349875" y="6433388"/>
            <a:ext cx="4771200" cy="742800"/>
          </a:xfrm>
          <a:prstGeom prst="rect">
            <a:avLst/>
          </a:prstGeom>
          <a:solidFill>
            <a:srgbClr val="EFFEF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lus Jakarta Sans"/>
                <a:ea typeface="Plus Jakarta Sans"/>
                <a:cs typeface="Plus Jakarta Sans"/>
                <a:sym typeface="Plus Jakarta Sans"/>
              </a:rPr>
              <a:t>When we understand how things both changed and stayed the same over time, we are better able to explain the uniqueness and interconnectedness within the human experience.</a:t>
            </a:r>
            <a:endParaRPr sz="11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77" name="Google Shape;7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3300" y="1297387"/>
            <a:ext cx="1026124" cy="102612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3"/>
          <p:cNvSpPr txBox="1"/>
          <p:nvPr/>
        </p:nvSpPr>
        <p:spPr>
          <a:xfrm>
            <a:off x="338625" y="713400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___________________________________________________________		Date: 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Continuity and Change over Time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84" name="Google Shape;84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5" name="Google Shape;8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7" name="Google Shape;8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4"/>
          <p:cNvSpPr txBox="1"/>
          <p:nvPr/>
        </p:nvSpPr>
        <p:spPr>
          <a:xfrm>
            <a:off x="4340553" y="1289164"/>
            <a:ext cx="2962800" cy="9909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Historical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Event/Topic/Idea: 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Evolvement of African Societies 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(1400- 1750)</a:t>
            </a:r>
            <a:endParaRPr b="1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1172225" y="1255950"/>
            <a:ext cx="2858100" cy="99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Directions</a:t>
            </a:r>
            <a:r>
              <a:rPr b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:</a:t>
            </a:r>
            <a:r>
              <a:rPr i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 Place historical events or ideas related to the main topic in chronological order. Summarize the events in 3-4 sentences. </a:t>
            </a:r>
            <a:endParaRPr i="1" sz="1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90" name="Google Shape;90;p14"/>
          <p:cNvSpPr/>
          <p:nvPr/>
        </p:nvSpPr>
        <p:spPr>
          <a:xfrm>
            <a:off x="495494" y="4967424"/>
            <a:ext cx="6781500" cy="4740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1" name="Google Shape;91;p14"/>
          <p:cNvCxnSpPr/>
          <p:nvPr/>
        </p:nvCxnSpPr>
        <p:spPr>
          <a:xfrm rot="10800000">
            <a:off x="927647" y="4851905"/>
            <a:ext cx="0" cy="659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" name="Google Shape;92;p14"/>
          <p:cNvCxnSpPr/>
          <p:nvPr/>
        </p:nvCxnSpPr>
        <p:spPr>
          <a:xfrm rot="10800000">
            <a:off x="1828792" y="4851892"/>
            <a:ext cx="0" cy="659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3" name="Google Shape;93;p14"/>
          <p:cNvCxnSpPr/>
          <p:nvPr/>
        </p:nvCxnSpPr>
        <p:spPr>
          <a:xfrm rot="10800000">
            <a:off x="2743198" y="4851907"/>
            <a:ext cx="0" cy="659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" name="Google Shape;94;p14"/>
          <p:cNvCxnSpPr/>
          <p:nvPr/>
        </p:nvCxnSpPr>
        <p:spPr>
          <a:xfrm rot="10800000">
            <a:off x="3657605" y="4851907"/>
            <a:ext cx="0" cy="659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" name="Google Shape;95;p14"/>
          <p:cNvCxnSpPr/>
          <p:nvPr/>
        </p:nvCxnSpPr>
        <p:spPr>
          <a:xfrm rot="10800000">
            <a:off x="4571996" y="4851907"/>
            <a:ext cx="0" cy="659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6" name="Google Shape;96;p14"/>
          <p:cNvCxnSpPr/>
          <p:nvPr/>
        </p:nvCxnSpPr>
        <p:spPr>
          <a:xfrm rot="10800000">
            <a:off x="5486398" y="4851907"/>
            <a:ext cx="0" cy="659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7" name="Google Shape;97;p14"/>
          <p:cNvCxnSpPr/>
          <p:nvPr/>
        </p:nvCxnSpPr>
        <p:spPr>
          <a:xfrm rot="10800000">
            <a:off x="6381748" y="4851895"/>
            <a:ext cx="0" cy="659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8" name="Google Shape;98;p14"/>
          <p:cNvSpPr txBox="1"/>
          <p:nvPr/>
        </p:nvSpPr>
        <p:spPr>
          <a:xfrm>
            <a:off x="570975" y="2833688"/>
            <a:ext cx="1243500" cy="18528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0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0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2366625" y="2833688"/>
            <a:ext cx="1243500" cy="18528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0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4"/>
          <p:cNvSpPr txBox="1"/>
          <p:nvPr/>
        </p:nvSpPr>
        <p:spPr>
          <a:xfrm>
            <a:off x="4162275" y="2833688"/>
            <a:ext cx="1243500" cy="18528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Google Shape;101;p14"/>
          <p:cNvSpPr txBox="1"/>
          <p:nvPr/>
        </p:nvSpPr>
        <p:spPr>
          <a:xfrm>
            <a:off x="5862525" y="2833700"/>
            <a:ext cx="1440900" cy="18528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0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0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0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14"/>
          <p:cNvSpPr txBox="1"/>
          <p:nvPr/>
        </p:nvSpPr>
        <p:spPr>
          <a:xfrm>
            <a:off x="258050" y="5612579"/>
            <a:ext cx="7256400" cy="1263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E0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3" name="Google Shape;103;p14"/>
          <p:cNvGraphicFramePr/>
          <p:nvPr/>
        </p:nvGraphicFramePr>
        <p:xfrm>
          <a:off x="469057" y="697714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{60687D49-1090-4D38-9BC0-E2004B737689}</a:tableStyleId>
              </a:tblPr>
              <a:tblGrid>
                <a:gridCol w="3417150"/>
                <a:gridCol w="3417150"/>
              </a:tblGrid>
              <a:tr h="3128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Summarize: List any major changes or continuities that you identify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803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Changes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changed (significant events, major turning points, developments)?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Continuities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stayed the same from earlier periods?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04" name="Google Shape;10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550" y="1339950"/>
            <a:ext cx="822875" cy="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2" name="Google Shape;112;p15"/>
          <p:cNvGraphicFramePr/>
          <p:nvPr/>
        </p:nvGraphicFramePr>
        <p:xfrm>
          <a:off x="443891" y="1418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{60687D49-1090-4D38-9BC0-E2004B737689}</a:tableStyleId>
              </a:tblPr>
              <a:tblGrid>
                <a:gridCol w="1434050"/>
                <a:gridCol w="5450675"/>
              </a:tblGrid>
              <a:tr h="2056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(Your argument)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7050" marB="67050" marR="68000" marL="680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79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EVIDENCE #1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(Facts, examples, sources)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54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REASONING #1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(Explanation of how the evidence supports the claim)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3" name="Google Shape;113;p15"/>
          <p:cNvSpPr txBox="1"/>
          <p:nvPr/>
        </p:nvSpPr>
        <p:spPr>
          <a:xfrm>
            <a:off x="0" y="0"/>
            <a:ext cx="7772400" cy="1123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Paragraph Template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Claim, Evidence, Reasoning</a:t>
            </a:r>
            <a:endParaRPr sz="25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4" name="Google Shape;11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