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Lst>
  <p:sldSz cy="10058400" cx="7772400"/>
  <p:notesSz cx="6858000" cy="9144000"/>
  <p:embeddedFontLst>
    <p:embeddedFont>
      <p:font typeface="Halant"/>
      <p:regular r:id="rId19"/>
      <p:bold r:id="rId20"/>
    </p:embeddedFont>
    <p:embeddedFont>
      <p:font typeface="Plus Jakarta Sans"/>
      <p:regular r:id="rId21"/>
      <p:bold r:id="rId22"/>
      <p:italic r:id="rId23"/>
      <p:boldItalic r:id="rId24"/>
    </p:embeddedFont>
    <p:embeddedFont>
      <p:font typeface="Inter"/>
      <p:regular r:id="rId25"/>
      <p:bold r:id="rId26"/>
      <p:italic r:id="rId27"/>
      <p:boldItalic r:id="rId28"/>
    </p:embeddedFont>
    <p:embeddedFont>
      <p:font typeface="Plus Jakarta Sans SemiBold"/>
      <p:regular r:id="rId29"/>
      <p:bold r:id="rId30"/>
      <p:italic r:id="rId31"/>
      <p:boldItalic r:id="rId32"/>
    </p:embeddedFont>
    <p:embeddedFont>
      <p:font typeface="Plus Jakarta Sans Medium"/>
      <p:regular r:id="rId33"/>
      <p:bold r:id="rId34"/>
      <p:italic r:id="rId35"/>
      <p:boldItalic r:id="rId36"/>
    </p:embeddedFont>
    <p:embeddedFont>
      <p:font typeface="Work Sans"/>
      <p:regular r:id="rId37"/>
      <p:bold r:id="rId38"/>
      <p:italic r:id="rId39"/>
      <p:boldItalic r:id="rId40"/>
    </p:embeddedFont>
    <p:embeddedFont>
      <p:font typeface="Open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97CBC18-F7E0-46B6-ABBD-980EEDCF6634}">
  <a:tblStyle styleId="{697CBC18-F7E0-46B6-ABBD-980EEDCF6634}"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C6EA0E85-74F7-44E5-983E-C54C3E85C5DF}"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91BB553-CB50-4831-BF4B-CEA36262F7C1}" styleName="Table_2">
    <a:wholeTbl>
      <a:tcTxStyle>
        <a:font>
          <a:latin typeface="Arial"/>
          <a:ea typeface="Arial"/>
          <a:cs typeface="Arial"/>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WorkSans-boldItalic.fntdata"/><Relationship Id="rId20" Type="http://schemas.openxmlformats.org/officeDocument/2006/relationships/font" Target="fonts/Halant-bold.fntdata"/><Relationship Id="rId42" Type="http://schemas.openxmlformats.org/officeDocument/2006/relationships/font" Target="fonts/OpenSans-bold.fntdata"/><Relationship Id="rId41" Type="http://schemas.openxmlformats.org/officeDocument/2006/relationships/font" Target="fonts/OpenSans-regular.fntdata"/><Relationship Id="rId22" Type="http://schemas.openxmlformats.org/officeDocument/2006/relationships/font" Target="fonts/PlusJakartaSans-bold.fntdata"/><Relationship Id="rId44" Type="http://schemas.openxmlformats.org/officeDocument/2006/relationships/font" Target="fonts/OpenSans-boldItalic.fntdata"/><Relationship Id="rId21" Type="http://schemas.openxmlformats.org/officeDocument/2006/relationships/font" Target="fonts/PlusJakartaSans-regular.fntdata"/><Relationship Id="rId43" Type="http://schemas.openxmlformats.org/officeDocument/2006/relationships/font" Target="fonts/OpenSans-italic.fntdata"/><Relationship Id="rId24" Type="http://schemas.openxmlformats.org/officeDocument/2006/relationships/font" Target="fonts/PlusJakartaSans-boldItalic.fntdata"/><Relationship Id="rId23" Type="http://schemas.openxmlformats.org/officeDocument/2006/relationships/font" Target="fonts/PlusJakartaSans-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bold.fntdata"/><Relationship Id="rId25" Type="http://schemas.openxmlformats.org/officeDocument/2006/relationships/font" Target="fonts/Inter-regular.fntdata"/><Relationship Id="rId28" Type="http://schemas.openxmlformats.org/officeDocument/2006/relationships/font" Target="fonts/Inter-boldItalic.fntdata"/><Relationship Id="rId27"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lusJakartaSansSemiBold-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usJakartaSansSemiBold-italic.fntdata"/><Relationship Id="rId30" Type="http://schemas.openxmlformats.org/officeDocument/2006/relationships/font" Target="fonts/PlusJakartaSansSemiBold-bold.fntdata"/><Relationship Id="rId11" Type="http://schemas.openxmlformats.org/officeDocument/2006/relationships/slide" Target="slides/slide5.xml"/><Relationship Id="rId33" Type="http://schemas.openxmlformats.org/officeDocument/2006/relationships/font" Target="fonts/PlusJakartaSansMedium-regular.fntdata"/><Relationship Id="rId10" Type="http://schemas.openxmlformats.org/officeDocument/2006/relationships/slide" Target="slides/slide4.xml"/><Relationship Id="rId32" Type="http://schemas.openxmlformats.org/officeDocument/2006/relationships/font" Target="fonts/PlusJakartaSansSemiBold-boldItalic.fntdata"/><Relationship Id="rId13" Type="http://schemas.openxmlformats.org/officeDocument/2006/relationships/slide" Target="slides/slide7.xml"/><Relationship Id="rId35" Type="http://schemas.openxmlformats.org/officeDocument/2006/relationships/font" Target="fonts/PlusJakartaSansMedium-italic.fntdata"/><Relationship Id="rId12" Type="http://schemas.openxmlformats.org/officeDocument/2006/relationships/slide" Target="slides/slide6.xml"/><Relationship Id="rId34" Type="http://schemas.openxmlformats.org/officeDocument/2006/relationships/font" Target="fonts/PlusJakartaSansMedium-bold.fntdata"/><Relationship Id="rId15" Type="http://schemas.openxmlformats.org/officeDocument/2006/relationships/slide" Target="slides/slide9.xml"/><Relationship Id="rId37" Type="http://schemas.openxmlformats.org/officeDocument/2006/relationships/font" Target="fonts/WorkSans-regular.fntdata"/><Relationship Id="rId14" Type="http://schemas.openxmlformats.org/officeDocument/2006/relationships/slide" Target="slides/slide8.xml"/><Relationship Id="rId36" Type="http://schemas.openxmlformats.org/officeDocument/2006/relationships/font" Target="fonts/PlusJakartaSansMedium-boldItalic.fntdata"/><Relationship Id="rId17" Type="http://schemas.openxmlformats.org/officeDocument/2006/relationships/slide" Target="slides/slide11.xml"/><Relationship Id="rId39" Type="http://schemas.openxmlformats.org/officeDocument/2006/relationships/font" Target="fonts/WorkSans-italic.fntdata"/><Relationship Id="rId16" Type="http://schemas.openxmlformats.org/officeDocument/2006/relationships/slide" Target="slides/slide10.xml"/><Relationship Id="rId38" Type="http://schemas.openxmlformats.org/officeDocument/2006/relationships/font" Target="fonts/WorkSans-bold.fntdata"/><Relationship Id="rId19" Type="http://schemas.openxmlformats.org/officeDocument/2006/relationships/font" Target="fonts/Halant-regular.fntdata"/><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39de1b9a4a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39de1b9a4a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262f7b2bec8_0_2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262f7b2bec8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239de1b9a4a_0_17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239de1b9a4a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260f2ac8815_0_3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260f2ac8815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239de1b9a4a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239de1b9a4a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260f2ac8815_0_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260f2ac881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260f2ac8815_0_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260f2ac881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60f2ac8815_0_3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60f2ac8815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60f2ac8815_0_4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260f2ac8815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60f2ac8815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260f2ac8815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260f2ac8815_0_7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260f2ac8815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60f2ac8815_0_8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260f2ac8815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2746050" y="2846975"/>
            <a:ext cx="4490100" cy="28446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2400">
                <a:solidFill>
                  <a:schemeClr val="dk1"/>
                </a:solidFill>
                <a:latin typeface="Plus Jakarta Sans"/>
                <a:ea typeface="Plus Jakarta Sans"/>
                <a:cs typeface="Plus Jakarta Sans"/>
                <a:sym typeface="Plus Jakarta Sans"/>
              </a:rPr>
              <a:t>How did the status of women change over time in medieval and early modern Japan?</a:t>
            </a:r>
            <a:endParaRPr b="1" sz="2400">
              <a:solidFill>
                <a:schemeClr val="dk1"/>
              </a:solidFill>
              <a:latin typeface="Plus Jakarta Sans"/>
              <a:ea typeface="Plus Jakarta Sans"/>
              <a:cs typeface="Plus Jakarta Sans"/>
              <a:sym typeface="Plus Jakarta Sans"/>
            </a:endParaRPr>
          </a:p>
        </p:txBody>
      </p:sp>
      <p:sp>
        <p:nvSpPr>
          <p:cNvPr id="56" name="Google Shape;56;p13"/>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Curated Research Paper:</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Women in Feudal Japan</a:t>
            </a:r>
            <a:endParaRPr sz="2500">
              <a:solidFill>
                <a:schemeClr val="dk1"/>
              </a:solidFill>
              <a:latin typeface="Plus Jakarta Sans Medium"/>
              <a:ea typeface="Plus Jakarta Sans Medium"/>
              <a:cs typeface="Plus Jakarta Sans Medium"/>
              <a:sym typeface="Plus Jakarta Sans Medium"/>
            </a:endParaRPr>
          </a:p>
        </p:txBody>
      </p:sp>
      <p:pic>
        <p:nvPicPr>
          <p:cNvPr id="57" name="Google Shape;57;p13"/>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58" name="Google Shape;58;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9" name="Google Shape;59;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60" name="Google Shape;60;p13"/>
          <p:cNvSpPr txBox="1"/>
          <p:nvPr/>
        </p:nvSpPr>
        <p:spPr>
          <a:xfrm>
            <a:off x="536400" y="6694635"/>
            <a:ext cx="6699600" cy="1650600"/>
          </a:xfrm>
          <a:prstGeom prst="rect">
            <a:avLst/>
          </a:prstGeom>
          <a:noFill/>
          <a:ln cap="flat" cmpd="sng" w="28575">
            <a:solidFill>
              <a:srgbClr val="9E9E9E"/>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None/>
            </a:pPr>
            <a:r>
              <a:rPr b="1" lang="en" sz="1500">
                <a:solidFill>
                  <a:schemeClr val="dk1"/>
                </a:solidFill>
                <a:latin typeface="Inter"/>
                <a:ea typeface="Inter"/>
                <a:cs typeface="Inter"/>
                <a:sym typeface="Inter"/>
              </a:rPr>
              <a:t>Write the prompt in your own words:</a:t>
            </a:r>
            <a:endParaRPr sz="1500">
              <a:solidFill>
                <a:schemeClr val="dk1"/>
              </a:solidFill>
              <a:latin typeface="Inter"/>
              <a:ea typeface="Inter"/>
              <a:cs typeface="Inter"/>
              <a:sym typeface="Inter"/>
            </a:endParaRPr>
          </a:p>
        </p:txBody>
      </p:sp>
      <p:sp>
        <p:nvSpPr>
          <p:cNvPr id="61" name="Google Shape;61;p13"/>
          <p:cNvSpPr txBox="1"/>
          <p:nvPr/>
        </p:nvSpPr>
        <p:spPr>
          <a:xfrm>
            <a:off x="381550" y="3072825"/>
            <a:ext cx="1839900" cy="700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latin typeface="Plus Jakarta Sans"/>
                <a:ea typeface="Plus Jakarta Sans"/>
                <a:cs typeface="Plus Jakarta Sans"/>
                <a:sym typeface="Plus Jakarta Sans"/>
              </a:rPr>
              <a:t>Prompt:</a:t>
            </a:r>
            <a:endParaRPr sz="2400">
              <a:latin typeface="Plus Jakarta Sans"/>
              <a:ea typeface="Plus Jakarta Sans"/>
              <a:cs typeface="Plus Jakarta Sans"/>
              <a:sym typeface="Plus Jakarta Sans"/>
            </a:endParaRPr>
          </a:p>
        </p:txBody>
      </p:sp>
      <p:pic>
        <p:nvPicPr>
          <p:cNvPr id="62" name="Google Shape;62;p13"/>
          <p:cNvPicPr preferRelativeResize="0"/>
          <p:nvPr/>
        </p:nvPicPr>
        <p:blipFill>
          <a:blip r:embed="rId5">
            <a:alphaModFix/>
          </a:blip>
          <a:stretch>
            <a:fillRect/>
          </a:stretch>
        </p:blipFill>
        <p:spPr>
          <a:xfrm>
            <a:off x="381550" y="3654825"/>
            <a:ext cx="1839900" cy="1839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4" name="Shape 154"/>
        <p:cNvGrpSpPr/>
        <p:nvPr/>
      </p:nvGrpSpPr>
      <p:grpSpPr>
        <a:xfrm>
          <a:off x="0" y="0"/>
          <a:ext cx="0" cy="0"/>
          <a:chOff x="0" y="0"/>
          <a:chExt cx="0" cy="0"/>
        </a:xfrm>
      </p:grpSpPr>
      <p:sp>
        <p:nvSpPr>
          <p:cNvPr id="155" name="Google Shape;155;p22"/>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Continuity and Change over Time</a:t>
            </a:r>
            <a:endParaRPr sz="2500">
              <a:solidFill>
                <a:schemeClr val="dk1"/>
              </a:solidFill>
              <a:latin typeface="Plus Jakarta Sans"/>
              <a:ea typeface="Plus Jakarta Sans"/>
              <a:cs typeface="Plus Jakarta Sans"/>
              <a:sym typeface="Plus Jakarta Sans"/>
            </a:endParaRPr>
          </a:p>
        </p:txBody>
      </p:sp>
      <p:sp>
        <p:nvSpPr>
          <p:cNvPr id="156" name="Google Shape;156;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57" name="Google Shape;157;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8" name="Google Shape;158;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9" name="Google Shape;159;p22"/>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60" name="Google Shape;160;p22"/>
          <p:cNvSpPr txBox="1"/>
          <p:nvPr/>
        </p:nvSpPr>
        <p:spPr>
          <a:xfrm>
            <a:off x="4340553" y="1289164"/>
            <a:ext cx="29628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Historical</a:t>
            </a:r>
            <a:r>
              <a:rPr lang="en" sz="1300">
                <a:latin typeface="Inter"/>
                <a:ea typeface="Inter"/>
                <a:cs typeface="Inter"/>
                <a:sym typeface="Inter"/>
              </a:rPr>
              <a:t> Event/Topic/Idea: </a:t>
            </a:r>
            <a:endParaRPr sz="1300">
              <a:latin typeface="Inter"/>
              <a:ea typeface="Inter"/>
              <a:cs typeface="Inter"/>
              <a:sym typeface="Inter"/>
            </a:endParaRPr>
          </a:p>
        </p:txBody>
      </p:sp>
      <p:sp>
        <p:nvSpPr>
          <p:cNvPr id="161" name="Google Shape;161;p22"/>
          <p:cNvSpPr txBox="1"/>
          <p:nvPr/>
        </p:nvSpPr>
        <p:spPr>
          <a:xfrm>
            <a:off x="1172225" y="1255950"/>
            <a:ext cx="2858100" cy="9909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Place historical events or ideas related to the main topic in chronological order. Write a one sentence description for each one.</a:t>
            </a:r>
            <a:endParaRPr i="1" sz="1200">
              <a:latin typeface="Plus Jakarta Sans"/>
              <a:ea typeface="Plus Jakarta Sans"/>
              <a:cs typeface="Plus Jakarta Sans"/>
              <a:sym typeface="Plus Jakarta Sans"/>
            </a:endParaRPr>
          </a:p>
        </p:txBody>
      </p:sp>
      <p:sp>
        <p:nvSpPr>
          <p:cNvPr id="162" name="Google Shape;162;p22"/>
          <p:cNvSpPr/>
          <p:nvPr/>
        </p:nvSpPr>
        <p:spPr>
          <a:xfrm>
            <a:off x="495494" y="4967424"/>
            <a:ext cx="6781500" cy="474000"/>
          </a:xfrm>
          <a:prstGeom prst="leftRightArrow">
            <a:avLst>
              <a:gd fmla="val 50000" name="adj1"/>
              <a:gd fmla="val 50000" name="adj2"/>
            </a:avLst>
          </a:prstGeom>
          <a:solidFill>
            <a:srgbClr val="6484F3"/>
          </a:solidFill>
          <a:ln cap="flat" cmpd="sng" w="9525">
            <a:solidFill>
              <a:srgbClr val="CCCCCC"/>
            </a:solidFill>
            <a:prstDash val="solid"/>
            <a:round/>
            <a:headEnd len="sm" w="sm" type="none"/>
            <a:tailEnd len="sm" w="sm" type="none"/>
          </a:ln>
        </p:spPr>
        <p:txBody>
          <a:bodyPr anchorCtr="0" anchor="ctr" bIns="119600" lIns="119600" spcFirstLastPara="1" rIns="119600" wrap="square" tIns="119600">
            <a:noAutofit/>
          </a:bodyPr>
          <a:lstStyle/>
          <a:p>
            <a:pPr indent="0" lvl="0" marL="0" rtl="0" algn="l">
              <a:spcBef>
                <a:spcPts val="0"/>
              </a:spcBef>
              <a:spcAft>
                <a:spcPts val="0"/>
              </a:spcAft>
              <a:buNone/>
            </a:pPr>
            <a:r>
              <a:t/>
            </a:r>
            <a:endParaRPr/>
          </a:p>
        </p:txBody>
      </p:sp>
      <p:cxnSp>
        <p:nvCxnSpPr>
          <p:cNvPr id="163" name="Google Shape;163;p22"/>
          <p:cNvCxnSpPr/>
          <p:nvPr/>
        </p:nvCxnSpPr>
        <p:spPr>
          <a:xfrm rot="10800000">
            <a:off x="927647" y="4851905"/>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164" name="Google Shape;164;p22"/>
          <p:cNvCxnSpPr/>
          <p:nvPr/>
        </p:nvCxnSpPr>
        <p:spPr>
          <a:xfrm rot="10800000">
            <a:off x="1828792" y="4851892"/>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165" name="Google Shape;165;p22"/>
          <p:cNvCxnSpPr/>
          <p:nvPr/>
        </p:nvCxnSpPr>
        <p:spPr>
          <a:xfrm rot="10800000">
            <a:off x="2743198"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166" name="Google Shape;166;p22"/>
          <p:cNvCxnSpPr/>
          <p:nvPr/>
        </p:nvCxnSpPr>
        <p:spPr>
          <a:xfrm rot="10800000">
            <a:off x="3657605"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167" name="Google Shape;167;p22"/>
          <p:cNvCxnSpPr/>
          <p:nvPr/>
        </p:nvCxnSpPr>
        <p:spPr>
          <a:xfrm rot="10800000">
            <a:off x="4571996"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168" name="Google Shape;168;p22"/>
          <p:cNvCxnSpPr/>
          <p:nvPr/>
        </p:nvCxnSpPr>
        <p:spPr>
          <a:xfrm rot="10800000">
            <a:off x="5486398"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169" name="Google Shape;169;p22"/>
          <p:cNvCxnSpPr/>
          <p:nvPr/>
        </p:nvCxnSpPr>
        <p:spPr>
          <a:xfrm rot="10800000">
            <a:off x="6381748" y="4851895"/>
            <a:ext cx="0" cy="659400"/>
          </a:xfrm>
          <a:prstGeom prst="straightConnector1">
            <a:avLst/>
          </a:prstGeom>
          <a:noFill/>
          <a:ln cap="flat" cmpd="sng" w="9525">
            <a:solidFill>
              <a:srgbClr val="595959"/>
            </a:solidFill>
            <a:prstDash val="solid"/>
            <a:round/>
            <a:headEnd len="med" w="med" type="none"/>
            <a:tailEnd len="med" w="med" type="none"/>
          </a:ln>
        </p:spPr>
      </p:cxnSp>
      <p:sp>
        <p:nvSpPr>
          <p:cNvPr id="170" name="Google Shape;170;p22"/>
          <p:cNvSpPr txBox="1"/>
          <p:nvPr/>
        </p:nvSpPr>
        <p:spPr>
          <a:xfrm>
            <a:off x="57097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171" name="Google Shape;171;p22"/>
          <p:cNvSpPr txBox="1"/>
          <p:nvPr/>
        </p:nvSpPr>
        <p:spPr>
          <a:xfrm>
            <a:off x="236662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172" name="Google Shape;172;p22"/>
          <p:cNvSpPr txBox="1"/>
          <p:nvPr/>
        </p:nvSpPr>
        <p:spPr>
          <a:xfrm>
            <a:off x="416227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173" name="Google Shape;173;p22"/>
          <p:cNvSpPr txBox="1"/>
          <p:nvPr/>
        </p:nvSpPr>
        <p:spPr>
          <a:xfrm>
            <a:off x="595792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174" name="Google Shape;174;p22"/>
          <p:cNvSpPr txBox="1"/>
          <p:nvPr/>
        </p:nvSpPr>
        <p:spPr>
          <a:xfrm>
            <a:off x="610650" y="5722345"/>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175" name="Google Shape;175;p22"/>
          <p:cNvSpPr txBox="1"/>
          <p:nvPr/>
        </p:nvSpPr>
        <p:spPr>
          <a:xfrm>
            <a:off x="2986088" y="5722350"/>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176" name="Google Shape;176;p22"/>
          <p:cNvSpPr txBox="1"/>
          <p:nvPr/>
        </p:nvSpPr>
        <p:spPr>
          <a:xfrm>
            <a:off x="5361525" y="5722344"/>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graphicFrame>
        <p:nvGraphicFramePr>
          <p:cNvPr id="177" name="Google Shape;177;p22"/>
          <p:cNvGraphicFramePr/>
          <p:nvPr/>
        </p:nvGraphicFramePr>
        <p:xfrm>
          <a:off x="469057" y="6977149"/>
          <a:ext cx="3000000" cy="3000000"/>
        </p:xfrm>
        <a:graphic>
          <a:graphicData uri="http://schemas.openxmlformats.org/drawingml/2006/table">
            <a:tbl>
              <a:tblPr>
                <a:noFill/>
                <a:tableStyleId>{C6EA0E85-74F7-44E5-983E-C54C3E85C5DF}</a:tableStyleId>
              </a:tblPr>
              <a:tblGrid>
                <a:gridCol w="3417150"/>
                <a:gridCol w="3417150"/>
              </a:tblGrid>
              <a:tr h="312875">
                <a:tc gridSpan="2">
                  <a:txBody>
                    <a:bodyPr/>
                    <a:lstStyle/>
                    <a:p>
                      <a:pPr indent="0" lvl="0" marL="0" rtl="0" algn="ctr">
                        <a:spcBef>
                          <a:spcPts val="0"/>
                        </a:spcBef>
                        <a:spcAft>
                          <a:spcPts val="0"/>
                        </a:spcAft>
                        <a:buNone/>
                      </a:pPr>
                      <a:r>
                        <a:rPr lang="en" sz="1300">
                          <a:latin typeface="Inter"/>
                          <a:ea typeface="Inter"/>
                          <a:cs typeface="Inter"/>
                          <a:sym typeface="Inter"/>
                        </a:rPr>
                        <a:t>Summarize: List any major changes or continuities that you identify</a:t>
                      </a:r>
                      <a:endParaRPr sz="13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hMerge="1"/>
              </a:tr>
              <a:tr h="1803050">
                <a:tc>
                  <a:txBody>
                    <a:bodyPr/>
                    <a:lstStyle/>
                    <a:p>
                      <a:pPr indent="0" lvl="0" marL="0" rtl="0" algn="ctr">
                        <a:spcBef>
                          <a:spcPts val="0"/>
                        </a:spcBef>
                        <a:spcAft>
                          <a:spcPts val="0"/>
                        </a:spcAft>
                        <a:buNone/>
                      </a:pPr>
                      <a:r>
                        <a:rPr b="1" lang="en" sz="1500">
                          <a:latin typeface="Inter"/>
                          <a:ea typeface="Inter"/>
                          <a:cs typeface="Inter"/>
                          <a:sym typeface="Inter"/>
                        </a:rPr>
                        <a:t>Major Changes</a:t>
                      </a:r>
                      <a:endParaRPr b="1" sz="15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1500">
                          <a:latin typeface="Inter"/>
                          <a:ea typeface="Inter"/>
                          <a:cs typeface="Inter"/>
                          <a:sym typeface="Inter"/>
                        </a:rPr>
                        <a:t>Major Continuities</a:t>
                      </a:r>
                      <a:endParaRPr b="1" sz="15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pic>
        <p:nvPicPr>
          <p:cNvPr id="178" name="Google Shape;178;p22"/>
          <p:cNvPicPr preferRelativeResize="0"/>
          <p:nvPr/>
        </p:nvPicPr>
        <p:blipFill>
          <a:blip r:embed="rId5">
            <a:alphaModFix/>
          </a:blip>
          <a:stretch>
            <a:fillRect/>
          </a:stretch>
        </p:blipFill>
        <p:spPr>
          <a:xfrm>
            <a:off x="381550" y="1339950"/>
            <a:ext cx="822875" cy="8228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2" name="Shape 182"/>
        <p:cNvGrpSpPr/>
        <p:nvPr/>
      </p:nvGrpSpPr>
      <p:grpSpPr>
        <a:xfrm>
          <a:off x="0" y="0"/>
          <a:ext cx="0" cy="0"/>
          <a:chOff x="0" y="0"/>
          <a:chExt cx="0" cy="0"/>
        </a:xfrm>
      </p:grpSpPr>
      <p:sp>
        <p:nvSpPr>
          <p:cNvPr id="183" name="Google Shape;183;p23"/>
          <p:cNvSpPr txBox="1"/>
          <p:nvPr/>
        </p:nvSpPr>
        <p:spPr>
          <a:xfrm>
            <a:off x="0" y="0"/>
            <a:ext cx="7772400" cy="492000"/>
          </a:xfrm>
          <a:prstGeom prst="rect">
            <a:avLst/>
          </a:prstGeom>
          <a:solidFill>
            <a:schemeClr val="accent5"/>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How will my essay be graded?</a:t>
            </a:r>
            <a:endParaRPr sz="1900">
              <a:solidFill>
                <a:schemeClr val="lt1"/>
              </a:solidFill>
              <a:latin typeface="Halant"/>
              <a:ea typeface="Halant"/>
              <a:cs typeface="Halant"/>
              <a:sym typeface="Halant"/>
            </a:endParaRPr>
          </a:p>
        </p:txBody>
      </p:sp>
      <p:pic>
        <p:nvPicPr>
          <p:cNvPr id="184" name="Google Shape;184;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5" name="Google Shape;185;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6" name="Google Shape;186;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87" name="Google Shape;187;p23"/>
          <p:cNvGraphicFramePr/>
          <p:nvPr/>
        </p:nvGraphicFramePr>
        <p:xfrm>
          <a:off x="417638" y="689650"/>
          <a:ext cx="3000000" cy="3000000"/>
        </p:xfrm>
        <a:graphic>
          <a:graphicData uri="http://schemas.openxmlformats.org/drawingml/2006/table">
            <a:tbl>
              <a:tblPr>
                <a:noFill/>
                <a:tableStyleId>{697CBC18-F7E0-46B6-ABBD-980EEDCF6634}</a:tableStyleId>
              </a:tblPr>
              <a:tblGrid>
                <a:gridCol w="1258375"/>
                <a:gridCol w="5678825"/>
              </a:tblGrid>
              <a:tr h="333000">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Category</a:t>
                      </a:r>
                      <a:endParaRPr sz="1300">
                        <a:latin typeface="Plus Jakarta Sans SemiBold"/>
                        <a:ea typeface="Plus Jakarta Sans SemiBold"/>
                        <a:cs typeface="Plus Jakarta Sans SemiBold"/>
                        <a:sym typeface="Plus Jakarta Sans SemiBold"/>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Criteria</a:t>
                      </a:r>
                      <a:endParaRPr sz="1300">
                        <a:latin typeface="Plus Jakarta Sans SemiBold"/>
                        <a:ea typeface="Plus Jakarta Sans SemiBold"/>
                        <a:cs typeface="Plus Jakarta Sans SemiBold"/>
                        <a:sym typeface="Plus Jakarta Sans SemiBold"/>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9205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Thesis             </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    (0-1 point)</a:t>
                      </a:r>
                      <a:endParaRPr sz="7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Clear thesis, in the introduction paragraph, which makes a historically defensible claim.</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9290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Purpose             </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 (0-2 points)</a:t>
                      </a:r>
                      <a:endParaRPr sz="11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391875">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Textual Evidence       (0-2 points)</a:t>
                      </a:r>
                      <a:endParaRPr sz="11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9205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Outside Evidence         (0-1 point)</a:t>
                      </a:r>
                      <a:endParaRPr sz="7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1 point for use of relevant historical evidence to support the argument that goes beyond the documents. This outside evidence should be included in the body paragraphs and/or conclusion.</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821125">
                <a:tc>
                  <a:txBody>
                    <a:bodyPr/>
                    <a:lstStyle/>
                    <a:p>
                      <a:pPr indent="0" lvl="0" marL="0" rtl="0" algn="ctr">
                        <a:spcBef>
                          <a:spcPts val="0"/>
                        </a:spcBef>
                        <a:spcAft>
                          <a:spcPts val="0"/>
                        </a:spcAft>
                        <a:buClr>
                          <a:srgbClr val="000000"/>
                        </a:buClr>
                        <a:buSzPts val="1100"/>
                        <a:buFont typeface="Arial"/>
                        <a:buNone/>
                      </a:pPr>
                      <a:r>
                        <a:rPr lang="en" sz="1000">
                          <a:solidFill>
                            <a:srgbClr val="000000"/>
                          </a:solidFill>
                          <a:latin typeface="Plus Jakarta Sans SemiBold"/>
                          <a:ea typeface="Plus Jakarta Sans SemiBold"/>
                          <a:cs typeface="Plus Jakarta Sans SemiBold"/>
                          <a:sym typeface="Plus Jakarta Sans SemiBold"/>
                        </a:rPr>
                        <a:t>Historical Thinking Skill: Contextualization</a:t>
                      </a:r>
                      <a:endParaRPr sz="1000">
                        <a:solidFill>
                          <a:srgbClr val="000000"/>
                        </a:solidFill>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700">
                          <a:solidFill>
                            <a:srgbClr val="000000"/>
                          </a:solidFill>
                          <a:latin typeface="Plus Jakarta Sans SemiBold"/>
                          <a:ea typeface="Plus Jakarta Sans SemiBold"/>
                          <a:cs typeface="Plus Jakarta Sans SemiBold"/>
                          <a:sym typeface="Plus Jakarta Sans SemiBold"/>
                        </a:rPr>
                        <a:t>(C3: D2.His.1.6-8)  </a:t>
                      </a:r>
                      <a:r>
                        <a:rPr lang="en" sz="1000">
                          <a:solidFill>
                            <a:srgbClr val="000000"/>
                          </a:solidFill>
                          <a:latin typeface="Plus Jakarta Sans SemiBold"/>
                          <a:ea typeface="Plus Jakarta Sans SemiBold"/>
                          <a:cs typeface="Plus Jakarta Sans SemiBold"/>
                          <a:sym typeface="Plus Jakarta Sans SemiBold"/>
                        </a:rPr>
                        <a:t>   (0-1 point)</a:t>
                      </a:r>
                      <a:endParaRPr sz="10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The historical context of the specific topic outlined in the CRP task is accurately described in the introduction paragraph.</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71485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Historical Thinking Skill: Continuity and Change over Time</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Clr>
                          <a:srgbClr val="000000"/>
                        </a:buClr>
                        <a:buSzPts val="1100"/>
                        <a:buFont typeface="Arial"/>
                        <a:buNone/>
                      </a:pPr>
                      <a:r>
                        <a:rPr lang="en" sz="700">
                          <a:solidFill>
                            <a:srgbClr val="000000"/>
                          </a:solidFill>
                          <a:latin typeface="Plus Jakarta Sans SemiBold"/>
                          <a:ea typeface="Plus Jakarta Sans SemiBold"/>
                          <a:cs typeface="Plus Jakarta Sans SemiBold"/>
                          <a:sym typeface="Plus Jakarta Sans SemiBold"/>
                        </a:rPr>
                        <a:t>(C3: D2.His.2.6-8)</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  (0-2 points)</a:t>
                      </a:r>
                      <a:endParaRPr sz="10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212850">
                <a:tc>
                  <a:txBody>
                    <a:bodyPr/>
                    <a:lstStyle/>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Writing Mechanics</a:t>
                      </a:r>
                      <a:endParaRPr sz="1000">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rPr lang="en" sz="1000">
                          <a:latin typeface="Plus Jakarta Sans SemiBold"/>
                          <a:ea typeface="Plus Jakarta Sans SemiBold"/>
                          <a:cs typeface="Plus Jakarta Sans SemiBold"/>
                          <a:sym typeface="Plus Jakarta Sans SemiBold"/>
                        </a:rPr>
                        <a:t>(0-1 points)</a:t>
                      </a:r>
                      <a:endParaRPr sz="11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2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333000">
                <a:tc>
                  <a:txBody>
                    <a:bodyPr/>
                    <a:lstStyle/>
                    <a:p>
                      <a:pPr indent="0" lvl="0" marL="0" rtl="0" algn="ctr">
                        <a:spcBef>
                          <a:spcPts val="0"/>
                        </a:spcBef>
                        <a:spcAft>
                          <a:spcPts val="0"/>
                        </a:spcAft>
                        <a:buNone/>
                      </a:pPr>
                      <a:r>
                        <a:rPr lang="en" sz="1300">
                          <a:latin typeface="Plus Jakarta Sans SemiBold"/>
                          <a:ea typeface="Plus Jakarta Sans SemiBold"/>
                          <a:cs typeface="Plus Jakarta Sans SemiBold"/>
                          <a:sym typeface="Plus Jakarta Sans SemiBold"/>
                        </a:rPr>
                        <a:t>TOTAL:</a:t>
                      </a:r>
                      <a:endParaRPr sz="1300">
                        <a:latin typeface="Plus Jakarta Sans SemiBold"/>
                        <a:ea typeface="Plus Jakarta Sans SemiBold"/>
                        <a:cs typeface="Plus Jakarta Sans SemiBold"/>
                        <a:sym typeface="Plus Jakarta Sans SemiBold"/>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lang="en" sz="1300">
                          <a:latin typeface="Inter"/>
                          <a:ea typeface="Inter"/>
                          <a:cs typeface="Inter"/>
                          <a:sym typeface="Inter"/>
                        </a:rPr>
                        <a:t>________/10</a:t>
                      </a:r>
                      <a:endParaRPr sz="13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graphicFrame>
        <p:nvGraphicFramePr>
          <p:cNvPr id="188" name="Google Shape;188;p23"/>
          <p:cNvGraphicFramePr/>
          <p:nvPr/>
        </p:nvGraphicFramePr>
        <p:xfrm>
          <a:off x="1878075" y="1791588"/>
          <a:ext cx="3000000" cy="3000000"/>
        </p:xfrm>
        <a:graphic>
          <a:graphicData uri="http://schemas.openxmlformats.org/drawingml/2006/table">
            <a:tbl>
              <a:tblPr>
                <a:noFill/>
                <a:tableStyleId>{697CBC18-F7E0-46B6-ABBD-980EEDCF6634}</a:tableStyleId>
              </a:tblPr>
              <a:tblGrid>
                <a:gridCol w="626800"/>
                <a:gridCol w="4722300"/>
              </a:tblGrid>
              <a:tr h="100000">
                <a:tc>
                  <a:txBody>
                    <a:bodyPr/>
                    <a:lstStyle/>
                    <a:p>
                      <a:pPr indent="0" lvl="0" marL="0" rtl="0" algn="ctr">
                        <a:spcBef>
                          <a:spcPts val="0"/>
                        </a:spcBef>
                        <a:spcAft>
                          <a:spcPts val="0"/>
                        </a:spcAft>
                        <a:buNone/>
                      </a:pPr>
                      <a:r>
                        <a:rPr lang="en" sz="900">
                          <a:latin typeface="Inter"/>
                          <a:ea typeface="Inter"/>
                          <a:cs typeface="Inter"/>
                          <a:sym typeface="Inter"/>
                        </a:rPr>
                        <a:t>2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Argument is maintained throughout paper by using logical and historical reasoning and analysis to connect the evidence to the argument.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Argument is mostly maintained throughout paper.</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1270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Argument is not maintained.</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189" name="Google Shape;189;p23"/>
          <p:cNvGraphicFramePr/>
          <p:nvPr/>
        </p:nvGraphicFramePr>
        <p:xfrm>
          <a:off x="1781513" y="2905300"/>
          <a:ext cx="3000000" cy="3000000"/>
        </p:xfrm>
        <a:graphic>
          <a:graphicData uri="http://schemas.openxmlformats.org/drawingml/2006/table">
            <a:tbl>
              <a:tblPr>
                <a:noFill/>
                <a:tableStyleId>{697CBC18-F7E0-46B6-ABBD-980EEDCF6634}</a:tableStyleId>
              </a:tblPr>
              <a:tblGrid>
                <a:gridCol w="705800"/>
                <a:gridCol w="4805350"/>
              </a:tblGrid>
              <a:tr h="482375">
                <a:tc>
                  <a:txBody>
                    <a:bodyPr/>
                    <a:lstStyle/>
                    <a:p>
                      <a:pPr indent="0" lvl="0" marL="0" rtl="0" algn="ctr">
                        <a:spcBef>
                          <a:spcPts val="0"/>
                        </a:spcBef>
                        <a:spcAft>
                          <a:spcPts val="0"/>
                        </a:spcAft>
                        <a:buNone/>
                      </a:pPr>
                      <a:r>
                        <a:rPr lang="en" sz="900">
                          <a:latin typeface="Inter"/>
                          <a:ea typeface="Inter"/>
                          <a:cs typeface="Inter"/>
                          <a:sym typeface="Inter"/>
                        </a:rPr>
                        <a:t>2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All but 1 of available documents are used appropriately as relevant evidence (can be direct quotes or paraphrase) to support paper’s argument.</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482375">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More than 1 of available documents are used appropriately as relevant evidence (can be direct quotes or paraphrase) to support paper’s argument.</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3070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0-1 documents are used in the paper.</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190" name="Google Shape;190;p23"/>
          <p:cNvGraphicFramePr/>
          <p:nvPr/>
        </p:nvGraphicFramePr>
        <p:xfrm>
          <a:off x="1846988" y="5838600"/>
          <a:ext cx="3000000" cy="3000000"/>
        </p:xfrm>
        <a:graphic>
          <a:graphicData uri="http://schemas.openxmlformats.org/drawingml/2006/table">
            <a:tbl>
              <a:tblPr>
                <a:noFill/>
                <a:tableStyleId>{697CBC18-F7E0-46B6-ABBD-980EEDCF6634}</a:tableStyleId>
              </a:tblPr>
              <a:tblGrid>
                <a:gridCol w="689025"/>
                <a:gridCol w="4691175"/>
              </a:tblGrid>
              <a:tr h="575275">
                <a:tc>
                  <a:txBody>
                    <a:bodyPr/>
                    <a:lstStyle/>
                    <a:p>
                      <a:pPr indent="0" lvl="0" marL="0" rtl="0" algn="ctr">
                        <a:spcBef>
                          <a:spcPts val="0"/>
                        </a:spcBef>
                        <a:spcAft>
                          <a:spcPts val="0"/>
                        </a:spcAft>
                        <a:buNone/>
                      </a:pPr>
                      <a:r>
                        <a:rPr lang="en" sz="1000">
                          <a:latin typeface="Inter"/>
                          <a:ea typeface="Inter"/>
                          <a:cs typeface="Inter"/>
                          <a:sym typeface="Inter"/>
                        </a:rPr>
                        <a:t>2 points</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Both changes and continuities within a given time period or around a specific historical event are identified. Reasons why certain things changed or stayed the same are explained.</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575275">
                <a:tc>
                  <a:txBody>
                    <a:bodyPr/>
                    <a:lstStyle/>
                    <a:p>
                      <a:pPr indent="0" lvl="0" marL="0" rtl="0" algn="ctr">
                        <a:spcBef>
                          <a:spcPts val="0"/>
                        </a:spcBef>
                        <a:spcAft>
                          <a:spcPts val="0"/>
                        </a:spcAft>
                        <a:buNone/>
                      </a:pPr>
                      <a:r>
                        <a:rPr lang="en" sz="1000">
                          <a:latin typeface="Inter"/>
                          <a:ea typeface="Inter"/>
                          <a:cs typeface="Inter"/>
                          <a:sym typeface="Inter"/>
                        </a:rPr>
                        <a:t>1 point</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Either changes </a:t>
                      </a:r>
                      <a:r>
                        <a:rPr b="1" i="1" lang="en" sz="1000">
                          <a:latin typeface="Inter"/>
                          <a:ea typeface="Inter"/>
                          <a:cs typeface="Inter"/>
                          <a:sym typeface="Inter"/>
                        </a:rPr>
                        <a:t>or</a:t>
                      </a:r>
                      <a:r>
                        <a:rPr lang="en" sz="1000">
                          <a:latin typeface="Inter"/>
                          <a:ea typeface="Inter"/>
                          <a:cs typeface="Inter"/>
                          <a:sym typeface="Inter"/>
                        </a:rPr>
                        <a:t> continuities within a given time period or around a specific historical event are identified. Reasons for those changes </a:t>
                      </a:r>
                      <a:r>
                        <a:rPr b="1" i="1" lang="en" sz="1000">
                          <a:latin typeface="Inter"/>
                          <a:ea typeface="Inter"/>
                          <a:cs typeface="Inter"/>
                          <a:sym typeface="Inter"/>
                        </a:rPr>
                        <a:t>or</a:t>
                      </a:r>
                      <a:r>
                        <a:rPr lang="en" sz="1000">
                          <a:latin typeface="Inter"/>
                          <a:ea typeface="Inter"/>
                          <a:cs typeface="Inter"/>
                          <a:sym typeface="Inter"/>
                        </a:rPr>
                        <a:t> continuities are explained.</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396175">
                <a:tc>
                  <a:txBody>
                    <a:bodyPr/>
                    <a:lstStyle/>
                    <a:p>
                      <a:pPr indent="0" lvl="0" marL="0" rtl="0" algn="ctr">
                        <a:spcBef>
                          <a:spcPts val="0"/>
                        </a:spcBef>
                        <a:spcAft>
                          <a:spcPts val="0"/>
                        </a:spcAft>
                        <a:buNone/>
                      </a:pPr>
                      <a:r>
                        <a:rPr lang="en" sz="1000">
                          <a:latin typeface="Inter"/>
                          <a:ea typeface="Inter"/>
                          <a:cs typeface="Inter"/>
                          <a:sym typeface="Inter"/>
                        </a:rPr>
                        <a:t>0 points</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Either changes </a:t>
                      </a:r>
                      <a:r>
                        <a:rPr b="1" i="1" lang="en" sz="1000">
                          <a:latin typeface="Inter"/>
                          <a:ea typeface="Inter"/>
                          <a:cs typeface="Inter"/>
                          <a:sym typeface="Inter"/>
                        </a:rPr>
                        <a:t>or</a:t>
                      </a:r>
                      <a:r>
                        <a:rPr lang="en" sz="1000">
                          <a:latin typeface="Inter"/>
                          <a:ea typeface="Inter"/>
                          <a:cs typeface="Inter"/>
                          <a:sym typeface="Inter"/>
                        </a:rPr>
                        <a:t> continuities within a given time period or around a specific historical event are identified.</a:t>
                      </a:r>
                      <a:endParaRPr sz="10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graphicFrame>
        <p:nvGraphicFramePr>
          <p:cNvPr id="191" name="Google Shape;191;p23"/>
          <p:cNvGraphicFramePr/>
          <p:nvPr/>
        </p:nvGraphicFramePr>
        <p:xfrm>
          <a:off x="1831425" y="7563475"/>
          <a:ext cx="3000000" cy="3000000"/>
        </p:xfrm>
        <a:graphic>
          <a:graphicData uri="http://schemas.openxmlformats.org/drawingml/2006/table">
            <a:tbl>
              <a:tblPr>
                <a:noFill/>
                <a:tableStyleId>{697CBC18-F7E0-46B6-ABBD-980EEDCF6634}</a:tableStyleId>
              </a:tblPr>
              <a:tblGrid>
                <a:gridCol w="689025"/>
                <a:gridCol w="4722300"/>
              </a:tblGrid>
              <a:tr h="143525">
                <a:tc>
                  <a:txBody>
                    <a:bodyPr/>
                    <a:lstStyle/>
                    <a:p>
                      <a:pPr indent="0" lvl="0" marL="0" rtl="0" algn="ctr">
                        <a:spcBef>
                          <a:spcPts val="0"/>
                        </a:spcBef>
                        <a:spcAft>
                          <a:spcPts val="0"/>
                        </a:spcAft>
                        <a:buNone/>
                      </a:pPr>
                      <a:r>
                        <a:rPr lang="en" sz="900">
                          <a:latin typeface="Inter"/>
                          <a:ea typeface="Inter"/>
                          <a:cs typeface="Inter"/>
                          <a:sym typeface="Inter"/>
                        </a:rPr>
                        <a:t>1 point</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errors are few if any and don’t interfere with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09275">
                <a:tc>
                  <a:txBody>
                    <a:bodyPr/>
                    <a:lstStyle/>
                    <a:p>
                      <a:pPr indent="0" lvl="0" marL="0" rtl="0" algn="ctr">
                        <a:spcBef>
                          <a:spcPts val="0"/>
                        </a:spcBef>
                        <a:spcAft>
                          <a:spcPts val="0"/>
                        </a:spcAft>
                        <a:buNone/>
                      </a:pPr>
                      <a:r>
                        <a:rPr lang="en" sz="900">
                          <a:latin typeface="Inter"/>
                          <a:ea typeface="Inter"/>
                          <a:cs typeface="Inter"/>
                          <a:sym typeface="Inter"/>
                        </a:rPr>
                        <a:t>0.5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errors exist, and at times can interfere with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r h="208850">
                <a:tc>
                  <a:txBody>
                    <a:bodyPr/>
                    <a:lstStyle/>
                    <a:p>
                      <a:pPr indent="0" lvl="0" marL="0" rtl="0" algn="ctr">
                        <a:spcBef>
                          <a:spcPts val="0"/>
                        </a:spcBef>
                        <a:spcAft>
                          <a:spcPts val="0"/>
                        </a:spcAft>
                        <a:buNone/>
                      </a:pPr>
                      <a:r>
                        <a:rPr lang="en" sz="900">
                          <a:latin typeface="Inter"/>
                          <a:ea typeface="Inter"/>
                          <a:cs typeface="Inter"/>
                          <a:sym typeface="Inter"/>
                        </a:rPr>
                        <a:t>0 points</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Writing style, spelling, and grammar significantly inhibits the paper’s clarity.</a:t>
                      </a:r>
                      <a:endParaRPr sz="900">
                        <a:latin typeface="Inter"/>
                        <a:ea typeface="Inter"/>
                        <a:cs typeface="Inter"/>
                        <a:sym typeface="Inter"/>
                      </a:endParaRPr>
                    </a:p>
                  </a:txBody>
                  <a:tcPr marT="63500" marB="63500" marR="63500" marL="63500">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5" name="Shape 195"/>
        <p:cNvGrpSpPr/>
        <p:nvPr/>
      </p:nvGrpSpPr>
      <p:grpSpPr>
        <a:xfrm>
          <a:off x="0" y="0"/>
          <a:ext cx="0" cy="0"/>
          <a:chOff x="0" y="0"/>
          <a:chExt cx="0" cy="0"/>
        </a:xfrm>
      </p:grpSpPr>
      <p:sp>
        <p:nvSpPr>
          <p:cNvPr id="196" name="Google Shape;196;p24"/>
          <p:cNvSpPr txBox="1"/>
          <p:nvPr/>
        </p:nvSpPr>
        <p:spPr>
          <a:xfrm>
            <a:off x="0" y="0"/>
            <a:ext cx="7772400" cy="492000"/>
          </a:xfrm>
          <a:prstGeom prst="rect">
            <a:avLst/>
          </a:prstGeom>
          <a:solidFill>
            <a:schemeClr val="accent5"/>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Essay Outline</a:t>
            </a:r>
            <a:endParaRPr sz="1900">
              <a:solidFill>
                <a:schemeClr val="lt1"/>
              </a:solidFill>
              <a:latin typeface="Halant"/>
              <a:ea typeface="Halant"/>
              <a:cs typeface="Halant"/>
              <a:sym typeface="Halant"/>
            </a:endParaRPr>
          </a:p>
        </p:txBody>
      </p:sp>
      <p:pic>
        <p:nvPicPr>
          <p:cNvPr id="197" name="Google Shape;197;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8" name="Google Shape;198;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9" name="Google Shape;199;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200" name="Google Shape;200;p24"/>
          <p:cNvGraphicFramePr/>
          <p:nvPr/>
        </p:nvGraphicFramePr>
        <p:xfrm>
          <a:off x="453450" y="669925"/>
          <a:ext cx="3000000" cy="3000000"/>
        </p:xfrm>
        <a:graphic>
          <a:graphicData uri="http://schemas.openxmlformats.org/drawingml/2006/table">
            <a:tbl>
              <a:tblPr bandRow="1">
                <a:noFill/>
                <a:tableStyleId>{991BB553-CB50-4831-BF4B-CEA36262F7C1}</a:tableStyleId>
              </a:tblPr>
              <a:tblGrid>
                <a:gridCol w="2102925"/>
                <a:gridCol w="1247100"/>
                <a:gridCol w="3515550"/>
              </a:tblGrid>
              <a:tr h="1260900">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Introduction (rough draft):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r h="812225">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Thesis Statement</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r h="1601475">
                <a:tc>
                  <a:txBody>
                    <a:bodyPr/>
                    <a:lstStyle/>
                    <a:p>
                      <a:pPr indent="0" lvl="0" marL="0" rtl="0" algn="l">
                        <a:spcBef>
                          <a:spcPts val="0"/>
                        </a:spcBef>
                        <a:spcAft>
                          <a:spcPts val="0"/>
                        </a:spcAft>
                        <a:buNone/>
                      </a:pPr>
                      <a:r>
                        <a:rPr lang="en" sz="1200">
                          <a:latin typeface="Inter"/>
                          <a:ea typeface="Inter"/>
                          <a:cs typeface="Inter"/>
                          <a:sym typeface="Inter"/>
                        </a:rPr>
                        <a:t>Topic 1:</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623300">
                <a:tc>
                  <a:txBody>
                    <a:bodyPr/>
                    <a:lstStyle/>
                    <a:p>
                      <a:pPr indent="0" lvl="0" marL="0" rtl="0" algn="l">
                        <a:spcBef>
                          <a:spcPts val="0"/>
                        </a:spcBef>
                        <a:spcAft>
                          <a:spcPts val="0"/>
                        </a:spcAft>
                        <a:buNone/>
                      </a:pPr>
                      <a:r>
                        <a:rPr lang="en" sz="1200">
                          <a:latin typeface="Inter"/>
                          <a:ea typeface="Inter"/>
                          <a:cs typeface="Inter"/>
                          <a:sym typeface="Inter"/>
                        </a:rPr>
                        <a:t>Topic 2:</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442950">
                <a:tc>
                  <a:txBody>
                    <a:bodyPr/>
                    <a:lstStyle/>
                    <a:p>
                      <a:pPr indent="0" lvl="0" marL="0" rtl="0" algn="l">
                        <a:spcBef>
                          <a:spcPts val="0"/>
                        </a:spcBef>
                        <a:spcAft>
                          <a:spcPts val="0"/>
                        </a:spcAft>
                        <a:buNone/>
                      </a:pPr>
                      <a:r>
                        <a:rPr lang="en" sz="1200">
                          <a:latin typeface="Inter"/>
                          <a:ea typeface="Inter"/>
                          <a:cs typeface="Inter"/>
                          <a:sym typeface="Inter"/>
                        </a:rPr>
                        <a:t>Topic 3:</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Document(s)</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Inter"/>
                          <a:ea typeface="Inter"/>
                          <a:cs typeface="Inter"/>
                          <a:sym typeface="Inter"/>
                        </a:rPr>
                        <a:t>Outside Information</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r>
              <a:tr h="1434125">
                <a:tc gridSpan="3">
                  <a:txBody>
                    <a:bodyPr/>
                    <a:lstStyle/>
                    <a:p>
                      <a:pPr indent="0" lvl="0" marL="0" rtl="0" algn="l">
                        <a:lnSpc>
                          <a:spcPct val="150000"/>
                        </a:lnSpc>
                        <a:spcBef>
                          <a:spcPts val="0"/>
                        </a:spcBef>
                        <a:spcAft>
                          <a:spcPts val="0"/>
                        </a:spcAft>
                        <a:buNone/>
                      </a:pPr>
                      <a:r>
                        <a:rPr lang="en" sz="1200">
                          <a:latin typeface="Inter"/>
                          <a:ea typeface="Inter"/>
                          <a:cs typeface="Inter"/>
                          <a:sym typeface="Inter"/>
                        </a:rPr>
                        <a:t>Conclusion (main ideas rephrased and overall conclusion of essay):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6350">
                      <a:solidFill>
                        <a:srgbClr val="222F5F"/>
                      </a:solidFill>
                      <a:prstDash val="solid"/>
                      <a:round/>
                      <a:headEnd len="sm" w="sm" type="none"/>
                      <a:tailEnd len="sm" w="sm" type="none"/>
                    </a:lnL>
                    <a:lnR cap="flat" cmpd="sng" w="6350">
                      <a:solidFill>
                        <a:srgbClr val="222F5F"/>
                      </a:solidFill>
                      <a:prstDash val="solid"/>
                      <a:round/>
                      <a:headEnd len="sm" w="sm" type="none"/>
                      <a:tailEnd len="sm" w="sm" type="none"/>
                    </a:lnR>
                    <a:lnT cap="flat" cmpd="sng" w="6350">
                      <a:solidFill>
                        <a:srgbClr val="222F5F"/>
                      </a:solidFill>
                      <a:prstDash val="solid"/>
                      <a:round/>
                      <a:headEnd len="sm" w="sm" type="none"/>
                      <a:tailEnd len="sm" w="sm" type="none"/>
                    </a:lnT>
                    <a:lnB cap="flat" cmpd="sng" w="6350">
                      <a:solidFill>
                        <a:srgbClr val="222F5F"/>
                      </a:solidFill>
                      <a:prstDash val="solid"/>
                      <a:round/>
                      <a:headEnd len="sm" w="sm" type="none"/>
                      <a:tailEnd len="sm" w="sm" type="none"/>
                    </a:lnB>
                  </a:tcPr>
                </a:tc>
                <a:tc hMerge="1"/>
                <a:tc hMerge="1"/>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6" name="Shape 66"/>
        <p:cNvGrpSpPr/>
        <p:nvPr/>
      </p:nvGrpSpPr>
      <p:grpSpPr>
        <a:xfrm>
          <a:off x="0" y="0"/>
          <a:ext cx="0" cy="0"/>
          <a:chOff x="0" y="0"/>
          <a:chExt cx="0" cy="0"/>
        </a:xfrm>
      </p:grpSpPr>
      <p:sp>
        <p:nvSpPr>
          <p:cNvPr id="67" name="Google Shape;67;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latin typeface="Halant"/>
                <a:ea typeface="Halant"/>
                <a:cs typeface="Halant"/>
                <a:sym typeface="Halant"/>
              </a:rPr>
              <a:t>Women in Feudal Japan</a:t>
            </a:r>
            <a:endParaRPr sz="1900">
              <a:latin typeface="Halant"/>
              <a:ea typeface="Halant"/>
              <a:cs typeface="Halant"/>
              <a:sym typeface="Halant"/>
            </a:endParaRPr>
          </a:p>
        </p:txBody>
      </p:sp>
      <p:pic>
        <p:nvPicPr>
          <p:cNvPr id="68" name="Google Shape;68;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9" name="Google Shape;69;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0" name="Google Shape;70;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71" name="Google Shape;71;p14"/>
          <p:cNvGraphicFramePr/>
          <p:nvPr/>
        </p:nvGraphicFramePr>
        <p:xfrm>
          <a:off x="434325" y="4800588"/>
          <a:ext cx="3000000" cy="3000000"/>
        </p:xfrm>
        <a:graphic>
          <a:graphicData uri="http://schemas.openxmlformats.org/drawingml/2006/table">
            <a:tbl>
              <a:tblPr>
                <a:noFill/>
                <a:tableStyleId>{697CBC18-F7E0-46B6-ABBD-980EEDCF6634}</a:tableStyleId>
              </a:tblPr>
              <a:tblGrid>
                <a:gridCol w="2321825"/>
                <a:gridCol w="4581900"/>
              </a:tblGrid>
              <a:tr h="4129700">
                <a:tc>
                  <a:txBody>
                    <a:bodyPr/>
                    <a:lstStyle/>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1. feudalism ____</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2. Heian period ____</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3. unigeniture ____</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4. samurai ____</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5. daimyo ____</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6. Confucianism ____</a:t>
                      </a:r>
                      <a:endParaRPr sz="1200">
                        <a:latin typeface="Inter"/>
                        <a:ea typeface="Inter"/>
                        <a:cs typeface="Inter"/>
                        <a:sym typeface="Inter"/>
                      </a:endParaRPr>
                    </a:p>
                  </a:txBody>
                  <a:tcPr marT="63500" marB="63500" marR="63500" marL="6350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A. a member of the Japanese warrior caste.</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B. the practice of passing an inheritance to only one child in a family.</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C. an era in Japan’s history from 794-1185 where Japanese culture and art flourished.</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D. a social system defined by the relationship between lords (daimyos) and vassals (samurai) where land was exchanged for military service and loyalty.</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E. a Chinese philosophy that greatly influenced feudal Japan, which stressed the importance of correct behavior, loyalty, and obedience to hierarchy.</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F. powerful landholding lords in feudal Japan.</a:t>
                      </a:r>
                      <a:endParaRPr sz="1200">
                        <a:latin typeface="Inter"/>
                        <a:ea typeface="Inter"/>
                        <a:cs typeface="Inter"/>
                        <a:sym typeface="Inter"/>
                      </a:endParaRPr>
                    </a:p>
                  </a:txBody>
                  <a:tcPr marT="63500" marB="63500" marR="63500" marL="6350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FFFFFF"/>
                    </a:solidFill>
                  </a:tcPr>
                </a:tc>
              </a:tr>
            </a:tbl>
          </a:graphicData>
        </a:graphic>
      </p:graphicFrame>
      <p:sp>
        <p:nvSpPr>
          <p:cNvPr id="72" name="Google Shape;72;p14"/>
          <p:cNvSpPr txBox="1"/>
          <p:nvPr/>
        </p:nvSpPr>
        <p:spPr>
          <a:xfrm>
            <a:off x="417588" y="4102300"/>
            <a:ext cx="6937200" cy="492000"/>
          </a:xfrm>
          <a:prstGeom prst="rect">
            <a:avLst/>
          </a:prstGeom>
          <a:no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What vocabulary should I know?</a:t>
            </a:r>
            <a:endParaRPr sz="2400">
              <a:solidFill>
                <a:schemeClr val="dk1"/>
              </a:solidFill>
              <a:latin typeface="Halant"/>
              <a:ea typeface="Halant"/>
              <a:cs typeface="Halant"/>
              <a:sym typeface="Halant"/>
            </a:endParaRPr>
          </a:p>
        </p:txBody>
      </p:sp>
      <p:pic>
        <p:nvPicPr>
          <p:cNvPr id="73" name="Google Shape;73;p14"/>
          <p:cNvPicPr preferRelativeResize="0"/>
          <p:nvPr/>
        </p:nvPicPr>
        <p:blipFill>
          <a:blip r:embed="rId4">
            <a:alphaModFix/>
          </a:blip>
          <a:stretch>
            <a:fillRect/>
          </a:stretch>
        </p:blipFill>
        <p:spPr>
          <a:xfrm>
            <a:off x="496688" y="675900"/>
            <a:ext cx="4495625" cy="2987725"/>
          </a:xfrm>
          <a:prstGeom prst="rect">
            <a:avLst/>
          </a:prstGeom>
          <a:noFill/>
          <a:ln>
            <a:noFill/>
          </a:ln>
        </p:spPr>
      </p:pic>
      <p:pic>
        <p:nvPicPr>
          <p:cNvPr id="74" name="Google Shape;74;p14"/>
          <p:cNvPicPr preferRelativeResize="0"/>
          <p:nvPr/>
        </p:nvPicPr>
        <p:blipFill>
          <a:blip r:embed="rId5">
            <a:alphaModFix/>
          </a:blip>
          <a:stretch>
            <a:fillRect/>
          </a:stretch>
        </p:blipFill>
        <p:spPr>
          <a:xfrm>
            <a:off x="5263743" y="675900"/>
            <a:ext cx="2011944" cy="29877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8" name="Shape 78"/>
        <p:cNvGrpSpPr/>
        <p:nvPr/>
      </p:nvGrpSpPr>
      <p:grpSpPr>
        <a:xfrm>
          <a:off x="0" y="0"/>
          <a:ext cx="0" cy="0"/>
          <a:chOff x="0" y="0"/>
          <a:chExt cx="0" cy="0"/>
        </a:xfrm>
      </p:grpSpPr>
      <p:sp>
        <p:nvSpPr>
          <p:cNvPr id="79" name="Google Shape;79;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latin typeface="Halant"/>
                <a:ea typeface="Halant"/>
                <a:cs typeface="Halant"/>
                <a:sym typeface="Halant"/>
              </a:rPr>
              <a:t>Women in Feudal Japan</a:t>
            </a:r>
            <a:endParaRPr sz="1900">
              <a:latin typeface="Halant"/>
              <a:ea typeface="Halant"/>
              <a:cs typeface="Halant"/>
              <a:sym typeface="Halant"/>
            </a:endParaRPr>
          </a:p>
        </p:txBody>
      </p:sp>
      <p:pic>
        <p:nvPicPr>
          <p:cNvPr id="80" name="Google Shape;80;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1" name="Google Shape;81;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2" name="Google Shape;82;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83" name="Google Shape;83;p15"/>
          <p:cNvSpPr txBox="1"/>
          <p:nvPr/>
        </p:nvSpPr>
        <p:spPr>
          <a:xfrm>
            <a:off x="417600" y="658579"/>
            <a:ext cx="6937200" cy="492000"/>
          </a:xfrm>
          <a:prstGeom prst="rect">
            <a:avLst/>
          </a:prstGeom>
          <a:no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Brainstorm: What do I already know?</a:t>
            </a:r>
            <a:endParaRPr sz="2400">
              <a:solidFill>
                <a:schemeClr val="dk1"/>
              </a:solidFill>
              <a:latin typeface="Halant"/>
              <a:ea typeface="Halant"/>
              <a:cs typeface="Halant"/>
              <a:sym typeface="Halant"/>
            </a:endParaRPr>
          </a:p>
        </p:txBody>
      </p:sp>
      <p:sp>
        <p:nvSpPr>
          <p:cNvPr id="84" name="Google Shape;84;p15"/>
          <p:cNvSpPr txBox="1"/>
          <p:nvPr/>
        </p:nvSpPr>
        <p:spPr>
          <a:xfrm>
            <a:off x="434400" y="1293175"/>
            <a:ext cx="6903600" cy="2446500"/>
          </a:xfrm>
          <a:prstGeom prst="rect">
            <a:avLst/>
          </a:prstGeom>
          <a:noFill/>
          <a:ln cap="flat" cmpd="sng" w="9525">
            <a:solidFill>
              <a:srgbClr val="9E9E9E"/>
            </a:solidFill>
            <a:prstDash val="solid"/>
            <a:round/>
            <a:headEnd len="sm" w="sm" type="none"/>
            <a:tailEnd len="sm" w="sm" type="none"/>
          </a:ln>
        </p:spPr>
        <p:txBody>
          <a:bodyPr anchorCtr="0" anchor="t" bIns="182875" lIns="182875" spcFirstLastPara="1" rIns="182875" wrap="square" tIns="18287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Use this space to write down anything you already know about </a:t>
            </a:r>
            <a:r>
              <a:rPr b="1" lang="en" sz="1200">
                <a:solidFill>
                  <a:schemeClr val="dk1"/>
                </a:solidFill>
                <a:latin typeface="Inter"/>
                <a:ea typeface="Inter"/>
                <a:cs typeface="Inter"/>
                <a:sym typeface="Inter"/>
              </a:rPr>
              <a:t>feudal Japan</a:t>
            </a:r>
            <a:r>
              <a:rPr lang="en" sz="1200">
                <a:solidFill>
                  <a:schemeClr val="dk1"/>
                </a:solidFill>
                <a:latin typeface="Inter"/>
                <a:ea typeface="Inter"/>
                <a:cs typeface="Inter"/>
                <a:sym typeface="Inter"/>
              </a:rPr>
              <a:t>. What was did life look life for people? What did the government and military look like?</a:t>
            </a:r>
            <a:endParaRPr sz="1200">
              <a:solidFill>
                <a:schemeClr val="dk1"/>
              </a:solidFill>
              <a:latin typeface="Inter"/>
              <a:ea typeface="Inter"/>
              <a:cs typeface="Inter"/>
              <a:sym typeface="Inter"/>
            </a:endParaRPr>
          </a:p>
        </p:txBody>
      </p:sp>
      <p:sp>
        <p:nvSpPr>
          <p:cNvPr id="85" name="Google Shape;85;p15"/>
          <p:cNvSpPr txBox="1"/>
          <p:nvPr/>
        </p:nvSpPr>
        <p:spPr>
          <a:xfrm>
            <a:off x="434400" y="4484815"/>
            <a:ext cx="6903600" cy="370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As historians continue to reflect on how history is told, they recognize that the voices of half of the world’s population are often overshadowed by the other half. That is, popular history often dives deep into the lives of prominent men, but spends much less time looking at the complex lives of women in any particular time period or place. This has caused many historians to now prioritize the study of women in history, an emphasis that is also a direct result of current events. While women’s fight for equality is an age-old cause, more and more people are speaking up against gender inequalities.</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On January 21, 2017, the largest single-day protest in U.S. history took place. Known as “The Women’s March,” it is estimated that over 4 million people marched in cities throughout the U.S. on behalf of women’s rights worldwide. Later that year, #metoo went viral on social media. Using this hashtag, women across the country opened up and shared their own experiences with sexual abuse, demonstrating just how widespread of an issue it was. Men in power were called to account for the way they abused that power and took advantage of women. In a society that often made it hard for women to speak up about the abuse they experienced, #metoo empowered thousands to stand together for change. Many historians are reflecting on these present inequalities and seeking to bring equality to the study of the past by highlighting the voices of women, who have often been silenced in history books.</a:t>
            </a:r>
            <a:endParaRPr sz="1200">
              <a:latin typeface="Inter"/>
              <a:ea typeface="Inter"/>
              <a:cs typeface="Inter"/>
              <a:sym typeface="Inter"/>
            </a:endParaRPr>
          </a:p>
        </p:txBody>
      </p:sp>
      <p:sp>
        <p:nvSpPr>
          <p:cNvPr id="86" name="Google Shape;86;p15"/>
          <p:cNvSpPr txBox="1"/>
          <p:nvPr/>
        </p:nvSpPr>
        <p:spPr>
          <a:xfrm>
            <a:off x="417600" y="3935649"/>
            <a:ext cx="6937200" cy="439500"/>
          </a:xfrm>
          <a:prstGeom prst="rect">
            <a:avLst/>
          </a:prstGeom>
          <a:noFill/>
          <a:ln cap="flat" cmpd="sng" w="19050">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How is this relevant today?</a:t>
            </a:r>
            <a:endParaRPr sz="2400">
              <a:solidFill>
                <a:schemeClr val="dk1"/>
              </a:solidFill>
              <a:latin typeface="Halant"/>
              <a:ea typeface="Halant"/>
              <a:cs typeface="Halant"/>
              <a:sym typeface="Halant"/>
            </a:endParaRPr>
          </a:p>
        </p:txBody>
      </p:sp>
      <p:sp>
        <p:nvSpPr>
          <p:cNvPr id="87" name="Google Shape;87;p15"/>
          <p:cNvSpPr txBox="1"/>
          <p:nvPr/>
        </p:nvSpPr>
        <p:spPr>
          <a:xfrm>
            <a:off x="434400" y="8069878"/>
            <a:ext cx="6903600" cy="1176600"/>
          </a:xfrm>
          <a:prstGeom prst="rect">
            <a:avLst/>
          </a:prstGeom>
          <a:noFill/>
          <a:ln cap="flat" cmpd="sng" w="9525">
            <a:solidFill>
              <a:srgbClr val="9E9E9E"/>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a reason why many current historians </a:t>
            </a:r>
            <a:r>
              <a:rPr lang="en" sz="1200">
                <a:solidFill>
                  <a:schemeClr val="dk1"/>
                </a:solidFill>
                <a:latin typeface="Inter"/>
                <a:ea typeface="Inter"/>
                <a:cs typeface="Inter"/>
                <a:sym typeface="Inter"/>
              </a:rPr>
              <a:t>are </a:t>
            </a:r>
            <a:r>
              <a:rPr lang="en" sz="1200">
                <a:solidFill>
                  <a:schemeClr val="dk1"/>
                </a:solidFill>
                <a:latin typeface="Inter"/>
                <a:ea typeface="Inter"/>
                <a:cs typeface="Inter"/>
                <a:sym typeface="Inter"/>
              </a:rPr>
              <a:t>covering the lives of women in the past?</a:t>
            </a:r>
            <a:endParaRPr sz="1200">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1" name="Shape 91"/>
        <p:cNvGrpSpPr/>
        <p:nvPr/>
      </p:nvGrpSpPr>
      <p:grpSpPr>
        <a:xfrm>
          <a:off x="0" y="0"/>
          <a:ext cx="0" cy="0"/>
          <a:chOff x="0" y="0"/>
          <a:chExt cx="0" cy="0"/>
        </a:xfrm>
      </p:grpSpPr>
      <p:sp>
        <p:nvSpPr>
          <p:cNvPr id="92" name="Google Shape;92;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What is the Context?</a:t>
            </a:r>
            <a:endParaRPr sz="1900">
              <a:latin typeface="Halant"/>
              <a:ea typeface="Halant"/>
              <a:cs typeface="Halant"/>
              <a:sym typeface="Halant"/>
            </a:endParaRPr>
          </a:p>
        </p:txBody>
      </p:sp>
      <p:pic>
        <p:nvPicPr>
          <p:cNvPr id="93" name="Google Shape;93;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4" name="Google Shape;94;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p:txBody>
      </p:sp>
      <p:sp>
        <p:nvSpPr>
          <p:cNvPr id="95" name="Google Shape;95;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96" name="Google Shape;96;p16"/>
          <p:cNvGraphicFramePr/>
          <p:nvPr/>
        </p:nvGraphicFramePr>
        <p:xfrm>
          <a:off x="453738" y="634513"/>
          <a:ext cx="3000000" cy="3000000"/>
        </p:xfrm>
        <a:graphic>
          <a:graphicData uri="http://schemas.openxmlformats.org/drawingml/2006/table">
            <a:tbl>
              <a:tblPr>
                <a:noFill/>
                <a:tableStyleId>{697CBC18-F7E0-46B6-ABBD-980EEDCF6634}</a:tableStyleId>
              </a:tblPr>
              <a:tblGrid>
                <a:gridCol w="4895400"/>
                <a:gridCol w="1969500"/>
              </a:tblGrid>
              <a:tr h="8621750">
                <a:tc>
                  <a:txBody>
                    <a:bodyPr/>
                    <a:lstStyle/>
                    <a:p>
                      <a:pPr indent="0" lvl="0" marL="0" rtl="0" algn="l">
                        <a:spcBef>
                          <a:spcPts val="0"/>
                        </a:spcBef>
                        <a:spcAft>
                          <a:spcPts val="0"/>
                        </a:spcAft>
                        <a:buNone/>
                      </a:pPr>
                      <a:r>
                        <a:rPr lang="en" sz="1100">
                          <a:solidFill>
                            <a:schemeClr val="dk1"/>
                          </a:solidFill>
                          <a:latin typeface="Inter"/>
                          <a:ea typeface="Inter"/>
                          <a:cs typeface="Inter"/>
                          <a:sym typeface="Inter"/>
                        </a:rPr>
                        <a:t>Historians note that between 1185-1868, Japan was a military state </a:t>
                      </a:r>
                      <a:r>
                        <a:rPr b="1" lang="en" sz="1100">
                          <a:solidFill>
                            <a:schemeClr val="dk1"/>
                          </a:solidFill>
                          <a:latin typeface="Inter"/>
                          <a:ea typeface="Inter"/>
                          <a:cs typeface="Inter"/>
                          <a:sym typeface="Inter"/>
                        </a:rPr>
                        <a:t>(A)</a:t>
                      </a:r>
                      <a:r>
                        <a:rPr lang="en" sz="1100">
                          <a:solidFill>
                            <a:schemeClr val="dk1"/>
                          </a:solidFill>
                          <a:latin typeface="Inter"/>
                          <a:ea typeface="Inter"/>
                          <a:cs typeface="Inter"/>
                          <a:sym typeface="Inter"/>
                        </a:rPr>
                        <a:t>. For most of this time, until 1603, Japan was governed by a feudal system. This system was primarily defined by the relationship between the daimyos and the samurai. The daimyos were lords who could give samurai warriors land in exchange for their loyalty and military protection. At the top of this hierarchy was the shogun, the military leader of the country. While there was an emperor, who was technically above the shogun, he had little power </a:t>
                      </a:r>
                      <a:r>
                        <a:rPr b="1" lang="en" sz="1100">
                          <a:solidFill>
                            <a:schemeClr val="dk1"/>
                          </a:solidFill>
                          <a:latin typeface="Inter"/>
                          <a:ea typeface="Inter"/>
                          <a:cs typeface="Inter"/>
                          <a:sym typeface="Inter"/>
                        </a:rPr>
                        <a:t>(B)</a:t>
                      </a:r>
                      <a:r>
                        <a:rPr lang="en" sz="1100">
                          <a:solidFill>
                            <a:schemeClr val="dk1"/>
                          </a:solidFill>
                          <a:latin typeface="Inter"/>
                          <a:ea typeface="Inter"/>
                          <a:cs typeface="Inter"/>
                          <a:sym typeface="Inter"/>
                        </a:rPr>
                        <a:t>. Since Japan began to both modernize and urbanize under the Tokugawa shogunate, who ruled during the Edo period (1603-1868), Japan was not considered feudalistic during that period. It was still, however, a military state.</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Before this military government, Japan experienced what many historians call its golden age—the Heian period (794-1185) </a:t>
                      </a:r>
                      <a:r>
                        <a:rPr b="1" lang="en" sz="1100">
                          <a:solidFill>
                            <a:schemeClr val="dk1"/>
                          </a:solidFill>
                          <a:latin typeface="Inter"/>
                          <a:ea typeface="Inter"/>
                          <a:cs typeface="Inter"/>
                          <a:sym typeface="Inter"/>
                        </a:rPr>
                        <a:t>(C)</a:t>
                      </a:r>
                      <a:r>
                        <a:rPr lang="en" sz="1100">
                          <a:solidFill>
                            <a:schemeClr val="dk1"/>
                          </a:solidFill>
                          <a:latin typeface="Inter"/>
                          <a:ea typeface="Inter"/>
                          <a:cs typeface="Inter"/>
                          <a:sym typeface="Inter"/>
                        </a:rPr>
                        <a:t>. In this period, art and literature flourished. In the Heian period, women enjoyed many of the same advantages that men did. Women wrote famous pieces of literature, like </a:t>
                      </a:r>
                      <a:r>
                        <a:rPr i="1" lang="en" sz="1100">
                          <a:solidFill>
                            <a:schemeClr val="dk1"/>
                          </a:solidFill>
                          <a:latin typeface="Inter"/>
                          <a:ea typeface="Inter"/>
                          <a:cs typeface="Inter"/>
                          <a:sym typeface="Inter"/>
                        </a:rPr>
                        <a:t>The Tale of the Genji</a:t>
                      </a:r>
                      <a:r>
                        <a:rPr lang="en" sz="1100">
                          <a:solidFill>
                            <a:schemeClr val="dk1"/>
                          </a:solidFill>
                          <a:latin typeface="Inter"/>
                          <a:ea typeface="Inter"/>
                          <a:cs typeface="Inter"/>
                          <a:sym typeface="Inter"/>
                        </a:rPr>
                        <a:t>, owned land, and could hold political power </a:t>
                      </a:r>
                      <a:r>
                        <a:rPr b="1" lang="en" sz="1100">
                          <a:solidFill>
                            <a:schemeClr val="dk1"/>
                          </a:solidFill>
                          <a:latin typeface="Inter"/>
                          <a:ea typeface="Inter"/>
                          <a:cs typeface="Inter"/>
                          <a:sym typeface="Inter"/>
                        </a:rPr>
                        <a:t>(D)</a:t>
                      </a:r>
                      <a:r>
                        <a:rPr lang="en" sz="1100">
                          <a:solidFill>
                            <a:schemeClr val="dk1"/>
                          </a:solidFill>
                          <a:latin typeface="Inter"/>
                          <a:ea typeface="Inter"/>
                          <a:cs typeface="Inter"/>
                          <a:sym typeface="Inter"/>
                        </a:rPr>
                        <a:t>. However, from 1180-1185 the country experienced a civil war in which the emperor effectively lost his power and the first shogun rose to power. In this transition of power, the social structure in Japan shifted and the status of women was affected.</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Feudal Japan, which is often compared to feudal Europe, prioritized military might over the art of the Heian period. However, when most people think of the military might of feudal japan, they think of the strong male samurai. However, women could be samurai too. While women samurai rarely saw battle, they were trained to protect their household and family </a:t>
                      </a:r>
                      <a:r>
                        <a:rPr b="1" lang="en" sz="1100">
                          <a:solidFill>
                            <a:schemeClr val="dk1"/>
                          </a:solidFill>
                          <a:latin typeface="Inter"/>
                          <a:ea typeface="Inter"/>
                          <a:cs typeface="Inter"/>
                          <a:sym typeface="Inter"/>
                        </a:rPr>
                        <a:t>(E)</a:t>
                      </a:r>
                      <a:r>
                        <a:rPr lang="en" sz="1100">
                          <a:solidFill>
                            <a:schemeClr val="dk1"/>
                          </a:solidFill>
                          <a:latin typeface="Inter"/>
                          <a:ea typeface="Inter"/>
                          <a:cs typeface="Inter"/>
                          <a:sym typeface="Inter"/>
                        </a:rPr>
                        <a:t>.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The feudal system revolved around land. The way that land was inherited, or passed down through family, changed over time. In the Heian period and early feudal era (called the Kamakura period from 1185-1333) inheritance was divided among the sons and daughters of the parent who owned the land. But to keep land secure in feudal Japan, families began to practice unigeniture, which simply means that the land was passed down to only one heir. Over time, this heir was primarily the oldest son, which meant that young women who would have received land in the past were no longer eligible </a:t>
                      </a:r>
                      <a:r>
                        <a:rPr b="1" lang="en" sz="1100">
                          <a:solidFill>
                            <a:schemeClr val="dk1"/>
                          </a:solidFill>
                          <a:latin typeface="Inter"/>
                          <a:ea typeface="Inter"/>
                          <a:cs typeface="Inter"/>
                          <a:sym typeface="Inter"/>
                        </a:rPr>
                        <a:t>(F)</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Over the next several hundred years, fewer and fewer women in Japan inherited land, and since the feudal system revolved around land, their status was directly affected. Studying history through the lens of people who are often left out of traditional history stories, such as medieval women, can provide a fuller understanding of the past. Thus, for this CRP, use this historical context and the following documents to answer the prompt: </a:t>
                      </a:r>
                      <a:r>
                        <a:rPr b="1" lang="en" sz="1100">
                          <a:solidFill>
                            <a:schemeClr val="dk1"/>
                          </a:solidFill>
                          <a:latin typeface="Inter"/>
                          <a:ea typeface="Inter"/>
                          <a:cs typeface="Inter"/>
                          <a:sym typeface="Inter"/>
                        </a:rPr>
                        <a:t>How did the status of women change over time in medieval and early modern Japan?</a:t>
                      </a:r>
                      <a:endParaRPr sz="12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9050">
                      <a:solidFill>
                        <a:srgbClr val="CC0000"/>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Summarize the definition of a feudal system.</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B. </a:t>
                      </a:r>
                      <a:r>
                        <a:rPr lang="en" sz="1100">
                          <a:solidFill>
                            <a:schemeClr val="dk1"/>
                          </a:solidFill>
                          <a:latin typeface="Inter"/>
                          <a:ea typeface="Inter"/>
                          <a:cs typeface="Inter"/>
                          <a:sym typeface="Inter"/>
                        </a:rPr>
                        <a:t>Between what years was Japan a “military state”?</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C. </a:t>
                      </a:r>
                      <a:r>
                        <a:rPr lang="en" sz="1100">
                          <a:solidFill>
                            <a:schemeClr val="dk1"/>
                          </a:solidFill>
                          <a:latin typeface="Inter"/>
                          <a:ea typeface="Inter"/>
                          <a:cs typeface="Inter"/>
                          <a:sym typeface="Inter"/>
                        </a:rPr>
                        <a:t>What period in Japanese history came before feudalism?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D. </a:t>
                      </a:r>
                      <a:r>
                        <a:rPr lang="en" sz="1100">
                          <a:solidFill>
                            <a:schemeClr val="dk1"/>
                          </a:solidFill>
                          <a:latin typeface="Inter"/>
                          <a:ea typeface="Inter"/>
                          <a:cs typeface="Inter"/>
                          <a:sym typeface="Inter"/>
                        </a:rPr>
                        <a:t>What were some key things women could do during the Heian period?</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E. </a:t>
                      </a:r>
                      <a:r>
                        <a:rPr lang="en" sz="1100">
                          <a:solidFill>
                            <a:schemeClr val="dk1"/>
                          </a:solidFill>
                          <a:latin typeface="Inter"/>
                          <a:ea typeface="Inter"/>
                          <a:cs typeface="Inter"/>
                          <a:sym typeface="Inter"/>
                        </a:rPr>
                        <a:t>Why were women usually trained to be samurai?</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F. </a:t>
                      </a:r>
                      <a:r>
                        <a:rPr lang="en" sz="1100">
                          <a:solidFill>
                            <a:schemeClr val="dk1"/>
                          </a:solidFill>
                          <a:latin typeface="Inter"/>
                          <a:ea typeface="Inter"/>
                          <a:cs typeface="Inter"/>
                          <a:sym typeface="Inter"/>
                        </a:rPr>
                        <a:t>Summarize how inheriting land changed over time in feudal Japan.</a:t>
                      </a:r>
                      <a:endParaRPr b="1" sz="1100">
                        <a:solidFill>
                          <a:schemeClr val="dk1"/>
                        </a:solidFill>
                        <a:latin typeface="Inter"/>
                        <a:ea typeface="Inter"/>
                        <a:cs typeface="Inter"/>
                        <a:sym typeface="Inter"/>
                      </a:endParaRPr>
                    </a:p>
                  </a:txBody>
                  <a:tcPr marT="109725" marB="109725" marR="109725" marL="109725">
                    <a:lnL cap="flat" cmpd="sng" w="19050">
                      <a:solidFill>
                        <a:srgbClr val="CC0000"/>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0" name="Shape 100"/>
        <p:cNvGrpSpPr/>
        <p:nvPr/>
      </p:nvGrpSpPr>
      <p:grpSpPr>
        <a:xfrm>
          <a:off x="0" y="0"/>
          <a:ext cx="0" cy="0"/>
          <a:chOff x="0" y="0"/>
          <a:chExt cx="0" cy="0"/>
        </a:xfrm>
      </p:grpSpPr>
      <p:sp>
        <p:nvSpPr>
          <p:cNvPr id="101" name="Google Shape;101;p1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CRP Prompt</a:t>
            </a:r>
            <a:endParaRPr sz="1900">
              <a:latin typeface="Halant"/>
              <a:ea typeface="Halant"/>
              <a:cs typeface="Halant"/>
              <a:sym typeface="Halant"/>
            </a:endParaRPr>
          </a:p>
        </p:txBody>
      </p:sp>
      <p:pic>
        <p:nvPicPr>
          <p:cNvPr id="102" name="Google Shape;102;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3" name="Google Shape;103;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4" name="Google Shape;104;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5" name="Google Shape;105;p17"/>
          <p:cNvSpPr txBox="1"/>
          <p:nvPr/>
        </p:nvSpPr>
        <p:spPr>
          <a:xfrm>
            <a:off x="2297150" y="2775675"/>
            <a:ext cx="5054100" cy="24813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Targeted Historical Thinking Skill:</a:t>
            </a:r>
            <a:endParaRPr b="1" sz="1800">
              <a:solidFill>
                <a:schemeClr val="dk1"/>
              </a:solidFill>
              <a:latin typeface="Halant"/>
              <a:ea typeface="Halant"/>
              <a:cs typeface="Halant"/>
              <a:sym typeface="Halant"/>
            </a:endParaRPr>
          </a:p>
          <a:p>
            <a:pPr indent="0" lvl="0" marL="0" rtl="0" algn="ctr">
              <a:spcBef>
                <a:spcPts val="0"/>
              </a:spcBef>
              <a:spcAft>
                <a:spcPts val="0"/>
              </a:spcAft>
              <a:buNone/>
            </a:pPr>
            <a:r>
              <a:t/>
            </a:r>
            <a:endParaRPr b="1" sz="1800">
              <a:solidFill>
                <a:schemeClr val="dk1"/>
              </a:solidFill>
              <a:latin typeface="Halant"/>
              <a:ea typeface="Halant"/>
              <a:cs typeface="Halant"/>
              <a:sym typeface="Halant"/>
            </a:endParaRPr>
          </a:p>
          <a:p>
            <a:pPr indent="0" lvl="0" marL="0" rtl="0" algn="ctr">
              <a:spcBef>
                <a:spcPts val="0"/>
              </a:spcBef>
              <a:spcAft>
                <a:spcPts val="0"/>
              </a:spcAft>
              <a:buNone/>
            </a:pPr>
            <a:r>
              <a:rPr lang="en" sz="3300">
                <a:solidFill>
                  <a:schemeClr val="dk1"/>
                </a:solidFill>
                <a:latin typeface="Plus Jakarta Sans"/>
                <a:ea typeface="Plus Jakarta Sans"/>
                <a:cs typeface="Plus Jakarta Sans"/>
                <a:sym typeface="Plus Jakarta Sans"/>
              </a:rPr>
              <a:t>CONTINUITY AND CHANGE OVER TIME</a:t>
            </a:r>
            <a:endParaRPr sz="33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Thinking historically means identifying and exploring the reasons behind both what has changed and what has stayed the same within a given time period or around a specific historical event.</a:t>
            </a:r>
            <a:endParaRPr sz="1200">
              <a:solidFill>
                <a:schemeClr val="dk1"/>
              </a:solidFill>
              <a:latin typeface="Inter"/>
              <a:ea typeface="Inter"/>
              <a:cs typeface="Inter"/>
              <a:sym typeface="Inter"/>
            </a:endParaRPr>
          </a:p>
        </p:txBody>
      </p:sp>
      <p:sp>
        <p:nvSpPr>
          <p:cNvPr id="106" name="Google Shape;106;p17"/>
          <p:cNvSpPr txBox="1"/>
          <p:nvPr/>
        </p:nvSpPr>
        <p:spPr>
          <a:xfrm>
            <a:off x="414050" y="5731727"/>
            <a:ext cx="6937200" cy="3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Inter"/>
                <a:ea typeface="Inter"/>
                <a:cs typeface="Inter"/>
                <a:sym typeface="Inter"/>
              </a:rPr>
              <a:t>Documents</a:t>
            </a:r>
            <a:endParaRPr b="1">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solidFill>
                <a:srgbClr val="00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A: (Image) Toyohara Chikanobu, Tomoe Gozen with Uchida Ieyoshi and Hatakeyama no Shigetada, 1899; (Text) </a:t>
            </a:r>
            <a:r>
              <a:rPr i="1" lang="en" sz="1200">
                <a:solidFill>
                  <a:schemeClr val="dk1"/>
                </a:solidFill>
                <a:latin typeface="Inter"/>
                <a:ea typeface="Inter"/>
                <a:cs typeface="Inter"/>
                <a:sym typeface="Inter"/>
              </a:rPr>
              <a:t>The Tale of the Heike</a:t>
            </a:r>
            <a:r>
              <a:rPr lang="en" sz="1200">
                <a:solidFill>
                  <a:schemeClr val="dk1"/>
                </a:solidFill>
                <a:latin typeface="Inter"/>
                <a:ea typeface="Inter"/>
                <a:cs typeface="Inter"/>
                <a:sym typeface="Inter"/>
              </a:rPr>
              <a:t>, compiled in the mid-1300s.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B: William Wayne Farris, </a:t>
            </a:r>
            <a:r>
              <a:rPr i="1" lang="en" sz="1200">
                <a:solidFill>
                  <a:schemeClr val="dk1"/>
                </a:solidFill>
                <a:latin typeface="Inter"/>
                <a:ea typeface="Inter"/>
                <a:cs typeface="Inter"/>
                <a:sym typeface="Inter"/>
              </a:rPr>
              <a:t>Japan’s Medieval Population: Famine, Fertility, and Warfare in a Transformative Age</a:t>
            </a:r>
            <a:r>
              <a:rPr lang="en" sz="1200">
                <a:solidFill>
                  <a:schemeClr val="dk1"/>
                </a:solidFill>
                <a:latin typeface="Inter"/>
                <a:ea typeface="Inter"/>
                <a:cs typeface="Inter"/>
                <a:sym typeface="Inter"/>
              </a:rPr>
              <a:t>, 2009.</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C: </a:t>
            </a:r>
            <a:r>
              <a:rPr lang="en" sz="1200">
                <a:solidFill>
                  <a:schemeClr val="dk1"/>
                </a:solidFill>
                <a:highlight>
                  <a:schemeClr val="lt1"/>
                </a:highlight>
                <a:latin typeface="Inter"/>
                <a:ea typeface="Inter"/>
                <a:cs typeface="Inter"/>
                <a:sym typeface="Inter"/>
              </a:rPr>
              <a:t>Adachi Ginkō, Lady Kasuga no Tsubone Fighting a Robber, 1880.</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D: Kaibara  Ekken, </a:t>
            </a:r>
            <a:r>
              <a:rPr i="1" lang="en" sz="1200">
                <a:solidFill>
                  <a:schemeClr val="dk1"/>
                </a:solidFill>
                <a:latin typeface="Inter"/>
                <a:ea typeface="Inter"/>
                <a:cs typeface="Inter"/>
                <a:sym typeface="Inter"/>
              </a:rPr>
              <a:t>The Great Learning for Women (Onna Daigaku)</a:t>
            </a:r>
            <a:r>
              <a:rPr lang="en" sz="1200">
                <a:solidFill>
                  <a:schemeClr val="dk1"/>
                </a:solidFill>
                <a:latin typeface="Inter"/>
                <a:ea typeface="Inter"/>
                <a:cs typeface="Inter"/>
                <a:sym typeface="Inter"/>
              </a:rPr>
              <a:t>, 1729.</a:t>
            </a:r>
            <a:endParaRPr sz="1200">
              <a:solidFill>
                <a:schemeClr val="dk1"/>
              </a:solidFill>
              <a:latin typeface="Inter"/>
              <a:ea typeface="Inter"/>
              <a:cs typeface="Inter"/>
              <a:sym typeface="Inter"/>
            </a:endParaRPr>
          </a:p>
        </p:txBody>
      </p:sp>
      <p:sp>
        <p:nvSpPr>
          <p:cNvPr id="107" name="Google Shape;107;p17"/>
          <p:cNvSpPr txBox="1"/>
          <p:nvPr/>
        </p:nvSpPr>
        <p:spPr>
          <a:xfrm>
            <a:off x="434438" y="852788"/>
            <a:ext cx="6903600" cy="15621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2400">
                <a:latin typeface="Plus Jakarta Sans"/>
                <a:ea typeface="Plus Jakarta Sans"/>
                <a:cs typeface="Plus Jakarta Sans"/>
                <a:sym typeface="Plus Jakarta Sans"/>
              </a:rPr>
              <a:t>How did the status of women change over time in medieval and early modern Japan?</a:t>
            </a:r>
            <a:endParaRPr b="1" sz="2400">
              <a:latin typeface="Plus Jakarta Sans"/>
              <a:ea typeface="Plus Jakarta Sans"/>
              <a:cs typeface="Plus Jakarta Sans"/>
              <a:sym typeface="Plus Jakarta Sans"/>
            </a:endParaRPr>
          </a:p>
        </p:txBody>
      </p:sp>
      <p:pic>
        <p:nvPicPr>
          <p:cNvPr id="108" name="Google Shape;108;p17"/>
          <p:cNvPicPr preferRelativeResize="0"/>
          <p:nvPr/>
        </p:nvPicPr>
        <p:blipFill>
          <a:blip r:embed="rId4">
            <a:alphaModFix/>
          </a:blip>
          <a:stretch>
            <a:fillRect/>
          </a:stretch>
        </p:blipFill>
        <p:spPr>
          <a:xfrm>
            <a:off x="381550" y="3096375"/>
            <a:ext cx="1839900" cy="18399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2" name="Shape 112"/>
        <p:cNvGrpSpPr/>
        <p:nvPr/>
      </p:nvGrpSpPr>
      <p:grpSpPr>
        <a:xfrm>
          <a:off x="0" y="0"/>
          <a:ext cx="0" cy="0"/>
          <a:chOff x="0" y="0"/>
          <a:chExt cx="0" cy="0"/>
        </a:xfrm>
      </p:grpSpPr>
      <p:sp>
        <p:nvSpPr>
          <p:cNvPr id="113" name="Google Shape;113;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pic>
        <p:nvPicPr>
          <p:cNvPr id="114" name="Google Shape;114;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5" name="Google Shape;115;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6" name="Google Shape;116;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17" name="Google Shape;117;p18"/>
          <p:cNvSpPr txBox="1"/>
          <p:nvPr/>
        </p:nvSpPr>
        <p:spPr>
          <a:xfrm>
            <a:off x="434400" y="6034500"/>
            <a:ext cx="6903600" cy="29823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In what year did Tomoe Gozen defeat her enemies? When was that in relation to feudal Japan’s time period?</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Tomoe Gozen is on the black horse in the picture. Summarize how she is depicted by the artist, who drew this over 700 years after the battle took place.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is Tomoe Gozen depicted in </a:t>
            </a:r>
            <a:r>
              <a:rPr i="1" lang="en" sz="1200">
                <a:solidFill>
                  <a:schemeClr val="dk1"/>
                </a:solidFill>
                <a:latin typeface="Inter"/>
                <a:ea typeface="Inter"/>
                <a:cs typeface="Inter"/>
                <a:sym typeface="Inter"/>
              </a:rPr>
              <a:t>The Tale of the Heike</a:t>
            </a:r>
            <a:r>
              <a:rPr lang="en" sz="1200">
                <a:solidFill>
                  <a:schemeClr val="dk1"/>
                </a:solidFill>
                <a:latin typeface="Inter"/>
                <a:ea typeface="Inter"/>
                <a:cs typeface="Inter"/>
                <a:sym typeface="Inter"/>
              </a:rPr>
              <a:t>? What does this reveal about how women’s status changed during this time period in Japan?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18" name="Google Shape;118;p18"/>
          <p:cNvGraphicFramePr/>
          <p:nvPr/>
        </p:nvGraphicFramePr>
        <p:xfrm>
          <a:off x="434400" y="823575"/>
          <a:ext cx="3000000" cy="3000000"/>
        </p:xfrm>
        <a:graphic>
          <a:graphicData uri="http://schemas.openxmlformats.org/drawingml/2006/table">
            <a:tbl>
              <a:tblPr>
                <a:noFill/>
                <a:tableStyleId>{697CBC18-F7E0-46B6-ABBD-980EEDCF6634}</a:tableStyleId>
              </a:tblPr>
              <a:tblGrid>
                <a:gridCol w="3429000"/>
                <a:gridCol w="3429000"/>
              </a:tblGrid>
              <a:tr h="2985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(Image) Toyohara Chikanobu, Tomoe Gozen with Uchida Ieyoshi and Hatakeyama no Shigetada, 1899; (Text) </a:t>
                      </a:r>
                      <a:r>
                        <a:rPr i="1" lang="en" sz="1200">
                          <a:solidFill>
                            <a:schemeClr val="dk1"/>
                          </a:solidFill>
                          <a:latin typeface="Halant"/>
                          <a:ea typeface="Halant"/>
                          <a:cs typeface="Halant"/>
                          <a:sym typeface="Halant"/>
                        </a:rPr>
                        <a:t>The Tale of the Heike</a:t>
                      </a:r>
                      <a:r>
                        <a:rPr lang="en" sz="1200">
                          <a:solidFill>
                            <a:schemeClr val="dk1"/>
                          </a:solidFill>
                          <a:latin typeface="Halant"/>
                          <a:ea typeface="Halant"/>
                          <a:cs typeface="Halant"/>
                          <a:sym typeface="Halant"/>
                        </a:rPr>
                        <a:t>, compiled in the mid-1300s.</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Translated by Arthur Lindsay Sadler, 1918.</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Note: Tomoe Gozen was a female samurai warrior (</a:t>
                      </a:r>
                      <a:r>
                        <a:rPr i="1" lang="en" sz="1000">
                          <a:solidFill>
                            <a:schemeClr val="dk1"/>
                          </a:solidFill>
                          <a:latin typeface="Inter"/>
                          <a:ea typeface="Inter"/>
                          <a:cs typeface="Inter"/>
                          <a:sym typeface="Inter"/>
                        </a:rPr>
                        <a:t>onna-bugeisha</a:t>
                      </a:r>
                      <a:r>
                        <a:rPr lang="en" sz="1000">
                          <a:solidFill>
                            <a:schemeClr val="dk1"/>
                          </a:solidFill>
                          <a:latin typeface="Inter"/>
                          <a:ea typeface="Inter"/>
                          <a:cs typeface="Inter"/>
                          <a:sym typeface="Inter"/>
                        </a:rPr>
                        <a:t>) in the 12th century who famously killed the samurai Uchida Saburō in the Battle of Awazu in 1184.</a:t>
                      </a:r>
                      <a:endParaRPr sz="1200">
                        <a:solidFill>
                          <a:schemeClr val="dk1"/>
                        </a:solidFill>
                        <a:highlight>
                          <a:schemeClr val="lt1"/>
                        </a:highlight>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2903550">
                <a:tc grid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Tomoe had long black hair and a fair complexion, and her face was very lovely; moreover she was a fearless rider whom neither the fiercest horse nor the roughest ground could dismay, and so [skillfully] did she handle sword and bow that she was a match for a thousand warriors, and fit to meet either god or devil. Many times had she taken the field, armed at all points, and won matchless renown in encounters with the bravest captains, and so in this last fight, when all the others had been slain or had fled, among the last seven there rode Tomoe. </a:t>
                      </a:r>
                      <a:endParaRPr b="1" sz="12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hMerge="1"/>
              </a:tr>
            </a:tbl>
          </a:graphicData>
        </a:graphic>
      </p:graphicFrame>
      <p:pic>
        <p:nvPicPr>
          <p:cNvPr id="119" name="Google Shape;119;p18"/>
          <p:cNvPicPr preferRelativeResize="0"/>
          <p:nvPr/>
        </p:nvPicPr>
        <p:blipFill>
          <a:blip r:embed="rId4">
            <a:alphaModFix/>
          </a:blip>
          <a:stretch>
            <a:fillRect/>
          </a:stretch>
        </p:blipFill>
        <p:spPr>
          <a:xfrm>
            <a:off x="1408888" y="2093250"/>
            <a:ext cx="4909026" cy="24744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3" name="Shape 123"/>
        <p:cNvGrpSpPr/>
        <p:nvPr/>
      </p:nvGrpSpPr>
      <p:grpSpPr>
        <a:xfrm>
          <a:off x="0" y="0"/>
          <a:ext cx="0" cy="0"/>
          <a:chOff x="0" y="0"/>
          <a:chExt cx="0" cy="0"/>
        </a:xfrm>
      </p:grpSpPr>
      <p:sp>
        <p:nvSpPr>
          <p:cNvPr id="124" name="Google Shape;124;p1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pic>
        <p:nvPicPr>
          <p:cNvPr id="125" name="Google Shape;125;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6" name="Google Shape;126;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7" name="Google Shape;127;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28" name="Google Shape;128;p19"/>
          <p:cNvGraphicFramePr/>
          <p:nvPr/>
        </p:nvGraphicFramePr>
        <p:xfrm>
          <a:off x="417600" y="678113"/>
          <a:ext cx="3000000" cy="3000000"/>
        </p:xfrm>
        <a:graphic>
          <a:graphicData uri="http://schemas.openxmlformats.org/drawingml/2006/table">
            <a:tbl>
              <a:tblPr>
                <a:noFill/>
                <a:tableStyleId>{697CBC18-F7E0-46B6-ABBD-980EEDCF6634}</a:tableStyleId>
              </a:tblPr>
              <a:tblGrid>
                <a:gridCol w="2824825"/>
                <a:gridCol w="4112375"/>
              </a:tblGrid>
              <a:tr h="163550">
                <a:tc gridSpan="2">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William Wayne Farris, </a:t>
                      </a:r>
                      <a:r>
                        <a:rPr i="1" lang="en" sz="1200">
                          <a:solidFill>
                            <a:schemeClr val="dk1"/>
                          </a:solidFill>
                          <a:latin typeface="Halant"/>
                          <a:ea typeface="Halant"/>
                          <a:cs typeface="Halant"/>
                          <a:sym typeface="Halant"/>
                        </a:rPr>
                        <a:t>Japan’s Medieval Population: Famine, Fertility, and Warfare in a Transformative Age</a:t>
                      </a:r>
                      <a:r>
                        <a:rPr lang="en" sz="1200">
                          <a:solidFill>
                            <a:schemeClr val="dk1"/>
                          </a:solidFill>
                          <a:latin typeface="Halant"/>
                          <a:ea typeface="Halant"/>
                          <a:cs typeface="Halant"/>
                          <a:sym typeface="Halant"/>
                        </a:rPr>
                        <a:t>, 2009.</a:t>
                      </a:r>
                      <a:endParaRPr sz="12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238772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conventional view is that after 1300 women lost their rights to inherit and hold property… In effect, they were not much better than household slaves, desired for their ability to produce male heirs and not much else. Men could divorce their wives by whim, especially if they failed to produce a son… Over the last twenty years, however, women in general, and peasant women in particular, have been receiving less stereotypical treatment from scholars. For example, it has been established that several females donned armor and fought in battles…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Among the farming populace, women performed many functions… Because their labor was essential for the village, wives still had political power in the late 1400s and 1500s…  Comical sketches (kyôgen) hint that many women did not begin to lose their higher status until the very end of the sixteenth and seventeenth centuries. In fact, a woman’s lot may not have been so harsh right up to 1600. Peasant women could rid themselves of an undesirable mate simply by leaving… They could make land transactions… They could even manage their own farms… This more optimistic view concerning late medieval women comes in light of the realization that Tokugawa-period [1603–1867] peasant women may not have had it so bad as the laws dictated…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Still, it is prudent to remember the various dangers facing women in the Age of the Country at War… mortality for women probably remained high, even as fertility fell somewhat and they took better care of their infants and children.</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r>
            </a:tbl>
          </a:graphicData>
        </a:graphic>
      </p:graphicFrame>
      <p:sp>
        <p:nvSpPr>
          <p:cNvPr id="129" name="Google Shape;129;p19"/>
          <p:cNvSpPr txBox="1"/>
          <p:nvPr/>
        </p:nvSpPr>
        <p:spPr>
          <a:xfrm>
            <a:off x="419850" y="5465575"/>
            <a:ext cx="6903600" cy="3448200"/>
          </a:xfrm>
          <a:prstGeom prst="rect">
            <a:avLst/>
          </a:prstGeom>
          <a:noFill/>
          <a:ln cap="flat" cmpd="sng" w="19050">
            <a:solidFill>
              <a:srgbClr val="9E9E9E"/>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historian William Wayne Farris describe “the conventional view” of women’s status in feudal Japan?</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Farris complicate this conventional view?</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changes and continuities in women’s status does Farris document in this excerpt from his book?</a:t>
            </a:r>
            <a:endParaRPr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3" name="Shape 133"/>
        <p:cNvGrpSpPr/>
        <p:nvPr/>
      </p:nvGrpSpPr>
      <p:grpSpPr>
        <a:xfrm>
          <a:off x="0" y="0"/>
          <a:ext cx="0" cy="0"/>
          <a:chOff x="0" y="0"/>
          <a:chExt cx="0" cy="0"/>
        </a:xfrm>
      </p:grpSpPr>
      <p:sp>
        <p:nvSpPr>
          <p:cNvPr id="134" name="Google Shape;134;p2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C</a:t>
            </a:r>
            <a:endParaRPr sz="1900">
              <a:latin typeface="Halant"/>
              <a:ea typeface="Halant"/>
              <a:cs typeface="Halant"/>
              <a:sym typeface="Halant"/>
            </a:endParaRPr>
          </a:p>
        </p:txBody>
      </p:sp>
      <p:pic>
        <p:nvPicPr>
          <p:cNvPr id="135" name="Google Shape;135;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6" name="Google Shape;136;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7" name="Google Shape;137;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38" name="Google Shape;138;p20"/>
          <p:cNvGraphicFramePr/>
          <p:nvPr/>
        </p:nvGraphicFramePr>
        <p:xfrm>
          <a:off x="419850" y="746850"/>
          <a:ext cx="3000000" cy="3000000"/>
        </p:xfrm>
        <a:graphic>
          <a:graphicData uri="http://schemas.openxmlformats.org/drawingml/2006/table">
            <a:tbl>
              <a:tblPr>
                <a:noFill/>
                <a:tableStyleId>{697CBC18-F7E0-46B6-ABBD-980EEDCF6634}</a:tableStyleId>
              </a:tblPr>
              <a:tblGrid>
                <a:gridCol w="2638675"/>
                <a:gridCol w="738425"/>
                <a:gridCol w="3557075"/>
              </a:tblGrid>
              <a:tr h="368975">
                <a:tc gridSpan="3">
                  <a:txBody>
                    <a:bodyPr/>
                    <a:lstStyle/>
                    <a:p>
                      <a:pPr indent="0" lvl="0" marL="0" rtl="0" algn="l">
                        <a:spcBef>
                          <a:spcPts val="0"/>
                        </a:spcBef>
                        <a:spcAft>
                          <a:spcPts val="0"/>
                        </a:spcAft>
                        <a:buNone/>
                      </a:pPr>
                      <a:r>
                        <a:rPr lang="en" sz="1200">
                          <a:solidFill>
                            <a:schemeClr val="dk1"/>
                          </a:solidFill>
                          <a:highlight>
                            <a:schemeClr val="lt1"/>
                          </a:highlight>
                          <a:latin typeface="Work Sans"/>
                          <a:ea typeface="Work Sans"/>
                          <a:cs typeface="Work Sans"/>
                          <a:sym typeface="Work Sans"/>
                        </a:rPr>
                        <a:t>Source: Adachi Ginkō, Lady Kasuga no Tsubone Fighting a Robber, 1880. </a:t>
                      </a:r>
                      <a:endParaRPr sz="1200">
                        <a:solidFill>
                          <a:schemeClr val="dk1"/>
                        </a:solidFill>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r h="4273875">
                <a:tc gridSpan="2">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FFFFFF"/>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rPr lang="en" sz="1200">
                          <a:latin typeface="Inter"/>
                          <a:ea typeface="Inter"/>
                          <a:cs typeface="Inter"/>
                          <a:sym typeface="Inter"/>
                        </a:rPr>
                        <a:t>Lady Kasuga (1579-1643) was a prominent noblewoman of a samurai family. After divorcing her husband, she became a wet nurse for a son of the second shogun and established herself among the most elite in Japanese society, even becoming the senior ladyship of the shogun. In her life, she acquired great wealth and status in Japan, contrary to popular notions that women were subservient to men during this time period.</a:t>
                      </a:r>
                      <a:endParaRPr sz="12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
        <p:nvSpPr>
          <p:cNvPr id="139" name="Google Shape;139;p20"/>
          <p:cNvSpPr txBox="1"/>
          <p:nvPr/>
        </p:nvSpPr>
        <p:spPr>
          <a:xfrm>
            <a:off x="435150" y="5620613"/>
            <a:ext cx="6903600" cy="3564300"/>
          </a:xfrm>
          <a:prstGeom prst="rect">
            <a:avLst/>
          </a:prstGeom>
          <a:noFill/>
          <a:ln cap="flat" cmpd="sng" w="19050">
            <a:solidFill>
              <a:srgbClr val="9E9E9E"/>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social class did Lady Kasuga belong to? How did she acquire wealth and status?</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Describe how Lady Kasuga is depicted in this image, drawn over 200 years after she lived.</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changes and/or continuities do you notice between women’s status as it is presented here compared to documents A and B?</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pic>
        <p:nvPicPr>
          <p:cNvPr id="140" name="Google Shape;140;p20"/>
          <p:cNvPicPr preferRelativeResize="0"/>
          <p:nvPr/>
        </p:nvPicPr>
        <p:blipFill>
          <a:blip r:embed="rId4">
            <a:alphaModFix/>
          </a:blip>
          <a:stretch>
            <a:fillRect/>
          </a:stretch>
        </p:blipFill>
        <p:spPr>
          <a:xfrm>
            <a:off x="679825" y="1319950"/>
            <a:ext cx="2751450" cy="38638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4" name="Shape 144"/>
        <p:cNvGrpSpPr/>
        <p:nvPr/>
      </p:nvGrpSpPr>
      <p:grpSpPr>
        <a:xfrm>
          <a:off x="0" y="0"/>
          <a:ext cx="0" cy="0"/>
          <a:chOff x="0" y="0"/>
          <a:chExt cx="0" cy="0"/>
        </a:xfrm>
      </p:grpSpPr>
      <p:sp>
        <p:nvSpPr>
          <p:cNvPr id="145" name="Google Shape;145;p2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D</a:t>
            </a:r>
            <a:endParaRPr sz="1900">
              <a:latin typeface="Halant"/>
              <a:ea typeface="Halant"/>
              <a:cs typeface="Halant"/>
              <a:sym typeface="Halant"/>
            </a:endParaRPr>
          </a:p>
        </p:txBody>
      </p:sp>
      <p:pic>
        <p:nvPicPr>
          <p:cNvPr id="146" name="Google Shape;146;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7" name="Google Shape;147;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8" name="Google Shape;148;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49" name="Google Shape;149;p21"/>
          <p:cNvGraphicFramePr/>
          <p:nvPr/>
        </p:nvGraphicFramePr>
        <p:xfrm>
          <a:off x="419100" y="806100"/>
          <a:ext cx="3000000" cy="3000000"/>
        </p:xfrm>
        <a:graphic>
          <a:graphicData uri="http://schemas.openxmlformats.org/drawingml/2006/table">
            <a:tbl>
              <a:tblPr>
                <a:noFill/>
                <a:tableStyleId>{697CBC18-F7E0-46B6-ABBD-980EEDCF6634}</a:tableStyleId>
              </a:tblPr>
              <a:tblGrid>
                <a:gridCol w="3946075"/>
                <a:gridCol w="2988125"/>
              </a:tblGrid>
              <a:tr h="11923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Kaibara Ekken, </a:t>
                      </a:r>
                      <a:r>
                        <a:rPr i="1" lang="en" sz="1200">
                          <a:solidFill>
                            <a:schemeClr val="dk1"/>
                          </a:solidFill>
                          <a:latin typeface="Halant"/>
                          <a:ea typeface="Halant"/>
                          <a:cs typeface="Halant"/>
                          <a:sym typeface="Halant"/>
                        </a:rPr>
                        <a:t>The Great Learning for Women (Onna Daigaku)</a:t>
                      </a:r>
                      <a:r>
                        <a:rPr lang="en" sz="1200">
                          <a:solidFill>
                            <a:schemeClr val="dk1"/>
                          </a:solidFill>
                          <a:latin typeface="Halant"/>
                          <a:ea typeface="Halant"/>
                          <a:cs typeface="Halant"/>
                          <a:sym typeface="Halant"/>
                        </a:rPr>
                        <a:t>, 1729.</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Edited by L. CRANMER-BYNG and Dr. S. A. KAPADIA, 1905.</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Note: Kaibara Ekken (1630-1714) was a Japanese philosopher who was heavily influenced by Chinese Confucianism. His book on women’s conduct (the oldest known copy is from 1729) summarized many core beliefs about women’s role in feudal Japanese society.</a:t>
                      </a:r>
                      <a:endParaRPr sz="1000">
                        <a:solidFill>
                          <a:schemeClr val="dk1"/>
                        </a:solidFill>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3685500">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 WOMAN has no particular lord. She must look to her husband as her lord, and must serve him with all worship and reverence, not despising or thinking lightly of him. The great lifelong duty of a woman is obedience. In her dealings with her husband, both the expression of her countenance and style of her address should be courteous, humble, and conciliatory, never peevish and intractable, never rude and arrogant — that should be a woman's first and chiefest care.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When the husband issues his instructions, the wife must never disobey them. In doubtful case she should inquire of her husband, and obediently follow his commands. If ever her husband should inquire of her, she should answer to the point — to answer in a careless fashion were a mark of rudeness. Should her husband be roused at any time to anger, she must obey him with fear and trembling, and not set herself up against him in anger and forwardness, A woman should look on her husband as if he were Heaven itself, and never weary of thinking how she may yield to her husband and thus escape celestial castigation [severe punishment].</a:t>
                      </a:r>
                      <a:endParaRPr sz="12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hMerge="1"/>
              </a:tr>
            </a:tbl>
          </a:graphicData>
        </a:graphic>
      </p:graphicFrame>
      <p:sp>
        <p:nvSpPr>
          <p:cNvPr id="150" name="Google Shape;150;p21"/>
          <p:cNvSpPr txBox="1"/>
          <p:nvPr/>
        </p:nvSpPr>
        <p:spPr>
          <a:xfrm>
            <a:off x="419100" y="5328450"/>
            <a:ext cx="6921000" cy="37059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This moral book for women was widely read in Japan in the 1700s. How does it characterize the relationship between a wife and husband?</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The feudal system emphasized loyalty. For instance, a samurai was expected to be loyal to his lord (daimyo) in exchange for land. How does the relationship between a wife and husband fit into this worldview?</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changes and/or continuities do you notice between women’s status as it is presented here compared to the other documents?</a:t>
            </a:r>
            <a:endParaRPr sz="12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