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10058400" cx="7772400"/>
  <p:notesSz cx="6858000" cy="9144000"/>
  <p:embeddedFontLst>
    <p:embeddedFont>
      <p:font typeface="Halant SemiBold"/>
      <p:regular r:id="rId20"/>
      <p:bold r:id="rId21"/>
    </p:embeddedFont>
    <p:embeddedFont>
      <p:font typeface="Halant"/>
      <p:regular r:id="rId22"/>
      <p:bold r:id="rId23"/>
    </p:embeddedFont>
    <p:embeddedFont>
      <p:font typeface="Inter SemiBold"/>
      <p:regular r:id="rId24"/>
      <p:bold r:id="rId25"/>
      <p:italic r:id="rId26"/>
      <p:boldItalic r:id="rId27"/>
    </p:embeddedFont>
    <p:embeddedFont>
      <p:font typeface="Plus Jakarta Sans"/>
      <p:regular r:id="rId28"/>
      <p:bold r:id="rId29"/>
      <p:italic r:id="rId30"/>
      <p:boldItalic r:id="rId31"/>
    </p:embeddedFont>
    <p:embeddedFont>
      <p:font typeface="Inter"/>
      <p:regular r:id="rId32"/>
      <p:bold r:id="rId33"/>
      <p:italic r:id="rId34"/>
      <p:boldItalic r:id="rId35"/>
    </p:embeddedFont>
    <p:embeddedFont>
      <p:font typeface="Plus Jakarta Sans SemiBold"/>
      <p:regular r:id="rId36"/>
      <p:bold r:id="rId37"/>
      <p:italic r:id="rId38"/>
      <p:boldItalic r:id="rId39"/>
    </p:embeddedFont>
    <p:embeddedFont>
      <p:font typeface="Plus Jakarta Sans Medium"/>
      <p:regular r:id="rId40"/>
      <p:bold r:id="rId41"/>
      <p:italic r:id="rId42"/>
      <p:boldItalic r:id="rId43"/>
    </p:embeddedFont>
    <p:embeddedFont>
      <p:font typeface="Work Sans"/>
      <p:regular r:id="rId44"/>
      <p:bold r:id="rId45"/>
      <p:italic r:id="rId46"/>
      <p:boldItalic r:id="rId47"/>
    </p:embeddedFont>
    <p:embeddedFont>
      <p:font typeface="Open Sans"/>
      <p:regular r:id="rId48"/>
      <p:bold r:id="rId49"/>
      <p:italic r:id="rId50"/>
      <p:boldItalic r:id="rId5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4E95881-EFEC-48EC-88B5-A21745B1E0E7}">
  <a:tblStyle styleId="{F4E95881-EFEC-48EC-88B5-A21745B1E0E7}" styleName="Table_0">
    <a:wholeTbl>
      <a:tcTxStyle>
        <a:font>
          <a:latin typeface="Cambria"/>
          <a:ea typeface="Cambria"/>
          <a:cs typeface="Cambria"/>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F239E6BA-36D9-45A7-9534-F37F0C8CD312}"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31ECC1E-D545-4B68-B9B3-844D4EC0FCFF}" styleName="Table_2">
    <a:wholeTbl>
      <a:tcTxStyle>
        <a:font>
          <a:latin typeface="Arial"/>
          <a:ea typeface="Arial"/>
          <a:cs typeface="Arial"/>
        </a:font>
        <a:srgbClr val="000000"/>
      </a:tcTxStyle>
      <a:tcStyle>
        <a:tcBdr>
          <a:left>
            <a:ln cap="flat" cmpd="sng" w="6350">
              <a:solidFill>
                <a:srgbClr val="000000"/>
              </a:solidFill>
              <a:prstDash val="solid"/>
              <a:round/>
              <a:headEnd len="sm" w="sm" type="none"/>
              <a:tailEnd len="sm" w="sm" type="none"/>
            </a:ln>
          </a:left>
          <a:right>
            <a:ln cap="flat" cmpd="sng" w="6350">
              <a:solidFill>
                <a:srgbClr val="000000"/>
              </a:solidFill>
              <a:prstDash val="solid"/>
              <a:round/>
              <a:headEnd len="sm" w="sm" type="none"/>
              <a:tailEnd len="sm" w="sm" type="none"/>
            </a:ln>
          </a:right>
          <a:top>
            <a:ln cap="flat" cmpd="sng" w="6350">
              <a:solidFill>
                <a:srgbClr val="000000"/>
              </a:solidFill>
              <a:prstDash val="solid"/>
              <a:round/>
              <a:headEnd len="sm" w="sm" type="none"/>
              <a:tailEnd len="sm" w="sm" type="none"/>
            </a:ln>
          </a:top>
          <a:bottom>
            <a:ln cap="flat" cmpd="sng" w="6350">
              <a:solidFill>
                <a:srgbClr val="000000"/>
              </a:solidFill>
              <a:prstDash val="solid"/>
              <a:round/>
              <a:headEnd len="sm" w="sm" type="none"/>
              <a:tailEnd len="sm" w="sm" type="none"/>
            </a:ln>
          </a:bottom>
          <a:insideH>
            <a:ln cap="flat" cmpd="sng" w="6350">
              <a:solidFill>
                <a:srgbClr val="000000"/>
              </a:solidFill>
              <a:prstDash val="solid"/>
              <a:round/>
              <a:headEnd len="sm" w="sm" type="none"/>
              <a:tailEnd len="sm" w="sm" type="none"/>
            </a:ln>
          </a:insideH>
          <a:insideV>
            <a:ln cap="flat" cmpd="sng" w="635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54F3014D-8ADA-4382-B0BA-726DFD098C0B}" styleName="Table_3">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regular.fntdata"/><Relationship Id="rId42" Type="http://schemas.openxmlformats.org/officeDocument/2006/relationships/font" Target="fonts/PlusJakartaSansMedium-italic.fntdata"/><Relationship Id="rId41" Type="http://schemas.openxmlformats.org/officeDocument/2006/relationships/font" Target="fonts/PlusJakartaSansMedium-bold.fntdata"/><Relationship Id="rId44" Type="http://schemas.openxmlformats.org/officeDocument/2006/relationships/font" Target="fonts/WorkSans-regular.fntdata"/><Relationship Id="rId43" Type="http://schemas.openxmlformats.org/officeDocument/2006/relationships/font" Target="fonts/PlusJakartaSansMedium-boldItalic.fntdata"/><Relationship Id="rId46" Type="http://schemas.openxmlformats.org/officeDocument/2006/relationships/font" Target="fonts/WorkSans-italic.fntdata"/><Relationship Id="rId45" Type="http://schemas.openxmlformats.org/officeDocument/2006/relationships/font" Target="fonts/WorkSans-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OpenSans-regular.fntdata"/><Relationship Id="rId47" Type="http://schemas.openxmlformats.org/officeDocument/2006/relationships/font" Target="fonts/WorkSans-boldItalic.fntdata"/><Relationship Id="rId49" Type="http://schemas.openxmlformats.org/officeDocument/2006/relationships/font" Target="fonts/OpenSans-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PlusJakartaSans-boldItalic.fntdata"/><Relationship Id="rId30" Type="http://schemas.openxmlformats.org/officeDocument/2006/relationships/font" Target="fonts/PlusJakartaSans-italic.fntdata"/><Relationship Id="rId33" Type="http://schemas.openxmlformats.org/officeDocument/2006/relationships/font" Target="fonts/Inter-bold.fntdata"/><Relationship Id="rId32" Type="http://schemas.openxmlformats.org/officeDocument/2006/relationships/font" Target="fonts/Inter-regular.fntdata"/><Relationship Id="rId35" Type="http://schemas.openxmlformats.org/officeDocument/2006/relationships/font" Target="fonts/Inter-boldItalic.fntdata"/><Relationship Id="rId34" Type="http://schemas.openxmlformats.org/officeDocument/2006/relationships/font" Target="fonts/Inter-italic.fntdata"/><Relationship Id="rId37" Type="http://schemas.openxmlformats.org/officeDocument/2006/relationships/font" Target="fonts/PlusJakartaSansSemiBold-bold.fntdata"/><Relationship Id="rId36" Type="http://schemas.openxmlformats.org/officeDocument/2006/relationships/font" Target="fonts/PlusJakartaSansSemiBold-regular.fntdata"/><Relationship Id="rId39" Type="http://schemas.openxmlformats.org/officeDocument/2006/relationships/font" Target="fonts/PlusJakartaSansSemiBold-boldItalic.fntdata"/><Relationship Id="rId38" Type="http://schemas.openxmlformats.org/officeDocument/2006/relationships/font" Target="fonts/PlusJakartaSansSemiBold-italic.fntdata"/><Relationship Id="rId20" Type="http://schemas.openxmlformats.org/officeDocument/2006/relationships/font" Target="fonts/HalantSemiBold-regular.fntdata"/><Relationship Id="rId22" Type="http://schemas.openxmlformats.org/officeDocument/2006/relationships/font" Target="fonts/Halant-regular.fntdata"/><Relationship Id="rId21" Type="http://schemas.openxmlformats.org/officeDocument/2006/relationships/font" Target="fonts/HalantSemiBold-bold.fntdata"/><Relationship Id="rId24" Type="http://schemas.openxmlformats.org/officeDocument/2006/relationships/font" Target="fonts/InterSemiBold-regular.fntdata"/><Relationship Id="rId23" Type="http://schemas.openxmlformats.org/officeDocument/2006/relationships/font" Target="fonts/Halant-bold.fntdata"/><Relationship Id="rId26" Type="http://schemas.openxmlformats.org/officeDocument/2006/relationships/font" Target="fonts/InterSemiBold-italic.fntdata"/><Relationship Id="rId25" Type="http://schemas.openxmlformats.org/officeDocument/2006/relationships/font" Target="fonts/InterSemiBold-bold.fntdata"/><Relationship Id="rId28" Type="http://schemas.openxmlformats.org/officeDocument/2006/relationships/font" Target="fonts/PlusJakartaSans-regular.fntdata"/><Relationship Id="rId27" Type="http://schemas.openxmlformats.org/officeDocument/2006/relationships/font" Target="fonts/InterSemiBold-boldItalic.fntdata"/><Relationship Id="rId29" Type="http://schemas.openxmlformats.org/officeDocument/2006/relationships/font" Target="fonts/PlusJakartaSans-bold.fntdata"/><Relationship Id="rId51" Type="http://schemas.openxmlformats.org/officeDocument/2006/relationships/font" Target="fonts/OpenSans-boldItalic.fntdata"/><Relationship Id="rId50" Type="http://schemas.openxmlformats.org/officeDocument/2006/relationships/font" Target="fonts/OpenSans-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39de1b9a4a_0_5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39de1b9a4a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3681d5de003_0_8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3681d5de003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681d5de003_0_9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9" name="Google Shape;169;g3681d5de003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3681d5de003_0_10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3681d5de003_0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681d5de003_0_11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681d5de003_0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681d5de003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681d5de0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681d5de003_0_1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681d5de00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681d5de003_0_2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681d5de00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681d5de003_0_3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681d5de003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681d5de003_0_4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681d5de003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681d5de003_0_5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681d5de003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681d5de003_0_6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681d5de003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681d5de003_0_76: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3681d5de003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1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png"/><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 Id="rId4" Type="http://schemas.openxmlformats.org/officeDocument/2006/relationships/image" Target="../media/image6.png"/><Relationship Id="rId5"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 Id="rId4" Type="http://schemas.openxmlformats.org/officeDocument/2006/relationships/image" Target="../media/image14.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1650600"/>
          </a:xfrm>
          <a:prstGeom prst="rect">
            <a:avLst/>
          </a:prstGeom>
          <a:solidFill>
            <a:srgbClr val="6484F3"/>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Clr>
                <a:srgbClr val="000000"/>
              </a:buClr>
              <a:buSzPts val="1100"/>
              <a:buFont typeface="Arial"/>
              <a:buNone/>
            </a:pPr>
            <a:r>
              <a:rPr lang="en" sz="1700">
                <a:solidFill>
                  <a:srgbClr val="FFFFFF"/>
                </a:solidFill>
                <a:latin typeface="Halant"/>
                <a:ea typeface="Halant"/>
                <a:cs typeface="Halant"/>
                <a:sym typeface="Halant"/>
              </a:rPr>
              <a:t>Teacher Edition:</a:t>
            </a:r>
            <a:endParaRPr sz="1700">
              <a:solidFill>
                <a:srgbClr val="FFFFFF"/>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500">
                <a:solidFill>
                  <a:srgbClr val="FFFFFF"/>
                </a:solidFill>
                <a:latin typeface="Plus Jakarta Sans Medium"/>
                <a:ea typeface="Plus Jakarta Sans Medium"/>
                <a:cs typeface="Plus Jakarta Sans Medium"/>
                <a:sym typeface="Plus Jakarta Sans Medium"/>
              </a:rPr>
              <a:t>Women in Feudal Japan</a:t>
            </a:r>
            <a:endParaRPr sz="2500">
              <a:solidFill>
                <a:srgbClr val="FFFFFF"/>
              </a:solidFill>
              <a:latin typeface="Plus Jakarta Sans Medium"/>
              <a:ea typeface="Plus Jakarta Sans Medium"/>
              <a:cs typeface="Plus Jakarta Sans Medium"/>
              <a:sym typeface="Plus Jakarta Sans Medium"/>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2746050" y="2846975"/>
            <a:ext cx="4490100" cy="28446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2400">
                <a:solidFill>
                  <a:schemeClr val="dk1"/>
                </a:solidFill>
                <a:latin typeface="Plus Jakarta Sans"/>
                <a:ea typeface="Plus Jakarta Sans"/>
                <a:cs typeface="Plus Jakarta Sans"/>
                <a:sym typeface="Plus Jakarta Sans"/>
              </a:rPr>
              <a:t>How did the status of women change over time in medieval and early modern Japan?</a:t>
            </a:r>
            <a:endParaRPr b="1" sz="2400">
              <a:solidFill>
                <a:schemeClr val="dk1"/>
              </a:solidFill>
              <a:latin typeface="Plus Jakarta Sans"/>
              <a:ea typeface="Plus Jakarta Sans"/>
              <a:cs typeface="Plus Jakarta Sans"/>
              <a:sym typeface="Plus Jakarta Sans"/>
            </a:endParaRPr>
          </a:p>
        </p:txBody>
      </p:sp>
      <p:pic>
        <p:nvPicPr>
          <p:cNvPr id="57" name="Google Shape;57;p13"/>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58" name="Google Shape;58;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9" name="Google Shape;59;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0" name="Google Shape;60;p13"/>
          <p:cNvSpPr txBox="1"/>
          <p:nvPr/>
        </p:nvSpPr>
        <p:spPr>
          <a:xfrm>
            <a:off x="536400" y="6694635"/>
            <a:ext cx="6699600" cy="1650600"/>
          </a:xfrm>
          <a:prstGeom prst="rect">
            <a:avLst/>
          </a:prstGeom>
          <a:noFill/>
          <a:ln cap="flat" cmpd="sng" w="28575">
            <a:solidFill>
              <a:srgbClr val="9E9E9E"/>
            </a:solidFill>
            <a:prstDash val="solid"/>
            <a:round/>
            <a:headEnd len="sm" w="sm" type="none"/>
            <a:tailEnd len="sm" w="sm" type="none"/>
          </a:ln>
        </p:spPr>
        <p:txBody>
          <a:bodyPr anchorCtr="0" anchor="t" bIns="116050" lIns="116050" spcFirstLastPara="1" rIns="116050" wrap="square" tIns="116050">
            <a:noAutofit/>
          </a:bodyPr>
          <a:lstStyle/>
          <a:p>
            <a:pPr indent="0" lvl="0" marL="0" rtl="0" algn="l">
              <a:spcBef>
                <a:spcPts val="0"/>
              </a:spcBef>
              <a:spcAft>
                <a:spcPts val="0"/>
              </a:spcAft>
              <a:buNone/>
            </a:pPr>
            <a:r>
              <a:rPr b="1" lang="en" sz="1500">
                <a:solidFill>
                  <a:schemeClr val="dk1"/>
                </a:solidFill>
                <a:latin typeface="Inter"/>
                <a:ea typeface="Inter"/>
                <a:cs typeface="Inter"/>
                <a:sym typeface="Inter"/>
              </a:rPr>
              <a:t>Write the prompt in your own words:</a:t>
            </a:r>
            <a:endParaRPr b="1" sz="1500">
              <a:solidFill>
                <a:schemeClr val="dk1"/>
              </a:solidFill>
              <a:latin typeface="Inter"/>
              <a:ea typeface="Inter"/>
              <a:cs typeface="Inter"/>
              <a:sym typeface="Inter"/>
            </a:endParaRPr>
          </a:p>
          <a:p>
            <a:pPr indent="0" lvl="0" marL="0" rtl="0" algn="l">
              <a:spcBef>
                <a:spcPts val="0"/>
              </a:spcBef>
              <a:spcAft>
                <a:spcPts val="0"/>
              </a:spcAft>
              <a:buNone/>
            </a:pPr>
            <a:r>
              <a:t/>
            </a:r>
            <a:endParaRPr b="1" sz="1500">
              <a:solidFill>
                <a:schemeClr val="dk1"/>
              </a:solidFill>
              <a:latin typeface="Inter"/>
              <a:ea typeface="Inter"/>
              <a:cs typeface="Inter"/>
              <a:sym typeface="Inter"/>
            </a:endParaRPr>
          </a:p>
          <a:p>
            <a:pPr indent="0" lvl="0" marL="0" rtl="0" algn="l">
              <a:spcBef>
                <a:spcPts val="0"/>
              </a:spcBef>
              <a:spcAft>
                <a:spcPts val="0"/>
              </a:spcAft>
              <a:buNone/>
            </a:pPr>
            <a:r>
              <a:rPr lang="en" sz="1500">
                <a:solidFill>
                  <a:schemeClr val="dk1"/>
                </a:solidFill>
                <a:latin typeface="Inter"/>
                <a:ea typeface="Inter"/>
                <a:cs typeface="Inter"/>
                <a:sym typeface="Inter"/>
              </a:rPr>
              <a:t>Having students write the prompt in their own words is a great way to ensure all students understand what the prompt is asking them to focus on in their essay.</a:t>
            </a:r>
            <a:endParaRPr b="1" sz="1500">
              <a:solidFill>
                <a:schemeClr val="dk1"/>
              </a:solidFill>
              <a:latin typeface="Inter"/>
              <a:ea typeface="Inter"/>
              <a:cs typeface="Inter"/>
              <a:sym typeface="Inter"/>
            </a:endParaRPr>
          </a:p>
        </p:txBody>
      </p:sp>
      <p:sp>
        <p:nvSpPr>
          <p:cNvPr id="61" name="Google Shape;61;p13"/>
          <p:cNvSpPr txBox="1"/>
          <p:nvPr/>
        </p:nvSpPr>
        <p:spPr>
          <a:xfrm>
            <a:off x="381550" y="3072825"/>
            <a:ext cx="1839900" cy="7008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400">
                <a:latin typeface="Plus Jakarta Sans"/>
                <a:ea typeface="Plus Jakarta Sans"/>
                <a:cs typeface="Plus Jakarta Sans"/>
                <a:sym typeface="Plus Jakarta Sans"/>
              </a:rPr>
              <a:t>Prompt:</a:t>
            </a:r>
            <a:endParaRPr sz="2400">
              <a:latin typeface="Plus Jakarta Sans"/>
              <a:ea typeface="Plus Jakarta Sans"/>
              <a:cs typeface="Plus Jakarta Sans"/>
              <a:sym typeface="Plus Jakarta Sans"/>
            </a:endParaRPr>
          </a:p>
        </p:txBody>
      </p:sp>
      <p:pic>
        <p:nvPicPr>
          <p:cNvPr id="62" name="Google Shape;62;p13"/>
          <p:cNvPicPr preferRelativeResize="0"/>
          <p:nvPr/>
        </p:nvPicPr>
        <p:blipFill>
          <a:blip r:embed="rId5">
            <a:alphaModFix/>
          </a:blip>
          <a:stretch>
            <a:fillRect/>
          </a:stretch>
        </p:blipFill>
        <p:spPr>
          <a:xfrm>
            <a:off x="381550" y="3654825"/>
            <a:ext cx="1839900" cy="1839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0" name="Shape 160"/>
        <p:cNvGrpSpPr/>
        <p:nvPr/>
      </p:nvGrpSpPr>
      <p:grpSpPr>
        <a:xfrm>
          <a:off x="0" y="0"/>
          <a:ext cx="0" cy="0"/>
          <a:chOff x="0" y="0"/>
          <a:chExt cx="0" cy="0"/>
        </a:xfrm>
      </p:grpSpPr>
      <p:sp>
        <p:nvSpPr>
          <p:cNvPr id="161" name="Google Shape;161;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B</a:t>
            </a:r>
            <a:endParaRPr sz="1900">
              <a:latin typeface="Halant"/>
              <a:ea typeface="Halant"/>
              <a:cs typeface="Halant"/>
              <a:sym typeface="Halant"/>
            </a:endParaRPr>
          </a:p>
        </p:txBody>
      </p:sp>
      <p:pic>
        <p:nvPicPr>
          <p:cNvPr id="162" name="Google Shape;162;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3" name="Google Shape;163;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64" name="Google Shape;164;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65" name="Google Shape;165;p22"/>
          <p:cNvGraphicFramePr/>
          <p:nvPr/>
        </p:nvGraphicFramePr>
        <p:xfrm>
          <a:off x="417600" y="678113"/>
          <a:ext cx="3000000" cy="3000000"/>
        </p:xfrm>
        <a:graphic>
          <a:graphicData uri="http://schemas.openxmlformats.org/drawingml/2006/table">
            <a:tbl>
              <a:tblPr>
                <a:noFill/>
                <a:tableStyleId>{F239E6BA-36D9-45A7-9534-F37F0C8CD312}</a:tableStyleId>
              </a:tblPr>
              <a:tblGrid>
                <a:gridCol w="2824825"/>
                <a:gridCol w="4112375"/>
              </a:tblGrid>
              <a:tr h="163550">
                <a:tc gridSpan="2">
                  <a:txBody>
                    <a:bodyPr/>
                    <a:lstStyle/>
                    <a:p>
                      <a:pPr indent="0" lvl="0" marL="0" rtl="0" algn="l">
                        <a:spcBef>
                          <a:spcPts val="0"/>
                        </a:spcBef>
                        <a:spcAft>
                          <a:spcPts val="0"/>
                        </a:spcAft>
                        <a:buNone/>
                      </a:pPr>
                      <a:r>
                        <a:rPr lang="en" sz="1200">
                          <a:solidFill>
                            <a:schemeClr val="dk1"/>
                          </a:solidFill>
                          <a:latin typeface="Halant"/>
                          <a:ea typeface="Halant"/>
                          <a:cs typeface="Halant"/>
                          <a:sym typeface="Halant"/>
                        </a:rPr>
                        <a:t>Source: William Wayne Farris, </a:t>
                      </a:r>
                      <a:r>
                        <a:rPr i="1" lang="en" sz="1200">
                          <a:solidFill>
                            <a:schemeClr val="dk1"/>
                          </a:solidFill>
                          <a:latin typeface="Halant"/>
                          <a:ea typeface="Halant"/>
                          <a:cs typeface="Halant"/>
                          <a:sym typeface="Halant"/>
                        </a:rPr>
                        <a:t>Japan’s Medieval Population: Famine, Fertility, and Warfare in a Transformative Age</a:t>
                      </a:r>
                      <a:r>
                        <a:rPr lang="en" sz="1200">
                          <a:solidFill>
                            <a:schemeClr val="dk1"/>
                          </a:solidFill>
                          <a:latin typeface="Halant"/>
                          <a:ea typeface="Halant"/>
                          <a:cs typeface="Halant"/>
                          <a:sym typeface="Halant"/>
                        </a:rPr>
                        <a:t>, 2009.</a:t>
                      </a:r>
                      <a:endParaRPr sz="1200">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38772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The conventional view is that after 1300 women lost their rights to inherit and hold property… In effect, they were not much better than household slaves, desired for their ability to produce male heirs and not much else. Men could divorce their wives by whim, especially if they failed to produce a son… Over the last twenty years, however, women in general, and peasant women in particular, have been receiving less stereotypical treatment from scholars. For example, it has been established that several females donned armor and fought in battles…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Among the farming populace, women performed many functions… Because their labor was essential for the village, wives still had political power in the late 1400s and 1500s…  Comical sketches (kyôgen) hint that many women did not begin to lose their higher status until the very end of the sixteenth and seventeenth centuries. In fact, a woman’s lot may not have been so harsh right up to 1600. Peasant women could rid themselves of an undesirable mate simply by leaving… They could make land transactions… They could even manage their own farms… This more optimistic view concerning late medieval women comes in light of the realization that Tokugawa-period [1603–1867] peasant women may not have had it so bad as the laws dictated…</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Still, it is prudent to remember the various dangers facing women in the Age of the Country at War… mortality for women probably remained high, even as fertility fell somewhat and they took better care of their infants and children.</a:t>
                      </a:r>
                      <a:endParaRPr sz="1200">
                        <a:latin typeface="Inter"/>
                        <a:ea typeface="Inter"/>
                        <a:cs typeface="Inter"/>
                        <a:sym typeface="Inter"/>
                      </a:endParaRPr>
                    </a:p>
                  </a:txBody>
                  <a:tcPr marT="109725" marB="109725" marR="109725" marL="109725">
                    <a:lnL cap="flat" cmpd="sng" w="12700">
                      <a:solidFill>
                        <a:srgbClr val="9E9E9E">
                          <a:alpha val="0"/>
                        </a:srgbClr>
                      </a:solidFill>
                      <a:prstDash val="solid"/>
                      <a:round/>
                      <a:headEnd len="sm" w="sm" type="none"/>
                      <a:tailEnd len="sm" w="sm" type="none"/>
                    </a:lnL>
                    <a:lnR cap="flat" cmpd="sng" w="12700">
                      <a:solidFill>
                        <a:srgbClr val="222F5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r>
            </a:tbl>
          </a:graphicData>
        </a:graphic>
      </p:graphicFrame>
      <p:sp>
        <p:nvSpPr>
          <p:cNvPr id="166" name="Google Shape;166;p22"/>
          <p:cNvSpPr txBox="1"/>
          <p:nvPr/>
        </p:nvSpPr>
        <p:spPr>
          <a:xfrm>
            <a:off x="419850" y="5367050"/>
            <a:ext cx="6903600" cy="38580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historian William Wayne Farris describe “the conventional view” of women’s status in feudal Japan?</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He writes that this conventional view is that “after 1300 women lost their [property] rights” and were therefore like “household slaves.” </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does Farris complicate this conventional view?</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Despite this loss in property rights, he notes that women still had many rights and that their lives were not “so harsh” until about 1600. In the years between 1300-1600, some females fought in battles (were samurai), had some political power, “could make land transactions” and “manage farms.” So even though the law was not in their favor during this time, their lives may not have been too bad. Still, it is important to note that these were real restrictions on the lives of women that did not exist in the Heian period.</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changes and continuities in women’s status does Farris document in this excerpt from his book?</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Some changes: women lost property rights around 1300. Fertility fell in the feudal years, and their lives became visibly more harsh around 1600.</a:t>
            </a:r>
            <a:endParaRPr b="1" sz="1100">
              <a:solidFill>
                <a:schemeClr val="accent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Some continuities: Life for women remained pretty steady with a higher status until about 1600, even if they lost property rights. Women could be samurai (which was clear as early as 1184 from Document A), and could manage land, even if they didn’t own it. Mortality also remained high during this whole period.</a:t>
            </a:r>
            <a:endParaRPr b="1" sz="1100">
              <a:solidFill>
                <a:schemeClr val="accent1"/>
              </a:solidFill>
              <a:latin typeface="Inter"/>
              <a:ea typeface="Inter"/>
              <a:cs typeface="Inter"/>
              <a:sym typeface="Inte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0" name="Shape 170"/>
        <p:cNvGrpSpPr/>
        <p:nvPr/>
      </p:nvGrpSpPr>
      <p:grpSpPr>
        <a:xfrm>
          <a:off x="0" y="0"/>
          <a:ext cx="0" cy="0"/>
          <a:chOff x="0" y="0"/>
          <a:chExt cx="0" cy="0"/>
        </a:xfrm>
      </p:grpSpPr>
      <p:sp>
        <p:nvSpPr>
          <p:cNvPr id="171" name="Google Shape;171;p2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C</a:t>
            </a:r>
            <a:endParaRPr sz="1900">
              <a:latin typeface="Halant"/>
              <a:ea typeface="Halant"/>
              <a:cs typeface="Halant"/>
              <a:sym typeface="Halant"/>
            </a:endParaRPr>
          </a:p>
        </p:txBody>
      </p:sp>
      <p:pic>
        <p:nvPicPr>
          <p:cNvPr id="172" name="Google Shape;172;p2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73" name="Google Shape;173;p2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4" name="Google Shape;174;p2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75" name="Google Shape;175;p23"/>
          <p:cNvGraphicFramePr/>
          <p:nvPr/>
        </p:nvGraphicFramePr>
        <p:xfrm>
          <a:off x="419850" y="746850"/>
          <a:ext cx="3000000" cy="3000000"/>
        </p:xfrm>
        <a:graphic>
          <a:graphicData uri="http://schemas.openxmlformats.org/drawingml/2006/table">
            <a:tbl>
              <a:tblPr>
                <a:noFill/>
                <a:tableStyleId>{F239E6BA-36D9-45A7-9534-F37F0C8CD312}</a:tableStyleId>
              </a:tblPr>
              <a:tblGrid>
                <a:gridCol w="2638675"/>
                <a:gridCol w="738425"/>
                <a:gridCol w="3557075"/>
              </a:tblGrid>
              <a:tr h="368975">
                <a:tc gridSpan="3">
                  <a:txBody>
                    <a:bodyPr/>
                    <a:lstStyle/>
                    <a:p>
                      <a:pPr indent="0" lvl="0" marL="0" rtl="0" algn="l">
                        <a:spcBef>
                          <a:spcPts val="0"/>
                        </a:spcBef>
                        <a:spcAft>
                          <a:spcPts val="0"/>
                        </a:spcAft>
                        <a:buNone/>
                      </a:pPr>
                      <a:r>
                        <a:rPr lang="en" sz="1200">
                          <a:solidFill>
                            <a:schemeClr val="dk1"/>
                          </a:solidFill>
                          <a:highlight>
                            <a:schemeClr val="lt1"/>
                          </a:highlight>
                          <a:latin typeface="Work Sans"/>
                          <a:ea typeface="Work Sans"/>
                          <a:cs typeface="Work Sans"/>
                          <a:sym typeface="Work Sans"/>
                        </a:rPr>
                        <a:t>Source: Adachi Ginkō, Lady Kasuga no Tsubone Fighting a Robber, 1880. </a:t>
                      </a:r>
                      <a:endParaRPr sz="1200">
                        <a:solidFill>
                          <a:schemeClr val="dk1"/>
                        </a:solidFill>
                        <a:latin typeface="Halant"/>
                        <a:ea typeface="Halant"/>
                        <a:cs typeface="Halant"/>
                        <a:sym typeface="Halant"/>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c hMerge="1"/>
              </a:tr>
              <a:tr h="4036550">
                <a:tc gridSpan="2">
                  <a:txBody>
                    <a:bodyPr/>
                    <a:lstStyle/>
                    <a:p>
                      <a:pPr indent="0" lvl="0" marL="0" rtl="0" algn="l">
                        <a:spcBef>
                          <a:spcPts val="0"/>
                        </a:spcBef>
                        <a:spcAft>
                          <a:spcPts val="0"/>
                        </a:spcAft>
                        <a:buNone/>
                      </a:pPr>
                      <a:r>
                        <a:t/>
                      </a:r>
                      <a:endParaRPr sz="1200">
                        <a:latin typeface="Inter"/>
                        <a:ea typeface="Inter"/>
                        <a:cs typeface="Inter"/>
                        <a:sym typeface="Inter"/>
                      </a:endParaRPr>
                    </a:p>
                  </a:txBody>
                  <a:tcPr marT="109725" marB="109725" marR="109725" marL="109725">
                    <a:lnL cap="flat" cmpd="sng" w="12700">
                      <a:solidFill>
                        <a:srgbClr val="FFFFFF"/>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c hMerge="1"/>
                <a:tc>
                  <a:txBody>
                    <a:bodyPr/>
                    <a:lstStyle/>
                    <a:p>
                      <a:pPr indent="0" lvl="0" marL="0" rtl="0" algn="l">
                        <a:spcBef>
                          <a:spcPts val="0"/>
                        </a:spcBef>
                        <a:spcAft>
                          <a:spcPts val="0"/>
                        </a:spcAft>
                        <a:buNone/>
                      </a:pPr>
                      <a:r>
                        <a:rPr lang="en" sz="1200">
                          <a:latin typeface="Inter"/>
                          <a:ea typeface="Inter"/>
                          <a:cs typeface="Inter"/>
                          <a:sym typeface="Inter"/>
                        </a:rPr>
                        <a:t>Lady Kasuga (1579-1643) was a prominent noblewoman of a samurai family. After divorcing her husband, she became a wet nurse for a son of the second shogun and established herself among the most elite in Japanese society, even becoming the senior ladyship of the shogun. In her life, she acquired great wealth and status in Japan, contrary to popular notions that women were subservient to men during this time period.</a:t>
                      </a:r>
                      <a:endParaRPr sz="1200">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FFFFFF"/>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alpha val="0"/>
                        </a:srgbClr>
                      </a:solidFill>
                      <a:prstDash val="solid"/>
                      <a:round/>
                      <a:headEnd len="sm" w="sm" type="none"/>
                      <a:tailEnd len="sm" w="sm" type="none"/>
                    </a:lnB>
                  </a:tcPr>
                </a:tc>
              </a:tr>
            </a:tbl>
          </a:graphicData>
        </a:graphic>
      </p:graphicFrame>
      <p:sp>
        <p:nvSpPr>
          <p:cNvPr id="176" name="Google Shape;176;p23"/>
          <p:cNvSpPr txBox="1"/>
          <p:nvPr/>
        </p:nvSpPr>
        <p:spPr>
          <a:xfrm>
            <a:off x="435150" y="5386076"/>
            <a:ext cx="6903600" cy="37989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t/>
            </a:r>
            <a:endParaRPr sz="1200">
              <a:solidFill>
                <a:schemeClr val="dk1"/>
              </a:solidFill>
              <a:highlight>
                <a:schemeClr val="lt1"/>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social class did Lady Kasuga belong to? How did she acquire wealth and status?</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200">
                <a:solidFill>
                  <a:schemeClr val="accent1"/>
                </a:solidFill>
                <a:latin typeface="Inter"/>
                <a:ea typeface="Inter"/>
                <a:cs typeface="Inter"/>
                <a:sym typeface="Inter"/>
              </a:rPr>
              <a:t>Lady Kasuga was a “prominent noblewoman of a samurai family.” But after becoming a wet nurse for a son of the second shogun, she rose to even higher status. She became the “senior ladyship” of the shogun, which would have put her with the highest class of people in Japan.</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how Lady Kasuga is depicted in this image, drawn over 200 years after she lived.</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200">
                <a:solidFill>
                  <a:schemeClr val="accent1"/>
                </a:solidFill>
                <a:latin typeface="Inter"/>
                <a:ea typeface="Inter"/>
                <a:cs typeface="Inter"/>
                <a:sym typeface="Inter"/>
              </a:rPr>
              <a:t>She is depicted as both beautiful and fierce. Two slain men are at her feet, showing her skill as a samurai, but, unlike traditional depictions of male samurai in armor, she is in fine clothing, demonstrating her high social class.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changes and/or continuities do you notice between women’s status as its presented here compared to documents A and B?</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200">
                <a:solidFill>
                  <a:schemeClr val="accent1"/>
                </a:solidFill>
                <a:latin typeface="Inter"/>
                <a:ea typeface="Inter"/>
                <a:cs typeface="Inter"/>
                <a:sym typeface="Inter"/>
              </a:rPr>
              <a:t>	Both documents A and B address that women were samurai, so in this case, this picture of Lady Kasuga demonstrates a continuity in women being able to be a samurai. Still, she came to power by being a wet nurse, not necessarily through property ownership or inheritance, which marks a change in how women gained higher status around 1600 compared to the Heian period.</a:t>
            </a:r>
            <a:endParaRPr b="1" sz="1200">
              <a:solidFill>
                <a:schemeClr val="accent1"/>
              </a:solidFill>
              <a:latin typeface="Inter"/>
              <a:ea typeface="Inter"/>
              <a:cs typeface="Inter"/>
              <a:sym typeface="Inter"/>
            </a:endParaRPr>
          </a:p>
        </p:txBody>
      </p:sp>
      <p:pic>
        <p:nvPicPr>
          <p:cNvPr id="177" name="Google Shape;177;p23"/>
          <p:cNvPicPr preferRelativeResize="0"/>
          <p:nvPr/>
        </p:nvPicPr>
        <p:blipFill>
          <a:blip r:embed="rId4">
            <a:alphaModFix/>
          </a:blip>
          <a:stretch>
            <a:fillRect/>
          </a:stretch>
        </p:blipFill>
        <p:spPr>
          <a:xfrm>
            <a:off x="679825" y="1319950"/>
            <a:ext cx="2751450" cy="38638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81" name="Shape 181"/>
        <p:cNvGrpSpPr/>
        <p:nvPr/>
      </p:nvGrpSpPr>
      <p:grpSpPr>
        <a:xfrm>
          <a:off x="0" y="0"/>
          <a:ext cx="0" cy="0"/>
          <a:chOff x="0" y="0"/>
          <a:chExt cx="0" cy="0"/>
        </a:xfrm>
      </p:grpSpPr>
      <p:sp>
        <p:nvSpPr>
          <p:cNvPr id="182" name="Google Shape;182;p2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D</a:t>
            </a:r>
            <a:endParaRPr sz="1900">
              <a:latin typeface="Halant"/>
              <a:ea typeface="Halant"/>
              <a:cs typeface="Halant"/>
              <a:sym typeface="Halant"/>
            </a:endParaRPr>
          </a:p>
        </p:txBody>
      </p:sp>
      <p:pic>
        <p:nvPicPr>
          <p:cNvPr id="183" name="Google Shape;183;p2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4" name="Google Shape;184;p2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5" name="Google Shape;185;p2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86" name="Google Shape;186;p24"/>
          <p:cNvGraphicFramePr/>
          <p:nvPr/>
        </p:nvGraphicFramePr>
        <p:xfrm>
          <a:off x="419100" y="806100"/>
          <a:ext cx="3000000" cy="3000000"/>
        </p:xfrm>
        <a:graphic>
          <a:graphicData uri="http://schemas.openxmlformats.org/drawingml/2006/table">
            <a:tbl>
              <a:tblPr>
                <a:noFill/>
                <a:tableStyleId>{F239E6BA-36D9-45A7-9534-F37F0C8CD312}</a:tableStyleId>
              </a:tblPr>
              <a:tblGrid>
                <a:gridCol w="3946075"/>
                <a:gridCol w="2988125"/>
              </a:tblGrid>
              <a:tr h="11923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Kaibara Ekken, </a:t>
                      </a:r>
                      <a:r>
                        <a:rPr i="1" lang="en" sz="1200">
                          <a:solidFill>
                            <a:schemeClr val="dk1"/>
                          </a:solidFill>
                          <a:latin typeface="Halant"/>
                          <a:ea typeface="Halant"/>
                          <a:cs typeface="Halant"/>
                          <a:sym typeface="Halant"/>
                        </a:rPr>
                        <a:t>The Great Learning for Women (Onna Daigaku)</a:t>
                      </a:r>
                      <a:r>
                        <a:rPr lang="en" sz="1200">
                          <a:solidFill>
                            <a:schemeClr val="dk1"/>
                          </a:solidFill>
                          <a:latin typeface="Halant"/>
                          <a:ea typeface="Halant"/>
                          <a:cs typeface="Halant"/>
                          <a:sym typeface="Halant"/>
                        </a:rPr>
                        <a:t>, 1729.</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Edited by L. CRANMER-BYNG and Dr. S. A. KAPADIA, 1905.</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Kaibara Ekken (1630-1714) was a Japanese philosopher who was heavily influenced by Chinese Confucianism. His book on women’s conduct (the oldest known copy is from 1729) summarized many core beliefs about women’s role in feudal Japanese society.</a:t>
                      </a:r>
                      <a:endParaRPr sz="1000">
                        <a:solidFill>
                          <a:schemeClr val="dk1"/>
                        </a:solidFill>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3685500">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A WOMAN has no particular lord. She must look to her husband as her lord, and must serve him with all worship and reverence, not despising or thinking lightly of him. The great lifelong duty of a woman is obedience. In her dealings with her husband, both the expression of her countenance and style of her address should be courteous, humble, and conciliatory, never peevish and intractable, never rude and arrogant — that should be a woman's first and chiefest care.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200">
                          <a:solidFill>
                            <a:schemeClr val="dk1"/>
                          </a:solidFill>
                          <a:latin typeface="Inter"/>
                          <a:ea typeface="Inter"/>
                          <a:cs typeface="Inter"/>
                          <a:sym typeface="Inter"/>
                        </a:rPr>
                        <a:t>When the husband issues his instructions, the wife must never disobey them. In doubtful case she should inquire of her husband, and obediently follow his commands. If ever her husband should inquire of her, she should answer to the point — to answer in a careless fashion were a mark of rudeness. Should her husband be roused at any time to anger, she must obey him with fear and trembling, and not set herself up against him in anger and forwardness, A woman should look on her husband as if he were Heaven itself, and never weary of thinking how she may yield to her husband and thus escape celestial castigation [severe punishment].</a:t>
                      </a:r>
                      <a:endParaRPr sz="12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hMerge="1"/>
              </a:tr>
            </a:tbl>
          </a:graphicData>
        </a:graphic>
      </p:graphicFrame>
      <p:sp>
        <p:nvSpPr>
          <p:cNvPr id="187" name="Google Shape;187;p24"/>
          <p:cNvSpPr txBox="1"/>
          <p:nvPr/>
        </p:nvSpPr>
        <p:spPr>
          <a:xfrm>
            <a:off x="419100" y="5029200"/>
            <a:ext cx="6921000" cy="42378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This moral book for women was widely read in Japan in the 1700s. How does it characterize the relationship between a wife and husband?</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It calls a woman to obey “her husband as her lord, and serve him with all worship.” In all circumstances, women should be subservient and obedient to their husbands, forfeiting any of their own personal aspirations for the sake of the husband and his will.</a:t>
            </a:r>
            <a:endParaRPr b="1" sz="1100">
              <a:solidFill>
                <a:schemeClr val="accent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The feudal system emphasized loyalty. For instance, a samurai was expected to be loyal to his lord (daimyo) in exchange for land. How does the relationship between a wife and husband fit into this worldview?</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The loyalty that characterized the feudal system was clearly inspired by Confucianism (see note and vocabulary), and the relationship between wife and husband fits within that ideology. When the first sentence claims that “a woman has no particular lord,” it is drawing a direct connection to the relationship between samurai and daimyo. With this claim and connection, women must be obedient to their husband as a samurai would be to a daimyo, even if practically that gave them far fewer rights than a samurai would have.</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changes and/or continuities do you notice between women’s status as its presented here compared to the other documents?</a:t>
            </a:r>
            <a:endParaRPr sz="1200">
              <a:solidFill>
                <a:schemeClr val="dk1"/>
              </a:solidFill>
              <a:latin typeface="Inter"/>
              <a:ea typeface="Inter"/>
              <a:cs typeface="Inter"/>
              <a:sym typeface="Inter"/>
            </a:endParaRPr>
          </a:p>
          <a:p>
            <a:pPr indent="0" lvl="0" marL="0" rtl="0" algn="l">
              <a:spcBef>
                <a:spcPts val="0"/>
              </a:spcBef>
              <a:spcAft>
                <a:spcPts val="0"/>
              </a:spcAft>
              <a:buNone/>
            </a:pPr>
            <a:r>
              <a:rPr b="1" lang="en" sz="1100">
                <a:solidFill>
                  <a:schemeClr val="accent1"/>
                </a:solidFill>
                <a:latin typeface="Inter"/>
                <a:ea typeface="Inter"/>
                <a:cs typeface="Inter"/>
                <a:sym typeface="Inter"/>
              </a:rPr>
              <a:t>	Here, there is a clear departure from the glorification of Tomoe Gozen or Lady Kasuga. Where their independence and power was praised, women are challenged to be submissive “with fear and trembling” to their husbands, who are seen as their lords. Since Document B describes the loss of property rights for women, there is a strain of continuity to that observation, showing that women’s status slowly declined over time in feudal Japan.</a:t>
            </a:r>
            <a:endParaRPr b="1" sz="1100">
              <a:solidFill>
                <a:schemeClr val="accent1"/>
              </a:solidFill>
              <a:latin typeface="Inter"/>
              <a:ea typeface="Inter"/>
              <a:cs typeface="Inter"/>
              <a:sym typeface="Inte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1" name="Shape 191"/>
        <p:cNvGrpSpPr/>
        <p:nvPr/>
      </p:nvGrpSpPr>
      <p:grpSpPr>
        <a:xfrm>
          <a:off x="0" y="0"/>
          <a:ext cx="0" cy="0"/>
          <a:chOff x="0" y="0"/>
          <a:chExt cx="0" cy="0"/>
        </a:xfrm>
      </p:grpSpPr>
      <p:sp>
        <p:nvSpPr>
          <p:cNvPr id="192" name="Google Shape;192;p25"/>
          <p:cNvSpPr txBox="1"/>
          <p:nvPr/>
        </p:nvSpPr>
        <p:spPr>
          <a:xfrm>
            <a:off x="0" y="0"/>
            <a:ext cx="7772400" cy="9198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rPr lang="en" sz="1700">
                <a:solidFill>
                  <a:schemeClr val="dk1"/>
                </a:solidFill>
                <a:latin typeface="Halant"/>
                <a:ea typeface="Halant"/>
                <a:cs typeface="Halant"/>
                <a:sym typeface="Halant"/>
              </a:rPr>
              <a:t>Historical Thinking Skill Graphic Organizer: </a:t>
            </a:r>
            <a:endParaRPr sz="1700">
              <a:solidFill>
                <a:schemeClr val="dk1"/>
              </a:solidFill>
              <a:latin typeface="Halant"/>
              <a:ea typeface="Halant"/>
              <a:cs typeface="Halant"/>
              <a:sym typeface="Halant"/>
            </a:endParaRPr>
          </a:p>
          <a:p>
            <a:pPr indent="0" lvl="0" marL="0" rtl="0" algn="ctr">
              <a:spcBef>
                <a:spcPts val="0"/>
              </a:spcBef>
              <a:spcAft>
                <a:spcPts val="0"/>
              </a:spcAft>
              <a:buNone/>
            </a:pPr>
            <a:r>
              <a:rPr lang="en" sz="2500">
                <a:solidFill>
                  <a:schemeClr val="dk1"/>
                </a:solidFill>
                <a:latin typeface="Plus Jakarta Sans"/>
                <a:ea typeface="Plus Jakarta Sans"/>
                <a:cs typeface="Plus Jakarta Sans"/>
                <a:sym typeface="Plus Jakarta Sans"/>
              </a:rPr>
              <a:t>Continuity and Change over Time</a:t>
            </a:r>
            <a:endParaRPr sz="2500">
              <a:solidFill>
                <a:schemeClr val="dk1"/>
              </a:solidFill>
              <a:latin typeface="Plus Jakarta Sans"/>
              <a:ea typeface="Plus Jakarta Sans"/>
              <a:cs typeface="Plus Jakarta Sans"/>
              <a:sym typeface="Plus Jakarta Sans"/>
            </a:endParaRPr>
          </a:p>
        </p:txBody>
      </p:sp>
      <p:sp>
        <p:nvSpPr>
          <p:cNvPr id="193" name="Google Shape;193;p2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pic>
        <p:nvPicPr>
          <p:cNvPr id="194" name="Google Shape;194;p2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5" name="Google Shape;195;p2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96" name="Google Shape;196;p25"/>
          <p:cNvPicPr preferRelativeResize="0"/>
          <p:nvPr/>
        </p:nvPicPr>
        <p:blipFill>
          <a:blip r:embed="rId4">
            <a:alphaModFix/>
          </a:blip>
          <a:stretch>
            <a:fillRect/>
          </a:stretch>
        </p:blipFill>
        <p:spPr>
          <a:xfrm>
            <a:off x="216272" y="230997"/>
            <a:ext cx="1056536" cy="438114"/>
          </a:xfrm>
          <a:prstGeom prst="rect">
            <a:avLst/>
          </a:prstGeom>
          <a:noFill/>
          <a:ln>
            <a:noFill/>
          </a:ln>
        </p:spPr>
      </p:pic>
      <p:sp>
        <p:nvSpPr>
          <p:cNvPr id="197" name="Google Shape;197;p25"/>
          <p:cNvSpPr txBox="1"/>
          <p:nvPr/>
        </p:nvSpPr>
        <p:spPr>
          <a:xfrm>
            <a:off x="4340553" y="1289164"/>
            <a:ext cx="2962800" cy="990900"/>
          </a:xfrm>
          <a:prstGeom prst="rect">
            <a:avLst/>
          </a:prstGeom>
          <a:noFill/>
          <a:ln cap="flat" cmpd="sng" w="19050">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ctr">
              <a:spcBef>
                <a:spcPts val="0"/>
              </a:spcBef>
              <a:spcAft>
                <a:spcPts val="0"/>
              </a:spcAft>
              <a:buNone/>
            </a:pPr>
            <a:r>
              <a:rPr lang="en" sz="1300">
                <a:latin typeface="Inter"/>
                <a:ea typeface="Inter"/>
                <a:cs typeface="Inter"/>
                <a:sym typeface="Inter"/>
              </a:rPr>
              <a:t>Historical</a:t>
            </a:r>
            <a:r>
              <a:rPr lang="en" sz="1300">
                <a:latin typeface="Inter"/>
                <a:ea typeface="Inter"/>
                <a:cs typeface="Inter"/>
                <a:sym typeface="Inter"/>
              </a:rPr>
              <a:t> Event/Topic/Idea: </a:t>
            </a:r>
            <a:endParaRPr sz="1300">
              <a:latin typeface="Inter"/>
              <a:ea typeface="Inter"/>
              <a:cs typeface="Inter"/>
              <a:sym typeface="Inter"/>
            </a:endParaRPr>
          </a:p>
        </p:txBody>
      </p:sp>
      <p:sp>
        <p:nvSpPr>
          <p:cNvPr id="198" name="Google Shape;198;p25"/>
          <p:cNvSpPr txBox="1"/>
          <p:nvPr/>
        </p:nvSpPr>
        <p:spPr>
          <a:xfrm>
            <a:off x="1172225" y="1255950"/>
            <a:ext cx="2858100" cy="990900"/>
          </a:xfrm>
          <a:prstGeom prst="rect">
            <a:avLst/>
          </a:prstGeom>
          <a:noFill/>
          <a:ln>
            <a:noFill/>
          </a:ln>
        </p:spPr>
        <p:txBody>
          <a:bodyPr anchorCtr="0" anchor="ctr" bIns="119600" lIns="119600" spcFirstLastPara="1" rIns="119600" wrap="square" tIns="119600">
            <a:noAutofit/>
          </a:bodyPr>
          <a:lstStyle/>
          <a:p>
            <a:pPr indent="0" lvl="0" marL="0" rtl="0" algn="l">
              <a:spcBef>
                <a:spcPts val="0"/>
              </a:spcBef>
              <a:spcAft>
                <a:spcPts val="0"/>
              </a:spcAft>
              <a:buNone/>
            </a:pPr>
            <a:r>
              <a:rPr b="1" i="1" lang="en" sz="1200">
                <a:latin typeface="Plus Jakarta Sans"/>
                <a:ea typeface="Plus Jakarta Sans"/>
                <a:cs typeface="Plus Jakarta Sans"/>
                <a:sym typeface="Plus Jakarta Sans"/>
              </a:rPr>
              <a:t>Directions</a:t>
            </a:r>
            <a:r>
              <a:rPr b="1" lang="en" sz="1200">
                <a:latin typeface="Plus Jakarta Sans"/>
                <a:ea typeface="Plus Jakarta Sans"/>
                <a:cs typeface="Plus Jakarta Sans"/>
                <a:sym typeface="Plus Jakarta Sans"/>
              </a:rPr>
              <a:t>:</a:t>
            </a:r>
            <a:r>
              <a:rPr i="1" lang="en" sz="1200">
                <a:latin typeface="Plus Jakarta Sans"/>
                <a:ea typeface="Plus Jakarta Sans"/>
                <a:cs typeface="Plus Jakarta Sans"/>
                <a:sym typeface="Plus Jakarta Sans"/>
              </a:rPr>
              <a:t> Place historical events or ideas related to the main topic in chronological order. Write a one sentence description for each one.</a:t>
            </a:r>
            <a:endParaRPr i="1" sz="1200">
              <a:latin typeface="Plus Jakarta Sans"/>
              <a:ea typeface="Plus Jakarta Sans"/>
              <a:cs typeface="Plus Jakarta Sans"/>
              <a:sym typeface="Plus Jakarta Sans"/>
            </a:endParaRPr>
          </a:p>
        </p:txBody>
      </p:sp>
      <p:sp>
        <p:nvSpPr>
          <p:cNvPr id="199" name="Google Shape;199;p25"/>
          <p:cNvSpPr/>
          <p:nvPr/>
        </p:nvSpPr>
        <p:spPr>
          <a:xfrm>
            <a:off x="495494" y="4967424"/>
            <a:ext cx="6781500" cy="474000"/>
          </a:xfrm>
          <a:prstGeom prst="leftRightArrow">
            <a:avLst>
              <a:gd fmla="val 50000" name="adj1"/>
              <a:gd fmla="val 50000" name="adj2"/>
            </a:avLst>
          </a:prstGeom>
          <a:solidFill>
            <a:srgbClr val="6484F3"/>
          </a:solidFill>
          <a:ln cap="flat" cmpd="sng" w="9525">
            <a:solidFill>
              <a:srgbClr val="CCCCCC"/>
            </a:solidFill>
            <a:prstDash val="solid"/>
            <a:round/>
            <a:headEnd len="sm" w="sm" type="none"/>
            <a:tailEnd len="sm" w="sm" type="none"/>
          </a:ln>
        </p:spPr>
        <p:txBody>
          <a:bodyPr anchorCtr="0" anchor="ctr" bIns="119600" lIns="119600" spcFirstLastPara="1" rIns="119600" wrap="square" tIns="119600">
            <a:noAutofit/>
          </a:bodyPr>
          <a:lstStyle/>
          <a:p>
            <a:pPr indent="0" lvl="0" marL="0" rtl="0" algn="l">
              <a:spcBef>
                <a:spcPts val="0"/>
              </a:spcBef>
              <a:spcAft>
                <a:spcPts val="0"/>
              </a:spcAft>
              <a:buNone/>
            </a:pPr>
            <a:r>
              <a:t/>
            </a:r>
            <a:endParaRPr/>
          </a:p>
        </p:txBody>
      </p:sp>
      <p:cxnSp>
        <p:nvCxnSpPr>
          <p:cNvPr id="200" name="Google Shape;200;p25"/>
          <p:cNvCxnSpPr/>
          <p:nvPr/>
        </p:nvCxnSpPr>
        <p:spPr>
          <a:xfrm rot="10800000">
            <a:off x="927647" y="4851905"/>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1" name="Google Shape;201;p25"/>
          <p:cNvCxnSpPr/>
          <p:nvPr/>
        </p:nvCxnSpPr>
        <p:spPr>
          <a:xfrm rot="10800000">
            <a:off x="1828792" y="4851892"/>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2" name="Google Shape;202;p25"/>
          <p:cNvCxnSpPr/>
          <p:nvPr/>
        </p:nvCxnSpPr>
        <p:spPr>
          <a:xfrm rot="10800000">
            <a:off x="27431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3" name="Google Shape;203;p25"/>
          <p:cNvCxnSpPr/>
          <p:nvPr/>
        </p:nvCxnSpPr>
        <p:spPr>
          <a:xfrm rot="10800000">
            <a:off x="3657605"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4" name="Google Shape;204;p25"/>
          <p:cNvCxnSpPr/>
          <p:nvPr/>
        </p:nvCxnSpPr>
        <p:spPr>
          <a:xfrm rot="10800000">
            <a:off x="4571996"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5" name="Google Shape;205;p25"/>
          <p:cNvCxnSpPr/>
          <p:nvPr/>
        </p:nvCxnSpPr>
        <p:spPr>
          <a:xfrm rot="10800000">
            <a:off x="5486398" y="4851907"/>
            <a:ext cx="0" cy="659400"/>
          </a:xfrm>
          <a:prstGeom prst="straightConnector1">
            <a:avLst/>
          </a:prstGeom>
          <a:noFill/>
          <a:ln cap="flat" cmpd="sng" w="9525">
            <a:solidFill>
              <a:srgbClr val="595959"/>
            </a:solidFill>
            <a:prstDash val="solid"/>
            <a:round/>
            <a:headEnd len="med" w="med" type="none"/>
            <a:tailEnd len="med" w="med" type="none"/>
          </a:ln>
        </p:spPr>
      </p:cxnSp>
      <p:cxnSp>
        <p:nvCxnSpPr>
          <p:cNvPr id="206" name="Google Shape;206;p25"/>
          <p:cNvCxnSpPr/>
          <p:nvPr/>
        </p:nvCxnSpPr>
        <p:spPr>
          <a:xfrm rot="10800000">
            <a:off x="6381748" y="4851895"/>
            <a:ext cx="0" cy="659400"/>
          </a:xfrm>
          <a:prstGeom prst="straightConnector1">
            <a:avLst/>
          </a:prstGeom>
          <a:noFill/>
          <a:ln cap="flat" cmpd="sng" w="9525">
            <a:solidFill>
              <a:srgbClr val="595959"/>
            </a:solidFill>
            <a:prstDash val="solid"/>
            <a:round/>
            <a:headEnd len="med" w="med" type="none"/>
            <a:tailEnd len="med" w="med" type="none"/>
          </a:ln>
        </p:spPr>
      </p:cxnSp>
      <p:sp>
        <p:nvSpPr>
          <p:cNvPr id="207" name="Google Shape;207;p25"/>
          <p:cNvSpPr txBox="1"/>
          <p:nvPr/>
        </p:nvSpPr>
        <p:spPr>
          <a:xfrm>
            <a:off x="5709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08" name="Google Shape;208;p25"/>
          <p:cNvSpPr txBox="1"/>
          <p:nvPr/>
        </p:nvSpPr>
        <p:spPr>
          <a:xfrm>
            <a:off x="23666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09" name="Google Shape;209;p25"/>
          <p:cNvSpPr txBox="1"/>
          <p:nvPr/>
        </p:nvSpPr>
        <p:spPr>
          <a:xfrm>
            <a:off x="416227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0" name="Google Shape;210;p25"/>
          <p:cNvSpPr txBox="1"/>
          <p:nvPr/>
        </p:nvSpPr>
        <p:spPr>
          <a:xfrm>
            <a:off x="5957925" y="2833688"/>
            <a:ext cx="1243500" cy="18528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1" name="Google Shape;211;p25"/>
          <p:cNvSpPr txBox="1"/>
          <p:nvPr/>
        </p:nvSpPr>
        <p:spPr>
          <a:xfrm>
            <a:off x="610650" y="5722345"/>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2" name="Google Shape;212;p25"/>
          <p:cNvSpPr txBox="1"/>
          <p:nvPr/>
        </p:nvSpPr>
        <p:spPr>
          <a:xfrm>
            <a:off x="2986088" y="5722350"/>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sp>
        <p:nvSpPr>
          <p:cNvPr id="213" name="Google Shape;213;p25"/>
          <p:cNvSpPr txBox="1"/>
          <p:nvPr/>
        </p:nvSpPr>
        <p:spPr>
          <a:xfrm>
            <a:off x="5361525" y="5722344"/>
            <a:ext cx="1839900" cy="990900"/>
          </a:xfrm>
          <a:prstGeom prst="rect">
            <a:avLst/>
          </a:prstGeom>
          <a:noFill/>
          <a:ln cap="flat" cmpd="sng" w="9525">
            <a:solidFill>
              <a:srgbClr val="9E9E9E"/>
            </a:solidFill>
            <a:prstDash val="solid"/>
            <a:round/>
            <a:headEnd len="sm" w="sm" type="none"/>
            <a:tailEnd len="sm" w="sm" type="none"/>
          </a:ln>
        </p:spPr>
        <p:txBody>
          <a:bodyPr anchorCtr="0" anchor="t" bIns="119600" lIns="119600" spcFirstLastPara="1" rIns="119600" wrap="square" tIns="119600">
            <a:noAutofit/>
          </a:bodyPr>
          <a:lstStyle/>
          <a:p>
            <a:pPr indent="0" lvl="0" marL="0" rtl="0" algn="l">
              <a:spcBef>
                <a:spcPts val="0"/>
              </a:spcBef>
              <a:spcAft>
                <a:spcPts val="0"/>
              </a:spcAft>
              <a:buNone/>
            </a:pPr>
            <a:r>
              <a:t/>
            </a:r>
            <a:endParaRPr sz="1800">
              <a:latin typeface="Open Sans"/>
              <a:ea typeface="Open Sans"/>
              <a:cs typeface="Open Sans"/>
              <a:sym typeface="Open Sans"/>
            </a:endParaRPr>
          </a:p>
        </p:txBody>
      </p:sp>
      <p:graphicFrame>
        <p:nvGraphicFramePr>
          <p:cNvPr id="214" name="Google Shape;214;p25"/>
          <p:cNvGraphicFramePr/>
          <p:nvPr/>
        </p:nvGraphicFramePr>
        <p:xfrm>
          <a:off x="469057" y="6977149"/>
          <a:ext cx="3000000" cy="3000000"/>
        </p:xfrm>
        <a:graphic>
          <a:graphicData uri="http://schemas.openxmlformats.org/drawingml/2006/table">
            <a:tbl>
              <a:tblPr>
                <a:noFill/>
                <a:tableStyleId>{54F3014D-8ADA-4382-B0BA-726DFD098C0B}</a:tableStyleId>
              </a:tblPr>
              <a:tblGrid>
                <a:gridCol w="3417150"/>
                <a:gridCol w="3417150"/>
              </a:tblGrid>
              <a:tr h="312875">
                <a:tc gridSpan="2">
                  <a:txBody>
                    <a:bodyPr/>
                    <a:lstStyle/>
                    <a:p>
                      <a:pPr indent="0" lvl="0" marL="0" rtl="0" algn="ctr">
                        <a:spcBef>
                          <a:spcPts val="0"/>
                        </a:spcBef>
                        <a:spcAft>
                          <a:spcPts val="0"/>
                        </a:spcAft>
                        <a:buNone/>
                      </a:pPr>
                      <a:r>
                        <a:rPr lang="en" sz="1300">
                          <a:latin typeface="Inter"/>
                          <a:ea typeface="Inter"/>
                          <a:cs typeface="Inter"/>
                          <a:sym typeface="Inter"/>
                        </a:rPr>
                        <a:t>Summarize: List any major changes or continuities that you identify</a:t>
                      </a:r>
                      <a:endParaRPr sz="13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r h="1803050">
                <a:tc>
                  <a:txBody>
                    <a:bodyPr/>
                    <a:lstStyle/>
                    <a:p>
                      <a:pPr indent="0" lvl="0" marL="0" rtl="0" algn="ctr">
                        <a:spcBef>
                          <a:spcPts val="0"/>
                        </a:spcBef>
                        <a:spcAft>
                          <a:spcPts val="0"/>
                        </a:spcAft>
                        <a:buNone/>
                      </a:pPr>
                      <a:r>
                        <a:rPr b="1" lang="en" sz="1500">
                          <a:latin typeface="Inter"/>
                          <a:ea typeface="Inter"/>
                          <a:cs typeface="Inter"/>
                          <a:sym typeface="Inter"/>
                        </a:rPr>
                        <a:t>Major Changes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1500">
                          <a:latin typeface="Inter"/>
                          <a:ea typeface="Inter"/>
                          <a:cs typeface="Inter"/>
                          <a:sym typeface="Inter"/>
                        </a:rPr>
                        <a:t>Major Continuities</a:t>
                      </a:r>
                      <a:endParaRPr b="1" sz="1500">
                        <a:latin typeface="Inter"/>
                        <a:ea typeface="Inter"/>
                        <a:cs typeface="Inter"/>
                        <a:sym typeface="Inter"/>
                      </a:endParaRPr>
                    </a:p>
                  </a:txBody>
                  <a:tcPr marT="114950" marB="114950" marR="116575" marL="116575">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bl>
          </a:graphicData>
        </a:graphic>
      </p:graphicFrame>
      <p:pic>
        <p:nvPicPr>
          <p:cNvPr id="215" name="Google Shape;215;p25"/>
          <p:cNvPicPr preferRelativeResize="0"/>
          <p:nvPr/>
        </p:nvPicPr>
        <p:blipFill>
          <a:blip r:embed="rId5">
            <a:alphaModFix/>
          </a:blip>
          <a:stretch>
            <a:fillRect/>
          </a:stretch>
        </p:blipFill>
        <p:spPr>
          <a:xfrm>
            <a:off x="381550" y="1339950"/>
            <a:ext cx="822875" cy="8228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6" name="Shape 66"/>
        <p:cNvGrpSpPr/>
        <p:nvPr/>
      </p:nvGrpSpPr>
      <p:grpSpPr>
        <a:xfrm>
          <a:off x="0" y="0"/>
          <a:ext cx="0" cy="0"/>
          <a:chOff x="0" y="0"/>
          <a:chExt cx="0" cy="0"/>
        </a:xfrm>
      </p:grpSpPr>
      <p:sp>
        <p:nvSpPr>
          <p:cNvPr id="67" name="Google Shape;67;p14"/>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Teacher Overview and Suggested Timeline</a:t>
            </a:r>
            <a:endParaRPr sz="1900">
              <a:solidFill>
                <a:schemeClr val="lt1"/>
              </a:solidFill>
              <a:latin typeface="Halant"/>
              <a:ea typeface="Halant"/>
              <a:cs typeface="Halant"/>
              <a:sym typeface="Halant"/>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71" name="Google Shape;71;p14"/>
          <p:cNvSpPr txBox="1"/>
          <p:nvPr/>
        </p:nvSpPr>
        <p:spPr>
          <a:xfrm>
            <a:off x="1752225" y="4670475"/>
            <a:ext cx="5528700" cy="369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200">
                <a:solidFill>
                  <a:schemeClr val="dk1"/>
                </a:solidFill>
                <a:latin typeface="Halant"/>
                <a:ea typeface="Halant"/>
                <a:cs typeface="Halant"/>
                <a:sym typeface="Halant"/>
              </a:rPr>
              <a:t>Targeted Historical Thinking Skill: Continuity and Change over Time</a:t>
            </a:r>
            <a:endParaRPr b="1" sz="1200">
              <a:solidFill>
                <a:schemeClr val="dk1"/>
              </a:solidFill>
              <a:latin typeface="Halant"/>
              <a:ea typeface="Halant"/>
              <a:cs typeface="Halant"/>
              <a:sym typeface="Halant"/>
            </a:endParaRPr>
          </a:p>
        </p:txBody>
      </p:sp>
      <p:graphicFrame>
        <p:nvGraphicFramePr>
          <p:cNvPr id="72" name="Google Shape;72;p14"/>
          <p:cNvGraphicFramePr/>
          <p:nvPr/>
        </p:nvGraphicFramePr>
        <p:xfrm>
          <a:off x="1752213" y="5099950"/>
          <a:ext cx="3000000" cy="3000000"/>
        </p:xfrm>
        <a:graphic>
          <a:graphicData uri="http://schemas.openxmlformats.org/drawingml/2006/table">
            <a:tbl>
              <a:tblPr bandRow="1">
                <a:noFill/>
                <a:tableStyleId>{F4E95881-EFEC-48EC-88B5-A21745B1E0E7}</a:tableStyleId>
              </a:tblPr>
              <a:tblGrid>
                <a:gridCol w="1841925"/>
                <a:gridCol w="1888575"/>
                <a:gridCol w="1798275"/>
              </a:tblGrid>
              <a:tr h="773925">
                <a:tc gridSpan="3">
                  <a:txBody>
                    <a:bodyPr/>
                    <a:lstStyle/>
                    <a:p>
                      <a:pPr indent="0" lvl="0" marL="0" rtl="0" algn="l">
                        <a:spcBef>
                          <a:spcPts val="0"/>
                        </a:spcBef>
                        <a:spcAft>
                          <a:spcPts val="0"/>
                        </a:spcAft>
                        <a:buNone/>
                      </a:pPr>
                      <a:r>
                        <a:rPr lang="en" sz="1200">
                          <a:latin typeface="Inter"/>
                          <a:ea typeface="Inter"/>
                          <a:cs typeface="Inter"/>
                          <a:sym typeface="Inter"/>
                        </a:rPr>
                        <a:t>Thinking historically means identifying and exploring the reasons behind both what has changed and what has stayed the same within a given time period or around a specific historical event.</a:t>
                      </a:r>
                      <a:endParaRPr sz="1200">
                        <a:latin typeface="Inter"/>
                        <a:ea typeface="Inter"/>
                        <a:cs typeface="Inter"/>
                        <a:sym typeface="Inter"/>
                      </a:endParaRPr>
                    </a:p>
                  </a:txBody>
                  <a:tcPr marT="109725" marB="109725" marR="109725" marL="109725" anchor="ctr">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
        <p:nvSpPr>
          <p:cNvPr id="73" name="Google Shape;73;p14"/>
          <p:cNvSpPr txBox="1"/>
          <p:nvPr/>
        </p:nvSpPr>
        <p:spPr>
          <a:xfrm>
            <a:off x="447000" y="654123"/>
            <a:ext cx="6878400" cy="34599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Overview of Curated Research Paper (CRP)</a:t>
            </a:r>
            <a:endParaRPr b="1" sz="12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This CRP was developed with the aim of having students recognize how people’s social status can change over time depending on the type of government that is in power. The key in this CRP is to help students first understand that to truly understand a culture’s history (in this case, Japan’s), they must understand the lives of women within that culture. Since feudal Japan is often told through the lens of male samurai and the codes they adhered to, the subject of this CRP complicates this simplistic lens of feudal Japanese history. Second, it is to help them understand that status changes over time. Historians note that there are continuities throughout history but that history is a study of change over time. Through the introductory material and the documents, students will be able to identify both changes and continuities in the lives of women in feudal Japan. Document A depicts a powerful Japanese women, Tomoe Gozen, who famously defeated her enemies in an 1184 battle. The accompanying excerpt from The Tale of the Heike solidifies her high status as imperial Japan ended and feudal Japan began. Document B is the only secondary source in the set and presents a complex view of women’s status in feudal Japan, documenting areas where they both retained and lost status. Document C portrays another female samurai, more than 400 years after Gozen. In it students can see continuities in the fact that women could be samurai but changes in how they obtained higher status. Lastly, Document D comes from a widely-read moral book for women, first published in 1729, toward the end of feudal Japan. From the excerpt, students can see how women’s status had deteriorated by that time and that they were clearly seen as less than Japanese men. It is critical that when students synthesize this information in their essays that they note both the changes and continuities they observe in the lives of feudal Japanese women.</a:t>
            </a:r>
            <a:endParaRPr sz="1100">
              <a:solidFill>
                <a:schemeClr val="dk1"/>
              </a:solidFill>
              <a:latin typeface="Inter"/>
              <a:ea typeface="Inter"/>
              <a:cs typeface="Inter"/>
              <a:sym typeface="Inter"/>
            </a:endParaRPr>
          </a:p>
        </p:txBody>
      </p:sp>
      <p:pic>
        <p:nvPicPr>
          <p:cNvPr id="74" name="Google Shape;74;p14"/>
          <p:cNvPicPr preferRelativeResize="0"/>
          <p:nvPr/>
        </p:nvPicPr>
        <p:blipFill>
          <a:blip r:embed="rId4">
            <a:alphaModFix/>
          </a:blip>
          <a:stretch>
            <a:fillRect/>
          </a:stretch>
        </p:blipFill>
        <p:spPr>
          <a:xfrm>
            <a:off x="491500" y="5027363"/>
            <a:ext cx="997075" cy="997075"/>
          </a:xfrm>
          <a:prstGeom prst="rect">
            <a:avLst/>
          </a:prstGeom>
          <a:noFill/>
          <a:ln>
            <a:noFill/>
          </a:ln>
        </p:spPr>
      </p:pic>
      <p:sp>
        <p:nvSpPr>
          <p:cNvPr id="75" name="Google Shape;75;p14"/>
          <p:cNvSpPr txBox="1"/>
          <p:nvPr/>
        </p:nvSpPr>
        <p:spPr>
          <a:xfrm>
            <a:off x="447050" y="5824900"/>
            <a:ext cx="6878400" cy="31413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lang="en" sz="1200">
                <a:solidFill>
                  <a:srgbClr val="000000"/>
                </a:solidFill>
                <a:latin typeface="Halant SemiBold"/>
                <a:ea typeface="Halant SemiBold"/>
                <a:cs typeface="Halant SemiBold"/>
                <a:sym typeface="Halant SemiBold"/>
              </a:rPr>
              <a:t>Suggested Timetable for this </a:t>
            </a:r>
            <a:r>
              <a:rPr lang="en" sz="1200">
                <a:latin typeface="Halant SemiBold"/>
                <a:ea typeface="Halant SemiBold"/>
                <a:cs typeface="Halant SemiBold"/>
                <a:sym typeface="Halant SemiBold"/>
              </a:rPr>
              <a:t>Curated Research Paper</a:t>
            </a:r>
            <a:endParaRPr sz="1200">
              <a:solidFill>
                <a:srgbClr val="000000"/>
              </a:solidFill>
              <a:latin typeface="Halant SemiBold"/>
              <a:ea typeface="Halant SemiBold"/>
              <a:cs typeface="Halant SemiBold"/>
              <a:sym typeface="Halant SemiBold"/>
            </a:endParaRPr>
          </a:p>
          <a:p>
            <a:pPr indent="0" lvl="0" marL="0" rtl="0" algn="ctr">
              <a:spcBef>
                <a:spcPts val="0"/>
              </a:spcBef>
              <a:spcAft>
                <a:spcPts val="0"/>
              </a:spcAft>
              <a:buNone/>
            </a:pPr>
            <a:r>
              <a:rPr lang="en" sz="1200">
                <a:solidFill>
                  <a:srgbClr val="000000"/>
                </a:solidFill>
                <a:latin typeface="Plus Jakarta Sans SemiBold"/>
                <a:ea typeface="Plus Jakarta Sans SemiBold"/>
                <a:cs typeface="Plus Jakarta Sans SemiBold"/>
                <a:sym typeface="Plus Jakarta Sans SemiBold"/>
              </a:rPr>
              <a:t>(Based on a 55 minute class)</a:t>
            </a:r>
            <a:endParaRPr sz="1200">
              <a:solidFill>
                <a:srgbClr val="000000"/>
              </a:solidFill>
              <a:latin typeface="Plus Jakarta Sans SemiBold"/>
              <a:ea typeface="Plus Jakarta Sans SemiBold"/>
              <a:cs typeface="Plus Jakarta Sans SemiBold"/>
              <a:sym typeface="Plus Jakarta Sans SemiBold"/>
            </a:endParaRPr>
          </a:p>
          <a:p>
            <a:pPr indent="0" lvl="0" marL="0" rtl="0" algn="ctr">
              <a:spcBef>
                <a:spcPts val="0"/>
              </a:spcBef>
              <a:spcAft>
                <a:spcPts val="0"/>
              </a:spcAft>
              <a:buNone/>
            </a:pPr>
            <a:r>
              <a:t/>
            </a:r>
            <a:endParaRPr sz="1200">
              <a:latin typeface="Inter SemiBold"/>
              <a:ea typeface="Inter SemiBold"/>
              <a:cs typeface="Inter SemiBold"/>
              <a:sym typeface="Inter SemiBold"/>
            </a:endParaRPr>
          </a:p>
          <a:p>
            <a:pPr indent="0" lvl="0" marL="0" rtl="0" algn="l">
              <a:spcBef>
                <a:spcPts val="0"/>
              </a:spcBef>
              <a:spcAft>
                <a:spcPts val="0"/>
              </a:spcAft>
              <a:buNone/>
            </a:pPr>
            <a:r>
              <a:rPr b="1" lang="en" sz="1200">
                <a:solidFill>
                  <a:srgbClr val="000000"/>
                </a:solidFill>
                <a:latin typeface="Inter"/>
                <a:ea typeface="Inter"/>
                <a:cs typeface="Inter"/>
                <a:sym typeface="Inter"/>
              </a:rPr>
              <a:t>Day 1</a:t>
            </a:r>
            <a:r>
              <a:rPr lang="en" sz="1200">
                <a:solidFill>
                  <a:srgbClr val="000000"/>
                </a:solidFill>
                <a:latin typeface="Inter"/>
                <a:ea typeface="Inter"/>
                <a:cs typeface="Inter"/>
                <a:sym typeface="Inter"/>
              </a:rPr>
              <a:t>: Introduce the prompt and historical thinking skill for this CRP</a:t>
            </a:r>
            <a:r>
              <a:rPr lang="en" sz="1200">
                <a:latin typeface="Inter"/>
                <a:ea typeface="Inter"/>
                <a:cs typeface="Inter"/>
                <a:sym typeface="Inter"/>
              </a:rPr>
              <a:t>,</a:t>
            </a:r>
            <a:r>
              <a:rPr lang="en" sz="1200">
                <a:solidFill>
                  <a:srgbClr val="000000"/>
                </a:solidFill>
                <a:latin typeface="Inter"/>
                <a:ea typeface="Inter"/>
                <a:cs typeface="Inter"/>
                <a:sym typeface="Inter"/>
              </a:rPr>
              <a:t> C</a:t>
            </a:r>
            <a:r>
              <a:rPr lang="en" sz="1200">
                <a:latin typeface="Inter"/>
                <a:ea typeface="Inter"/>
                <a:cs typeface="Inter"/>
                <a:sym typeface="Inter"/>
              </a:rPr>
              <a:t>ontinuity and Change over Time</a:t>
            </a:r>
            <a:r>
              <a:rPr lang="en" sz="1200">
                <a:solidFill>
                  <a:srgbClr val="000000"/>
                </a:solidFill>
                <a:latin typeface="Inter"/>
                <a:ea typeface="Inter"/>
                <a:cs typeface="Inter"/>
                <a:sym typeface="Inter"/>
              </a:rPr>
              <a:t>. Complete key vocabulary, brainstorm, relevant to today, and context sections.</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Day 2:</a:t>
            </a:r>
            <a:r>
              <a:rPr lang="en" sz="1200">
                <a:solidFill>
                  <a:srgbClr val="000000"/>
                </a:solidFill>
                <a:latin typeface="Inter"/>
                <a:ea typeface="Inter"/>
                <a:cs typeface="Inter"/>
                <a:sym typeface="Inter"/>
              </a:rPr>
              <a:t> Read and analyze the documents, making annotations as needed on each document. </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Day 3</a:t>
            </a:r>
            <a:r>
              <a:rPr lang="en" sz="1200">
                <a:solidFill>
                  <a:srgbClr val="000000"/>
                </a:solidFill>
                <a:latin typeface="Inter"/>
                <a:ea typeface="Inter"/>
                <a:cs typeface="Inter"/>
                <a:sym typeface="Inter"/>
              </a:rPr>
              <a:t>: </a:t>
            </a:r>
            <a:r>
              <a:rPr lang="en" sz="1200">
                <a:latin typeface="Inter"/>
                <a:ea typeface="Inter"/>
                <a:cs typeface="Inter"/>
                <a:sym typeface="Inter"/>
              </a:rPr>
              <a:t> Have students finish reading and analyzing the documents. Begin thesis creation and essay outline. Go over the rubric to ensure that students know what is required of the essay. Complete Socratic Prep Organizer if planning on doing the seminar.</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t>
            </a:r>
            <a:r>
              <a:rPr b="1" lang="en" sz="1200">
                <a:solidFill>
                  <a:srgbClr val="000000"/>
                </a:solidFill>
                <a:latin typeface="Inter"/>
                <a:ea typeface="Inter"/>
                <a:cs typeface="Inter"/>
                <a:sym typeface="Inter"/>
              </a:rPr>
              <a:t>ay 4</a:t>
            </a:r>
            <a:r>
              <a:rPr lang="en" sz="1200">
                <a:solidFill>
                  <a:srgbClr val="000000"/>
                </a:solidFill>
                <a:latin typeface="Inter"/>
                <a:ea typeface="Inter"/>
                <a:cs typeface="Inter"/>
                <a:sym typeface="Inter"/>
              </a:rPr>
              <a:t>: </a:t>
            </a:r>
            <a:r>
              <a:rPr lang="en" sz="1200">
                <a:latin typeface="Inter"/>
                <a:ea typeface="Inter"/>
                <a:cs typeface="Inter"/>
                <a:sym typeface="Inter"/>
              </a:rPr>
              <a:t>Engage in a Socratic Seminar. Students complete Peer and Self Assessment.</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Day 5: </a:t>
            </a:r>
            <a:r>
              <a:rPr lang="en" sz="1200">
                <a:latin typeface="Inter"/>
                <a:ea typeface="Inter"/>
                <a:cs typeface="Inter"/>
                <a:sym typeface="Inter"/>
              </a:rPr>
              <a:t> Reflect on Socratic Seminar. Begin work on the essay rough drafts with the rubric in mind. If time allows, incorporate peer editing.</a:t>
            </a:r>
            <a:endParaRPr sz="1200">
              <a:solidFill>
                <a:srgbClr val="000000"/>
              </a:solidFill>
              <a:latin typeface="Inter"/>
              <a:ea typeface="Inter"/>
              <a:cs typeface="Inter"/>
              <a:sym typeface="Inter"/>
            </a:endParaRPr>
          </a:p>
          <a:p>
            <a:pPr indent="0" lvl="0" marL="0" rtl="0" algn="l">
              <a:spcBef>
                <a:spcPts val="0"/>
              </a:spcBef>
              <a:spcAft>
                <a:spcPts val="0"/>
              </a:spcAft>
              <a:buNone/>
            </a:pPr>
            <a:r>
              <a:t/>
            </a:r>
            <a:endParaRPr sz="1200">
              <a:solidFill>
                <a:srgbClr val="000000"/>
              </a:solidFill>
              <a:latin typeface="Inter"/>
              <a:ea typeface="Inter"/>
              <a:cs typeface="Inter"/>
              <a:sym typeface="Inter"/>
            </a:endParaRPr>
          </a:p>
          <a:p>
            <a:pPr indent="0" lvl="0" marL="0" rtl="0" algn="l">
              <a:spcBef>
                <a:spcPts val="0"/>
              </a:spcBef>
              <a:spcAft>
                <a:spcPts val="0"/>
              </a:spcAft>
              <a:buNone/>
            </a:pPr>
            <a:r>
              <a:rPr b="1" lang="en" sz="1200">
                <a:solidFill>
                  <a:srgbClr val="000000"/>
                </a:solidFill>
                <a:latin typeface="Inter"/>
                <a:ea typeface="Inter"/>
                <a:cs typeface="Inter"/>
                <a:sym typeface="Inter"/>
              </a:rPr>
              <a:t>Day </a:t>
            </a:r>
            <a:r>
              <a:rPr b="1" lang="en" sz="1200">
                <a:latin typeface="Inter"/>
                <a:ea typeface="Inter"/>
                <a:cs typeface="Inter"/>
                <a:sym typeface="Inter"/>
              </a:rPr>
              <a:t>6</a:t>
            </a:r>
            <a:r>
              <a:rPr lang="en" sz="1200">
                <a:solidFill>
                  <a:srgbClr val="000000"/>
                </a:solidFill>
                <a:latin typeface="Inter"/>
                <a:ea typeface="Inter"/>
                <a:cs typeface="Inter"/>
                <a:sym typeface="Inter"/>
              </a:rPr>
              <a:t>: Write the essay. Students can use this CRP, notes, Seminar materi</a:t>
            </a:r>
            <a:r>
              <a:rPr lang="en" sz="1200">
                <a:latin typeface="Inter"/>
                <a:ea typeface="Inter"/>
                <a:cs typeface="Inter"/>
                <a:sym typeface="Inter"/>
              </a:rPr>
              <a:t>als, </a:t>
            </a:r>
            <a:r>
              <a:rPr lang="en" sz="1200">
                <a:solidFill>
                  <a:srgbClr val="000000"/>
                </a:solidFill>
                <a:latin typeface="Inter"/>
                <a:ea typeface="Inter"/>
                <a:cs typeface="Inter"/>
                <a:sym typeface="Inter"/>
              </a:rPr>
              <a:t>organizers, etc.</a:t>
            </a:r>
            <a:endParaRPr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9" name="Shape 79"/>
        <p:cNvGrpSpPr/>
        <p:nvPr/>
      </p:nvGrpSpPr>
      <p:grpSpPr>
        <a:xfrm>
          <a:off x="0" y="0"/>
          <a:ext cx="0" cy="0"/>
          <a:chOff x="0" y="0"/>
          <a:chExt cx="0" cy="0"/>
        </a:xfrm>
      </p:grpSpPr>
      <p:sp>
        <p:nvSpPr>
          <p:cNvPr id="80" name="Google Shape;80;p15"/>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Grading Rubric - MS CCoT</a:t>
            </a:r>
            <a:endParaRPr sz="1900">
              <a:solidFill>
                <a:schemeClr val="lt1"/>
              </a:solidFill>
              <a:latin typeface="Halant"/>
              <a:ea typeface="Halant"/>
              <a:cs typeface="Halant"/>
              <a:sym typeface="Halant"/>
            </a:endParaRPr>
          </a:p>
        </p:txBody>
      </p:sp>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4" name="Google Shape;84;p15"/>
          <p:cNvGraphicFramePr/>
          <p:nvPr/>
        </p:nvGraphicFramePr>
        <p:xfrm>
          <a:off x="424863" y="671988"/>
          <a:ext cx="3000000" cy="3000000"/>
        </p:xfrm>
        <a:graphic>
          <a:graphicData uri="http://schemas.openxmlformats.org/drawingml/2006/table">
            <a:tbl>
              <a:tblPr>
                <a:noFill/>
                <a:tableStyleId>{F239E6BA-36D9-45A7-9534-F37F0C8CD312}</a:tableStyleId>
              </a:tblPr>
              <a:tblGrid>
                <a:gridCol w="829225"/>
                <a:gridCol w="3001325"/>
                <a:gridCol w="3092100"/>
              </a:tblGrid>
              <a:tr h="212725">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Category</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Criteria</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Guide for Grading</a:t>
                      </a:r>
                      <a:endParaRPr b="1" sz="800">
                        <a:latin typeface="Plus Jakarta Sans"/>
                        <a:ea typeface="Plus Jakarta Sans"/>
                        <a:cs typeface="Plus Jakarta Sans"/>
                        <a:sym typeface="Plus Jakarta Sans"/>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41912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Thesis</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700">
                          <a:latin typeface="Plus Jakarta Sans"/>
                          <a:ea typeface="Plus Jakarta Sans"/>
                          <a:cs typeface="Plus Jakarta Sans"/>
                          <a:sym typeface="Plus Jakarta Sans"/>
                        </a:rPr>
                        <a:t> (0-1 point)</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1000">
                          <a:latin typeface="Inter"/>
                          <a:ea typeface="Inter"/>
                          <a:cs typeface="Inter"/>
                          <a:sym typeface="Inter"/>
                        </a:rPr>
                        <a:t>Clear thesis, in the introduction paragraph, which makes a historically defensible claim.</a:t>
                      </a:r>
                      <a:endParaRPr sz="10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Thesis must make a claim that clearly answers the prompt and can be defended; it may not be a simple restatement of the prompt.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3187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Purpose (0-2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The argument, supported by evidence and analysis, should be clear throughout the paper to earn 2 points. </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the argument is mostly clear, but unclear at times, one point is awarded.</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If no argument exists, or the argument is unclear, no points are awarded.</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479550">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Textual Evidence</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 (0-2 points)</a:t>
                      </a:r>
                      <a:endParaRPr b="1" sz="9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700">
                          <a:solidFill>
                            <a:srgbClr val="000000"/>
                          </a:solidFill>
                          <a:latin typeface="Inter"/>
                          <a:ea typeface="Inter"/>
                          <a:cs typeface="Inter"/>
                          <a:sym typeface="Inter"/>
                        </a:rPr>
                        <a:t>2 points are awarded when the essay incorporates at least 3/4 documents from the document set in connection to the paper's argument.</a:t>
                      </a:r>
                      <a:endParaRPr sz="7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700">
                          <a:solidFill>
                            <a:srgbClr val="000000"/>
                          </a:solidFill>
                          <a:latin typeface="Inter"/>
                          <a:ea typeface="Inter"/>
                          <a:cs typeface="Inter"/>
                          <a:sym typeface="Inter"/>
                        </a:rPr>
                        <a:t>1 point is awarded when the essay incorporates at least 2/4 documents  from the document set in connection to the paper's argument.</a:t>
                      </a:r>
                      <a:endParaRPr sz="7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solidFill>
                          <a:srgbClr val="000000"/>
                        </a:solidFill>
                        <a:latin typeface="Inter"/>
                        <a:ea typeface="Inter"/>
                        <a:cs typeface="Inter"/>
                        <a:sym typeface="Inter"/>
                      </a:endParaRPr>
                    </a:p>
                    <a:p>
                      <a:pPr indent="0" lvl="0" marL="0" rtl="0" algn="l">
                        <a:spcBef>
                          <a:spcPts val="0"/>
                        </a:spcBef>
                        <a:spcAft>
                          <a:spcPts val="0"/>
                        </a:spcAft>
                        <a:buNone/>
                      </a:pPr>
                      <a:r>
                        <a:rPr lang="en" sz="700">
                          <a:solidFill>
                            <a:srgbClr val="000000"/>
                          </a:solidFill>
                          <a:latin typeface="Inter"/>
                          <a:ea typeface="Inter"/>
                          <a:cs typeface="Inter"/>
                          <a:sym typeface="Inter"/>
                        </a:rPr>
                        <a:t>0 points are awarded if 1 or fewer documents are incorporated into the paper.</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61277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Outside Evidence         (0-1 point)</a:t>
                      </a:r>
                      <a:endParaRPr b="1" sz="7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1 point for use of relevant historical evidence to support the argument that goes beyond the documents. This outside evidence should be included in the body paragraphs and/or conclusion.</a:t>
                      </a:r>
                      <a:endParaRPr sz="9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rgbClr val="000000"/>
                          </a:solidFill>
                          <a:latin typeface="Inter"/>
                          <a:ea typeface="Inter"/>
                          <a:cs typeface="Inter"/>
                          <a:sym typeface="Inter"/>
                        </a:rPr>
                        <a:t>1 point is awarded when the essay incorporates, in either the body paragraphs or conclusion, at least one piece of historically relevant evidence from beyond the document set in order to strengthen the paper's argument. The outside evidence can come from "What is the Context", "How is this relevant to today?", or prior knowledge.</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574675">
                <a:tc>
                  <a:txBody>
                    <a:bodyPr/>
                    <a:lstStyle/>
                    <a:p>
                      <a:pPr indent="0" lvl="0" marL="0" rtl="0" algn="ctr">
                        <a:spcBef>
                          <a:spcPts val="0"/>
                        </a:spcBef>
                        <a:spcAft>
                          <a:spcPts val="0"/>
                        </a:spcAft>
                        <a:buClr>
                          <a:srgbClr val="000000"/>
                        </a:buClr>
                        <a:buSzPts val="1100"/>
                        <a:buFont typeface="Arial"/>
                        <a:buNone/>
                      </a:pPr>
                      <a:r>
                        <a:rPr b="1" lang="en" sz="900">
                          <a:solidFill>
                            <a:srgbClr val="000000"/>
                          </a:solidFill>
                          <a:latin typeface="Plus Jakarta Sans"/>
                          <a:ea typeface="Plus Jakarta Sans"/>
                          <a:cs typeface="Plus Jakarta Sans"/>
                          <a:sym typeface="Plus Jakarta Sans"/>
                        </a:rPr>
                        <a:t>Historical Thinking Skill: </a:t>
                      </a:r>
                      <a:r>
                        <a:rPr b="1" lang="en" sz="600">
                          <a:solidFill>
                            <a:srgbClr val="000000"/>
                          </a:solidFill>
                          <a:latin typeface="Plus Jakarta Sans"/>
                          <a:ea typeface="Plus Jakarta Sans"/>
                          <a:cs typeface="Plus Jakarta Sans"/>
                          <a:sym typeface="Plus Jakarta Sans"/>
                        </a:rPr>
                        <a:t>Contextualization </a:t>
                      </a:r>
                      <a:endParaRPr b="1" sz="600">
                        <a:solidFill>
                          <a:srgbClr val="000000"/>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100"/>
                        <a:buFont typeface="Arial"/>
                        <a:buNone/>
                      </a:pPr>
                      <a:r>
                        <a:rPr lang="en" sz="600">
                          <a:solidFill>
                            <a:srgbClr val="000000"/>
                          </a:solidFill>
                          <a:latin typeface="Plus Jakarta Sans SemiBold"/>
                          <a:ea typeface="Plus Jakarta Sans SemiBold"/>
                          <a:cs typeface="Plus Jakarta Sans SemiBold"/>
                          <a:sym typeface="Plus Jakarta Sans SemiBold"/>
                        </a:rPr>
                        <a:t>(C3: D2.His.1.6-8)  </a:t>
                      </a:r>
                      <a:endParaRPr b="1" sz="500">
                        <a:solidFill>
                          <a:srgbClr val="000000"/>
                        </a:solidFill>
                        <a:latin typeface="Plus Jakarta Sans"/>
                        <a:ea typeface="Plus Jakarta Sans"/>
                        <a:cs typeface="Plus Jakarta Sans"/>
                        <a:sym typeface="Plus Jakarta Sans"/>
                      </a:endParaRPr>
                    </a:p>
                    <a:p>
                      <a:pPr indent="0" lvl="0" marL="0" rtl="0" algn="ctr">
                        <a:spcBef>
                          <a:spcPts val="0"/>
                        </a:spcBef>
                        <a:spcAft>
                          <a:spcPts val="0"/>
                        </a:spcAft>
                        <a:buNone/>
                      </a:pPr>
                      <a:r>
                        <a:rPr b="1" lang="en" sz="700">
                          <a:solidFill>
                            <a:srgbClr val="000000"/>
                          </a:solidFill>
                          <a:latin typeface="Plus Jakarta Sans"/>
                          <a:ea typeface="Plus Jakarta Sans"/>
                          <a:cs typeface="Plus Jakarta Sans"/>
                          <a:sym typeface="Plus Jakarta Sans"/>
                        </a:rPr>
                        <a:t>(0-1 point)</a:t>
                      </a:r>
                      <a:endParaRPr b="1" sz="9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900">
                          <a:latin typeface="Inter"/>
                          <a:ea typeface="Inter"/>
                          <a:cs typeface="Inter"/>
                          <a:sym typeface="Inter"/>
                        </a:rPr>
                        <a:t>The historical context of the specific topic outlined in the CRP task is accurately described in the introduction paragraph.</a:t>
                      </a:r>
                      <a:endParaRPr sz="9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solidFill>
                            <a:srgbClr val="000000"/>
                          </a:solidFill>
                          <a:latin typeface="Inter"/>
                          <a:ea typeface="Inter"/>
                          <a:cs typeface="Inter"/>
                          <a:sym typeface="Inter"/>
                        </a:rPr>
                        <a:t>1 point is awarded if the essay's introduction paragraph provides context related to the essay's topic. It briefly outlines all or some of the broader historical, social, or cultural setting surrounding the topic before diving into the primary argument of the paper.</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None/>
                      </a:pPr>
                      <a:r>
                        <a:rPr lang="en" sz="700">
                          <a:solidFill>
                            <a:srgbClr val="000000"/>
                          </a:solidFill>
                          <a:latin typeface="Inter"/>
                          <a:ea typeface="Inter"/>
                          <a:cs typeface="Inter"/>
                          <a:sym typeface="Inter"/>
                        </a:rPr>
                        <a:t>0 points are awarded if there is no helpful context in the introduction that sets up the the paper before leading into the paper's argument.</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645300">
                <a:tc>
                  <a:txBody>
                    <a:bodyPr/>
                    <a:lstStyle/>
                    <a:p>
                      <a:pPr indent="0" lvl="0" marL="0" rtl="0" algn="ctr">
                        <a:spcBef>
                          <a:spcPts val="0"/>
                        </a:spcBef>
                        <a:spcAft>
                          <a:spcPts val="0"/>
                        </a:spcAft>
                        <a:buNone/>
                      </a:pPr>
                      <a:r>
                        <a:rPr b="1" lang="en" sz="800">
                          <a:latin typeface="Plus Jakarta Sans"/>
                          <a:ea typeface="Plus Jakarta Sans"/>
                          <a:cs typeface="Plus Jakarta Sans"/>
                          <a:sym typeface="Plus Jakarta Sans"/>
                        </a:rPr>
                        <a:t>Historical Thinking Skill: Continuity and Change over Time</a:t>
                      </a:r>
                      <a:endParaRPr b="1" sz="800">
                        <a:latin typeface="Plus Jakarta Sans"/>
                        <a:ea typeface="Plus Jakarta Sans"/>
                        <a:cs typeface="Plus Jakarta Sans"/>
                        <a:sym typeface="Plus Jakarta Sans"/>
                      </a:endParaRPr>
                    </a:p>
                    <a:p>
                      <a:pPr indent="0" lvl="0" marL="0" rtl="0" algn="ctr">
                        <a:spcBef>
                          <a:spcPts val="0"/>
                        </a:spcBef>
                        <a:spcAft>
                          <a:spcPts val="0"/>
                        </a:spcAft>
                        <a:buNone/>
                      </a:pPr>
                      <a:r>
                        <a:rPr lang="en" sz="600">
                          <a:solidFill>
                            <a:srgbClr val="000000"/>
                          </a:solidFill>
                          <a:latin typeface="Plus Jakarta Sans SemiBold"/>
                          <a:ea typeface="Plus Jakarta Sans SemiBold"/>
                          <a:cs typeface="Plus Jakarta Sans SemiBold"/>
                          <a:sym typeface="Plus Jakarta Sans SemiBold"/>
                        </a:rPr>
                        <a:t>(C3: D2.His.2.6-8)</a:t>
                      </a:r>
                      <a:r>
                        <a:rPr b="1" lang="en" sz="700">
                          <a:latin typeface="Plus Jakarta Sans"/>
                          <a:ea typeface="Plus Jakarta Sans"/>
                          <a:cs typeface="Plus Jakarta Sans"/>
                          <a:sym typeface="Plus Jakarta Sans"/>
                        </a:rPr>
                        <a:t> </a:t>
                      </a:r>
                      <a:r>
                        <a:rPr b="1" lang="en" sz="800">
                          <a:latin typeface="Plus Jakarta Sans"/>
                          <a:ea typeface="Plus Jakarta Sans"/>
                          <a:cs typeface="Plus Jakarta Sans"/>
                          <a:sym typeface="Plus Jakarta Sans"/>
                        </a:rPr>
                        <a:t>(0-2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0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2 points are awarded when the essay identifies both changes and continuities within the specified time frame or around a historical event. Provides a thoughtful analysis supported by historical evidence for why these changes or continuities occurred. Offers a comprehensive understanding of the historical context.</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700">
                          <a:latin typeface="Inter"/>
                          <a:ea typeface="Inter"/>
                          <a:cs typeface="Inter"/>
                          <a:sym typeface="Inter"/>
                        </a:rPr>
                        <a:t>1 point is awarded when the essay identifies either changes or continuities within the specified time frame or around a historical event. Offers explanations supported by evidence for these changes or continuities, but lacks analysis. Alternatively, mentions both changes and continuities but explains only one with evidence.</a:t>
                      </a:r>
                      <a:endParaRPr sz="700">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when the essay merely mentions changes and/or continuities, but offers no explanation to why either occurred.</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50925">
                <a:tc>
                  <a:txBody>
                    <a:bodyPr/>
                    <a:lstStyle/>
                    <a:p>
                      <a:pPr indent="0" lvl="0" marL="0" rtl="0" algn="ctr">
                        <a:spcBef>
                          <a:spcPts val="0"/>
                        </a:spcBef>
                        <a:spcAft>
                          <a:spcPts val="0"/>
                        </a:spcAft>
                        <a:buNone/>
                      </a:pPr>
                      <a:r>
                        <a:rPr b="1" lang="en" sz="900">
                          <a:latin typeface="Plus Jakarta Sans"/>
                          <a:ea typeface="Plus Jakarta Sans"/>
                          <a:cs typeface="Plus Jakarta Sans"/>
                          <a:sym typeface="Plus Jakarta Sans"/>
                        </a:rPr>
                        <a:t>Writing Mechanics</a:t>
                      </a:r>
                      <a:endParaRPr b="1" sz="900">
                        <a:latin typeface="Plus Jakarta Sans"/>
                        <a:ea typeface="Plus Jakarta Sans"/>
                        <a:cs typeface="Plus Jakarta Sans"/>
                        <a:sym typeface="Plus Jakarta Sans"/>
                      </a:endParaRPr>
                    </a:p>
                    <a:p>
                      <a:pPr indent="0" lvl="0" marL="0" rtl="0" algn="ctr">
                        <a:spcBef>
                          <a:spcPts val="0"/>
                        </a:spcBef>
                        <a:spcAft>
                          <a:spcPts val="0"/>
                        </a:spcAft>
                        <a:buNone/>
                      </a:pPr>
                      <a:r>
                        <a:rPr b="1" lang="en" sz="900">
                          <a:latin typeface="Plus Jakarta Sans"/>
                          <a:ea typeface="Plus Jakarta Sans"/>
                          <a:cs typeface="Plus Jakarta Sans"/>
                          <a:sym typeface="Plus Jakarta Sans"/>
                        </a:rPr>
                        <a:t>(0-1 points)</a:t>
                      </a:r>
                      <a:endParaRPr b="1" sz="800">
                        <a:latin typeface="Plus Jakarta Sans"/>
                        <a:ea typeface="Plus Jakarta Sans"/>
                        <a:cs typeface="Plus Jakarta Sans"/>
                        <a:sym typeface="Plus Jakarta Sans"/>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t/>
                      </a:r>
                      <a:endParaRPr sz="11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1 point is awarded if writing conventions are adhered to. It is clear that student understands conventions such as spelling, grammar, and punctuation.</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0.5 points are awarded if writing conventions are mostly adhered to but can at times interfere with the paper’s clarity. In some instances, it is unclear if the student is aware of certain spelling, grammar, or punctuation conventions.</a:t>
                      </a:r>
                      <a:endParaRPr sz="700">
                        <a:latin typeface="Inter"/>
                        <a:ea typeface="Inter"/>
                        <a:cs typeface="Inter"/>
                        <a:sym typeface="Inter"/>
                      </a:endParaRPr>
                    </a:p>
                    <a:p>
                      <a:pPr indent="0" lvl="0" marL="0" rtl="0" algn="l">
                        <a:spcBef>
                          <a:spcPts val="0"/>
                        </a:spcBef>
                        <a:spcAft>
                          <a:spcPts val="0"/>
                        </a:spcAft>
                        <a:buNone/>
                      </a:pPr>
                      <a:r>
                        <a:t/>
                      </a:r>
                      <a:endParaRPr sz="700">
                        <a:latin typeface="Inter"/>
                        <a:ea typeface="Inter"/>
                        <a:cs typeface="Inter"/>
                        <a:sym typeface="Inter"/>
                      </a:endParaRPr>
                    </a:p>
                    <a:p>
                      <a:pPr indent="0" lvl="0" marL="0" rtl="0" algn="l">
                        <a:spcBef>
                          <a:spcPts val="0"/>
                        </a:spcBef>
                        <a:spcAft>
                          <a:spcPts val="0"/>
                        </a:spcAft>
                        <a:buNone/>
                      </a:pPr>
                      <a:r>
                        <a:rPr lang="en" sz="700">
                          <a:latin typeface="Inter"/>
                          <a:ea typeface="Inter"/>
                          <a:cs typeface="Inter"/>
                          <a:sym typeface="Inter"/>
                        </a:rPr>
                        <a:t>0 points are awarded if writing style prevents the paper from being clear to the reader.</a:t>
                      </a:r>
                      <a:endParaRPr sz="7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r>
              <a:tr h="100000">
                <a:tc>
                  <a:txBody>
                    <a:bodyPr/>
                    <a:lstStyle/>
                    <a:p>
                      <a:pPr indent="0" lvl="0" marL="0" rtl="0" algn="ctr">
                        <a:spcBef>
                          <a:spcPts val="0"/>
                        </a:spcBef>
                        <a:spcAft>
                          <a:spcPts val="0"/>
                        </a:spcAft>
                        <a:buNone/>
                      </a:pPr>
                      <a:r>
                        <a:rPr b="1" lang="en" sz="900">
                          <a:latin typeface="Inter"/>
                          <a:ea typeface="Inter"/>
                          <a:cs typeface="Inter"/>
                          <a:sym typeface="Inter"/>
                        </a:rPr>
                        <a:t>TOTAL:</a:t>
                      </a:r>
                      <a:endParaRPr b="1" sz="900">
                        <a:latin typeface="Inter"/>
                        <a:ea typeface="Inter"/>
                        <a:cs typeface="Inter"/>
                        <a:sym typeface="Inter"/>
                      </a:endParaRPr>
                    </a:p>
                  </a:txBody>
                  <a:tcPr marT="63500" marB="63500" marR="63500" marL="63500" anchor="ctr">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gridSpan="2">
                  <a:txBody>
                    <a:bodyPr/>
                    <a:lstStyle/>
                    <a:p>
                      <a:pPr indent="0" lvl="0" marL="0" rtl="0" algn="ctr">
                        <a:spcBef>
                          <a:spcPts val="0"/>
                        </a:spcBef>
                        <a:spcAft>
                          <a:spcPts val="0"/>
                        </a:spcAft>
                        <a:buNone/>
                      </a:pPr>
                      <a:r>
                        <a:rPr lang="en" sz="800">
                          <a:latin typeface="Inter"/>
                          <a:ea typeface="Inter"/>
                          <a:cs typeface="Inter"/>
                          <a:sym typeface="Inter"/>
                        </a:rPr>
                        <a:t>________/10</a:t>
                      </a:r>
                      <a:endParaRPr sz="800">
                        <a:latin typeface="Inter"/>
                        <a:ea typeface="Inter"/>
                        <a:cs typeface="Inter"/>
                        <a:sym typeface="Inter"/>
                      </a:endParaRPr>
                    </a:p>
                  </a:txBody>
                  <a:tcPr marT="63500" marB="63500" marR="63500" marL="63500">
                    <a:lnL cap="flat" cmpd="sng" w="19050">
                      <a:solidFill>
                        <a:srgbClr val="000000"/>
                      </a:solidFill>
                      <a:prstDash val="solid"/>
                      <a:round/>
                      <a:headEnd len="sm" w="sm" type="none"/>
                      <a:tailEnd len="sm" w="sm" type="none"/>
                    </a:lnL>
                    <a:lnR cap="flat" cmpd="sng" w="19050">
                      <a:solidFill>
                        <a:srgbClr val="000000"/>
                      </a:solidFill>
                      <a:prstDash val="solid"/>
                      <a:round/>
                      <a:headEnd len="sm" w="sm" type="none"/>
                      <a:tailEnd len="sm" w="sm" type="none"/>
                    </a:lnR>
                    <a:lnT cap="flat" cmpd="sng" w="19050">
                      <a:solidFill>
                        <a:srgbClr val="000000"/>
                      </a:solidFill>
                      <a:prstDash val="solid"/>
                      <a:round/>
                      <a:headEnd len="sm" w="sm" type="none"/>
                      <a:tailEnd len="sm" w="sm" type="none"/>
                    </a:lnT>
                    <a:lnB cap="flat" cmpd="sng" w="19050">
                      <a:solidFill>
                        <a:srgbClr val="000000"/>
                      </a:solidFill>
                      <a:prstDash val="solid"/>
                      <a:round/>
                      <a:headEnd len="sm" w="sm" type="none"/>
                      <a:tailEnd len="sm" w="sm" type="none"/>
                    </a:lnB>
                  </a:tcPr>
                </a:tc>
                <a:tc hMerge="1"/>
              </a:tr>
            </a:tbl>
          </a:graphicData>
        </a:graphic>
      </p:graphicFrame>
      <p:graphicFrame>
        <p:nvGraphicFramePr>
          <p:cNvPr id="85" name="Google Shape;85;p15"/>
          <p:cNvGraphicFramePr/>
          <p:nvPr/>
        </p:nvGraphicFramePr>
        <p:xfrm>
          <a:off x="1306263" y="1583325"/>
          <a:ext cx="3000000" cy="3000000"/>
        </p:xfrm>
        <a:graphic>
          <a:graphicData uri="http://schemas.openxmlformats.org/drawingml/2006/table">
            <a:tbl>
              <a:tblPr>
                <a:noFill/>
                <a:tableStyleId>{F239E6BA-36D9-45A7-9534-F37F0C8CD312}</a:tableStyleId>
              </a:tblPr>
              <a:tblGrid>
                <a:gridCol w="500075"/>
                <a:gridCol w="2377350"/>
              </a:tblGrid>
              <a:tr h="4104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Argument is maintained throughout paper by using logical and historical reasoning and analysis to connect the evidence to the argument.</a:t>
                      </a:r>
                      <a:endParaRPr sz="700">
                        <a:latin typeface="Inter"/>
                        <a:ea typeface="Inter"/>
                        <a:cs typeface="Inter"/>
                        <a:sym typeface="Inter"/>
                      </a:endParaRPr>
                    </a:p>
                  </a:txBody>
                  <a:tcPr marT="63500" marB="63500" marR="63500" marL="63500"/>
                </a:tc>
              </a:tr>
              <a:tr h="16835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Argument is mostly maintained throughout paper.</a:t>
                      </a:r>
                      <a:endParaRPr sz="700">
                        <a:latin typeface="Inter"/>
                        <a:ea typeface="Inter"/>
                        <a:cs typeface="Inter"/>
                        <a:sym typeface="Inter"/>
                      </a:endParaRPr>
                    </a:p>
                  </a:txBody>
                  <a:tcPr marT="63500" marB="63500" marR="63500" marL="63500"/>
                </a:tc>
              </a:tr>
              <a:tr h="1350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Argument is not maintained.</a:t>
                      </a:r>
                      <a:endParaRPr sz="700">
                        <a:latin typeface="Inter"/>
                        <a:ea typeface="Inter"/>
                        <a:cs typeface="Inter"/>
                        <a:sym typeface="Inter"/>
                      </a:endParaRPr>
                    </a:p>
                  </a:txBody>
                  <a:tcPr marT="63500" marB="63500" marR="63500" marL="63500"/>
                </a:tc>
              </a:tr>
            </a:tbl>
          </a:graphicData>
        </a:graphic>
      </p:graphicFrame>
      <p:graphicFrame>
        <p:nvGraphicFramePr>
          <p:cNvPr id="86" name="Google Shape;86;p15"/>
          <p:cNvGraphicFramePr/>
          <p:nvPr/>
        </p:nvGraphicFramePr>
        <p:xfrm>
          <a:off x="1306275" y="2740300"/>
          <a:ext cx="3000000" cy="3000000"/>
        </p:xfrm>
        <a:graphic>
          <a:graphicData uri="http://schemas.openxmlformats.org/drawingml/2006/table">
            <a:tbl>
              <a:tblPr>
                <a:noFill/>
                <a:tableStyleId>{F239E6BA-36D9-45A7-9534-F37F0C8CD312}</a:tableStyleId>
              </a:tblPr>
              <a:tblGrid>
                <a:gridCol w="500075"/>
                <a:gridCol w="2377350"/>
              </a:tblGrid>
              <a:tr h="479750">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All but 1 of available documents are used appropriately as relevant evidence (can be direct quotes or paraphrase) to support paper’s argument.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5080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More than 1 of available documents are used appropriately as relevant evidence (can be direct quotes or paraphrase) to support paper’s argument.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174425">
                <a:tc>
                  <a:txBody>
                    <a:bodyPr/>
                    <a:lstStyle/>
                    <a:p>
                      <a:pPr indent="0" lvl="0" marL="0" rtl="0" algn="ctr">
                        <a:spcBef>
                          <a:spcPts val="0"/>
                        </a:spcBef>
                        <a:spcAft>
                          <a:spcPts val="0"/>
                        </a:spcAft>
                        <a:buNone/>
                      </a:pPr>
                      <a:r>
                        <a:rPr lang="en" sz="700">
                          <a:latin typeface="Inter"/>
                          <a:ea typeface="Inter"/>
                          <a:cs typeface="Inter"/>
                          <a:sym typeface="Inter"/>
                        </a:rPr>
                        <a:t>0 pts.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0-1 documents are used in the paper.</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graphicFrame>
        <p:nvGraphicFramePr>
          <p:cNvPr id="87" name="Google Shape;87;p15"/>
          <p:cNvGraphicFramePr/>
          <p:nvPr/>
        </p:nvGraphicFramePr>
        <p:xfrm>
          <a:off x="1306275" y="7321388"/>
          <a:ext cx="3000000" cy="3000000"/>
        </p:xfrm>
        <a:graphic>
          <a:graphicData uri="http://schemas.openxmlformats.org/drawingml/2006/table">
            <a:tbl>
              <a:tblPr>
                <a:noFill/>
                <a:tableStyleId>{F239E6BA-36D9-45A7-9534-F37F0C8CD312}</a:tableStyleId>
              </a:tblPr>
              <a:tblGrid>
                <a:gridCol w="500075"/>
                <a:gridCol w="2377350"/>
              </a:tblGrid>
              <a:tr h="301400">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are few if any and don’t interfere with the paper’s clarity.</a:t>
                      </a:r>
                      <a:endParaRPr sz="700">
                        <a:latin typeface="Inter"/>
                        <a:ea typeface="Inter"/>
                        <a:cs typeface="Inter"/>
                        <a:sym typeface="Inter"/>
                      </a:endParaRPr>
                    </a:p>
                  </a:txBody>
                  <a:tcPr marT="63500" marB="63500" marR="63500" marL="63500"/>
                </a:tc>
              </a:tr>
              <a:tr h="301400">
                <a:tc>
                  <a:txBody>
                    <a:bodyPr/>
                    <a:lstStyle/>
                    <a:p>
                      <a:pPr indent="0" lvl="0" marL="0" rtl="0" algn="ctr">
                        <a:spcBef>
                          <a:spcPts val="0"/>
                        </a:spcBef>
                        <a:spcAft>
                          <a:spcPts val="0"/>
                        </a:spcAft>
                        <a:buNone/>
                      </a:pPr>
                      <a:r>
                        <a:rPr lang="en" sz="700">
                          <a:latin typeface="Inter"/>
                          <a:ea typeface="Inter"/>
                          <a:cs typeface="Inter"/>
                          <a:sym typeface="Inter"/>
                        </a:rPr>
                        <a:t>0.5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errors exist, and at times can interfere with the paper’s clarity.</a:t>
                      </a:r>
                      <a:endParaRPr sz="700">
                        <a:latin typeface="Inter"/>
                        <a:ea typeface="Inter"/>
                        <a:cs typeface="Inter"/>
                        <a:sym typeface="Inter"/>
                      </a:endParaRPr>
                    </a:p>
                  </a:txBody>
                  <a:tcPr marT="63500" marB="63500" marR="63500" marL="63500"/>
                </a:tc>
              </a:tr>
              <a:tr h="30140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tc>
                <a:tc>
                  <a:txBody>
                    <a:bodyPr/>
                    <a:lstStyle/>
                    <a:p>
                      <a:pPr indent="0" lvl="0" marL="0" rtl="0" algn="l">
                        <a:spcBef>
                          <a:spcPts val="0"/>
                        </a:spcBef>
                        <a:spcAft>
                          <a:spcPts val="0"/>
                        </a:spcAft>
                        <a:buNone/>
                      </a:pPr>
                      <a:r>
                        <a:rPr lang="en" sz="700">
                          <a:latin typeface="Inter"/>
                          <a:ea typeface="Inter"/>
                          <a:cs typeface="Inter"/>
                          <a:sym typeface="Inter"/>
                        </a:rPr>
                        <a:t>Writing style, spelling, and grammar significantly inhibits the paper’s clarity.</a:t>
                      </a:r>
                      <a:endParaRPr sz="700">
                        <a:latin typeface="Inter"/>
                        <a:ea typeface="Inter"/>
                        <a:cs typeface="Inter"/>
                        <a:sym typeface="Inter"/>
                      </a:endParaRPr>
                    </a:p>
                  </a:txBody>
                  <a:tcPr marT="63500" marB="63500" marR="63500" marL="63500"/>
                </a:tc>
              </a:tr>
            </a:tbl>
          </a:graphicData>
        </a:graphic>
      </p:graphicFrame>
      <p:graphicFrame>
        <p:nvGraphicFramePr>
          <p:cNvPr id="88" name="Google Shape;88;p15"/>
          <p:cNvGraphicFramePr/>
          <p:nvPr/>
        </p:nvGraphicFramePr>
        <p:xfrm>
          <a:off x="1306263" y="5616738"/>
          <a:ext cx="3000000" cy="3000000"/>
        </p:xfrm>
        <a:graphic>
          <a:graphicData uri="http://schemas.openxmlformats.org/drawingml/2006/table">
            <a:tbl>
              <a:tblPr>
                <a:noFill/>
                <a:tableStyleId>{F239E6BA-36D9-45A7-9534-F37F0C8CD312}</a:tableStyleId>
              </a:tblPr>
              <a:tblGrid>
                <a:gridCol w="500075"/>
                <a:gridCol w="2377350"/>
              </a:tblGrid>
              <a:tr h="406925">
                <a:tc>
                  <a:txBody>
                    <a:bodyPr/>
                    <a:lstStyle/>
                    <a:p>
                      <a:pPr indent="0" lvl="0" marL="0" rtl="0" algn="ctr">
                        <a:spcBef>
                          <a:spcPts val="0"/>
                        </a:spcBef>
                        <a:spcAft>
                          <a:spcPts val="0"/>
                        </a:spcAft>
                        <a:buNone/>
                      </a:pPr>
                      <a:r>
                        <a:rPr lang="en" sz="700">
                          <a:latin typeface="Inter"/>
                          <a:ea typeface="Inter"/>
                          <a:cs typeface="Inter"/>
                          <a:sym typeface="Inter"/>
                        </a:rPr>
                        <a:t>2 points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Both changes and continuities within a given time period or around a specific historical event are identified. Reasons why certain things changed or stayed the same are explained.</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406925">
                <a:tc>
                  <a:txBody>
                    <a:bodyPr/>
                    <a:lstStyle/>
                    <a:p>
                      <a:pPr indent="0" lvl="0" marL="0" rtl="0" algn="ctr">
                        <a:spcBef>
                          <a:spcPts val="0"/>
                        </a:spcBef>
                        <a:spcAft>
                          <a:spcPts val="0"/>
                        </a:spcAft>
                        <a:buNone/>
                      </a:pPr>
                      <a:r>
                        <a:rPr lang="en" sz="700">
                          <a:latin typeface="Inter"/>
                          <a:ea typeface="Inter"/>
                          <a:cs typeface="Inter"/>
                          <a:sym typeface="Inter"/>
                        </a:rPr>
                        <a:t>1 point</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Either changes </a:t>
                      </a:r>
                      <a:r>
                        <a:rPr b="1" i="1" lang="en" sz="700">
                          <a:latin typeface="Inter"/>
                          <a:ea typeface="Inter"/>
                          <a:cs typeface="Inter"/>
                          <a:sym typeface="Inter"/>
                        </a:rPr>
                        <a:t>or</a:t>
                      </a:r>
                      <a:r>
                        <a:rPr lang="en" sz="700">
                          <a:latin typeface="Inter"/>
                          <a:ea typeface="Inter"/>
                          <a:cs typeface="Inter"/>
                          <a:sym typeface="Inter"/>
                        </a:rPr>
                        <a:t> continuities within a given time period or around a specific historical event are identified. Reasons for those changes </a:t>
                      </a:r>
                      <a:r>
                        <a:rPr b="1" i="1" lang="en" sz="700">
                          <a:latin typeface="Inter"/>
                          <a:ea typeface="Inter"/>
                          <a:cs typeface="Inter"/>
                          <a:sym typeface="Inter"/>
                        </a:rPr>
                        <a:t>or</a:t>
                      </a:r>
                      <a:r>
                        <a:rPr lang="en" sz="700">
                          <a:latin typeface="Inter"/>
                          <a:ea typeface="Inter"/>
                          <a:cs typeface="Inter"/>
                          <a:sym typeface="Inter"/>
                        </a:rPr>
                        <a:t> continuities are explained.</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r h="328850">
                <a:tc>
                  <a:txBody>
                    <a:bodyPr/>
                    <a:lstStyle/>
                    <a:p>
                      <a:pPr indent="0" lvl="0" marL="0" rtl="0" algn="ctr">
                        <a:spcBef>
                          <a:spcPts val="0"/>
                        </a:spcBef>
                        <a:spcAft>
                          <a:spcPts val="0"/>
                        </a:spcAft>
                        <a:buNone/>
                      </a:pPr>
                      <a:r>
                        <a:rPr lang="en" sz="700">
                          <a:latin typeface="Inter"/>
                          <a:ea typeface="Inter"/>
                          <a:cs typeface="Inter"/>
                          <a:sym typeface="Inter"/>
                        </a:rPr>
                        <a:t>0 points</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c>
                  <a:txBody>
                    <a:bodyPr/>
                    <a:lstStyle/>
                    <a:p>
                      <a:pPr indent="0" lvl="0" marL="0" rtl="0" algn="l">
                        <a:spcBef>
                          <a:spcPts val="0"/>
                        </a:spcBef>
                        <a:spcAft>
                          <a:spcPts val="0"/>
                        </a:spcAft>
                        <a:buNone/>
                      </a:pPr>
                      <a:r>
                        <a:rPr lang="en" sz="700">
                          <a:latin typeface="Inter"/>
                          <a:ea typeface="Inter"/>
                          <a:cs typeface="Inter"/>
                          <a:sym typeface="Inter"/>
                        </a:rPr>
                        <a:t>Either changes </a:t>
                      </a:r>
                      <a:r>
                        <a:rPr b="1" i="1" lang="en" sz="700">
                          <a:latin typeface="Inter"/>
                          <a:ea typeface="Inter"/>
                          <a:cs typeface="Inter"/>
                          <a:sym typeface="Inter"/>
                        </a:rPr>
                        <a:t>or</a:t>
                      </a:r>
                      <a:r>
                        <a:rPr lang="en" sz="700">
                          <a:latin typeface="Inter"/>
                          <a:ea typeface="Inter"/>
                          <a:cs typeface="Inter"/>
                          <a:sym typeface="Inter"/>
                        </a:rPr>
                        <a:t> continuities within a given time period or around a specific historical event are identified.</a:t>
                      </a:r>
                      <a:endParaRPr sz="700">
                        <a:latin typeface="Inter"/>
                        <a:ea typeface="Inter"/>
                        <a:cs typeface="Inter"/>
                        <a:sym typeface="Inter"/>
                      </a:endParaRPr>
                    </a:p>
                  </a:txBody>
                  <a:tcPr marT="63500" marB="63500" marR="63500" marL="63500">
                    <a:lnL cap="flat" cmpd="sng" w="12700">
                      <a:solidFill>
                        <a:srgbClr val="000000"/>
                      </a:solidFill>
                      <a:prstDash val="solid"/>
                      <a:round/>
                      <a:headEnd len="sm" w="sm" type="none"/>
                      <a:tailEnd len="sm" w="sm" type="none"/>
                    </a:lnL>
                    <a:lnR cap="flat" cmpd="sng" w="12700">
                      <a:solidFill>
                        <a:srgbClr val="000000"/>
                      </a:solidFill>
                      <a:prstDash val="solid"/>
                      <a:round/>
                      <a:headEnd len="sm" w="sm" type="none"/>
                      <a:tailEnd len="sm" w="sm" type="none"/>
                    </a:lnR>
                    <a:lnT cap="flat" cmpd="sng" w="12700">
                      <a:solidFill>
                        <a:srgbClr val="000000"/>
                      </a:solidFill>
                      <a:prstDash val="solid"/>
                      <a:round/>
                      <a:headEnd len="sm" w="sm" type="none"/>
                      <a:tailEnd len="sm" w="sm" type="none"/>
                    </a:lnT>
                    <a:lnB cap="flat" cmpd="sng" w="12700">
                      <a:solidFill>
                        <a:srgbClr val="000000"/>
                      </a:solidFill>
                      <a:prstDash val="solid"/>
                      <a:round/>
                      <a:headEnd len="sm" w="sm" type="none"/>
                      <a:tailEnd len="sm" w="sm" type="none"/>
                    </a:lnB>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2" name="Shape 92"/>
        <p:cNvGrpSpPr/>
        <p:nvPr/>
      </p:nvGrpSpPr>
      <p:grpSpPr>
        <a:xfrm>
          <a:off x="0" y="0"/>
          <a:ext cx="0" cy="0"/>
          <a:chOff x="0" y="0"/>
          <a:chExt cx="0" cy="0"/>
        </a:xfrm>
      </p:grpSpPr>
      <p:sp>
        <p:nvSpPr>
          <p:cNvPr id="93" name="Google Shape;93;p16"/>
          <p:cNvSpPr txBox="1"/>
          <p:nvPr/>
        </p:nvSpPr>
        <p:spPr>
          <a:xfrm>
            <a:off x="0" y="0"/>
            <a:ext cx="7772400" cy="492000"/>
          </a:xfrm>
          <a:prstGeom prst="rect">
            <a:avLst/>
          </a:prstGeom>
          <a:solidFill>
            <a:schemeClr val="accent5"/>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solidFill>
                  <a:schemeClr val="lt1"/>
                </a:solidFill>
                <a:latin typeface="Halant"/>
                <a:ea typeface="Halant"/>
                <a:cs typeface="Halant"/>
                <a:sym typeface="Halant"/>
              </a:rPr>
              <a:t>Essay Outline (Sample)</a:t>
            </a:r>
            <a:endParaRPr sz="1900">
              <a:solidFill>
                <a:schemeClr val="lt1"/>
              </a:solidFill>
              <a:latin typeface="Halant"/>
              <a:ea typeface="Halant"/>
              <a:cs typeface="Halant"/>
              <a:sym typeface="Halant"/>
            </a:endParaRPr>
          </a:p>
        </p:txBody>
      </p:sp>
      <p:pic>
        <p:nvPicPr>
          <p:cNvPr id="94" name="Google Shape;94;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5" name="Google Shape;9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97" name="Google Shape;97;p16"/>
          <p:cNvGraphicFramePr/>
          <p:nvPr/>
        </p:nvGraphicFramePr>
        <p:xfrm>
          <a:off x="417600" y="799638"/>
          <a:ext cx="3000000" cy="3000000"/>
        </p:xfrm>
        <a:graphic>
          <a:graphicData uri="http://schemas.openxmlformats.org/drawingml/2006/table">
            <a:tbl>
              <a:tblPr bandRow="1">
                <a:noFill/>
                <a:tableStyleId>{C31ECC1E-D545-4B68-B9B3-844D4EC0FCFF}</a:tableStyleId>
              </a:tblPr>
              <a:tblGrid>
                <a:gridCol w="1286525"/>
                <a:gridCol w="1218900"/>
                <a:gridCol w="4431775"/>
              </a:tblGrid>
              <a:tr h="1510475">
                <a:tc gridSpan="3">
                  <a:txBody>
                    <a:bodyPr/>
                    <a:lstStyle/>
                    <a:p>
                      <a:pPr indent="0" lvl="0" marL="0" rtl="0" algn="l">
                        <a:lnSpc>
                          <a:spcPct val="150000"/>
                        </a:lnSpc>
                        <a:spcBef>
                          <a:spcPts val="0"/>
                        </a:spcBef>
                        <a:spcAft>
                          <a:spcPts val="0"/>
                        </a:spcAft>
                        <a:buNone/>
                      </a:pPr>
                      <a:r>
                        <a:rPr b="1" lang="en" sz="1100">
                          <a:latin typeface="Inter"/>
                          <a:ea typeface="Inter"/>
                          <a:cs typeface="Inter"/>
                          <a:sym typeface="Inter"/>
                        </a:rPr>
                        <a:t>Thesis paragraph: </a:t>
                      </a:r>
                      <a:endParaRPr b="1" sz="11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From 1185-1868, Japan was a warrior state. When most people think of this warrior state, they picture the famous Japanese samurai and perhaps their relationship to their feudal lords, the daimyo. However, to get a fuller glimpse into this era of Japanese era, it is important to understand the lives of women and how their lives changed under a constant state of war that lasted hundreds of years. Before this era, Japan went through the Heian Period (794-1185), where art and culture flourished. In this setting, women maintained a status comparable to men in Japanese society. However, over the course of feudal Japanese life, women’s lives were clearly affected and their status changed.</a:t>
                      </a:r>
                      <a:endParaRPr sz="10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984600">
                <a:tc gridSpan="3">
                  <a:txBody>
                    <a:bodyPr/>
                    <a:lstStyle/>
                    <a:p>
                      <a:pPr indent="0" lvl="0" marL="0" rtl="0" algn="l">
                        <a:lnSpc>
                          <a:spcPct val="150000"/>
                        </a:lnSpc>
                        <a:spcBef>
                          <a:spcPts val="0"/>
                        </a:spcBef>
                        <a:spcAft>
                          <a:spcPts val="0"/>
                        </a:spcAft>
                        <a:buClr>
                          <a:srgbClr val="000000"/>
                        </a:buClr>
                        <a:buSzPts val="1100"/>
                        <a:buFont typeface="Arial"/>
                        <a:buNone/>
                      </a:pPr>
                      <a:r>
                        <a:rPr b="1" lang="en" sz="1100">
                          <a:solidFill>
                            <a:srgbClr val="000000"/>
                          </a:solidFill>
                          <a:latin typeface="Inter"/>
                          <a:ea typeface="Inter"/>
                          <a:cs typeface="Inter"/>
                          <a:sym typeface="Inter"/>
                        </a:rPr>
                        <a:t>Sample Thesis Statement</a:t>
                      </a:r>
                      <a:endParaRPr b="1" sz="1100">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While there remained certain continuities in the lives of women during this time, like their ability to become samurai and rise in social status, the feudal Japanese time period also facilitated a broader decline in women’s social status, where they could not own land and were expected to be wholly obedient to their husbands.</a:t>
                      </a:r>
                      <a:endParaRPr sz="1000">
                        <a:solidFill>
                          <a:srgbClr val="000000"/>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r h="1229100">
                <a:tc>
                  <a:txBody>
                    <a:bodyPr/>
                    <a:lstStyle/>
                    <a:p>
                      <a:pPr indent="0" lvl="0" marL="0" rtl="0" algn="ctr">
                        <a:spcBef>
                          <a:spcPts val="0"/>
                        </a:spcBef>
                        <a:spcAft>
                          <a:spcPts val="0"/>
                        </a:spcAft>
                        <a:buNone/>
                      </a:pPr>
                      <a:r>
                        <a:rPr b="1" lang="en" sz="1100">
                          <a:latin typeface="Inter"/>
                          <a:ea typeface="Inter"/>
                          <a:cs typeface="Inter"/>
                          <a:sym typeface="Inter"/>
                        </a:rPr>
                        <a:t>Topic 1: </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latin typeface="Inter"/>
                          <a:ea typeface="Inter"/>
                          <a:cs typeface="Inter"/>
                          <a:sym typeface="Inter"/>
                        </a:rPr>
                        <a:t>Women’s status at the beginning of Feudal Japan.</a:t>
                      </a:r>
                      <a:endParaRPr sz="11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b="1" sz="1100">
                        <a:latin typeface="Inter"/>
                        <a:ea typeface="Inter"/>
                        <a:cs typeface="Inter"/>
                        <a:sym typeface="Inter"/>
                      </a:endParaRPr>
                    </a:p>
                    <a:p>
                      <a:pPr indent="0" lvl="0" marL="0" rtl="0" algn="ctr">
                        <a:spcBef>
                          <a:spcPts val="0"/>
                        </a:spcBef>
                        <a:spcAft>
                          <a:spcPts val="0"/>
                        </a:spcAft>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A</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B</a:t>
                      </a:r>
                      <a:endParaRPr sz="11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In the Heian period, women enjoyed many of the same advantages that men did. Women wrote famous pieces of literature, like </a:t>
                      </a:r>
                      <a:r>
                        <a:rPr i="1" lang="en" sz="1000">
                          <a:solidFill>
                            <a:srgbClr val="000000"/>
                          </a:solidFill>
                          <a:latin typeface="Inter"/>
                          <a:ea typeface="Inter"/>
                          <a:cs typeface="Inter"/>
                          <a:sym typeface="Inter"/>
                        </a:rPr>
                        <a:t>The Tale of the Genji</a:t>
                      </a:r>
                      <a:r>
                        <a:rPr lang="en" sz="1000">
                          <a:solidFill>
                            <a:srgbClr val="000000"/>
                          </a:solidFill>
                          <a:latin typeface="Inter"/>
                          <a:ea typeface="Inter"/>
                          <a:cs typeface="Inter"/>
                          <a:sym typeface="Inter"/>
                        </a:rPr>
                        <a:t>, owned land, and could hold political power. From 1180-1185 the country experienced a civil war in which the emperor effectively lost his power and the first shogun rose to power.</a:t>
                      </a:r>
                      <a:endParaRPr sz="1000">
                        <a:solidFill>
                          <a:srgbClr val="000000"/>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29100">
                <a:tc>
                  <a:txBody>
                    <a:bodyPr/>
                    <a:lstStyle/>
                    <a:p>
                      <a:pPr indent="0" lvl="0" marL="0" rtl="0" algn="ctr">
                        <a:spcBef>
                          <a:spcPts val="0"/>
                        </a:spcBef>
                        <a:spcAft>
                          <a:spcPts val="0"/>
                        </a:spcAft>
                        <a:buNone/>
                      </a:pPr>
                      <a:r>
                        <a:rPr b="1" lang="en" sz="1100">
                          <a:latin typeface="Inter"/>
                          <a:ea typeface="Inter"/>
                          <a:cs typeface="Inter"/>
                          <a:sym typeface="Inter"/>
                        </a:rPr>
                        <a:t>Topic 2:</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None/>
                      </a:pPr>
                      <a:r>
                        <a:rPr lang="en" sz="1100">
                          <a:latin typeface="Inter"/>
                          <a:ea typeface="Inter"/>
                          <a:cs typeface="Inter"/>
                          <a:sym typeface="Inter"/>
                        </a:rPr>
                        <a:t>Continuities: Female Samurai and certain rights.</a:t>
                      </a:r>
                      <a:endParaRPr sz="11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A</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B</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latin typeface="Inter"/>
                          <a:ea typeface="Inter"/>
                          <a:cs typeface="Inter"/>
                          <a:sym typeface="Inter"/>
                        </a:rPr>
                        <a:t>Doc C</a:t>
                      </a:r>
                      <a:endParaRPr sz="11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Between 1185 and 1603, Japan was under a feudal system. Between 1185-1868, Japan was a military state. Women could be samurai too in feudal Japan. While women samurai rarely saw battle, they were trained to protect their household and family.</a:t>
                      </a:r>
                      <a:endParaRPr sz="1000">
                        <a:solidFill>
                          <a:srgbClr val="000000"/>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735600">
                <a:tc>
                  <a:txBody>
                    <a:bodyPr/>
                    <a:lstStyle/>
                    <a:p>
                      <a:pPr indent="0" lvl="0" marL="0" rtl="0" algn="ctr">
                        <a:spcBef>
                          <a:spcPts val="0"/>
                        </a:spcBef>
                        <a:spcAft>
                          <a:spcPts val="0"/>
                        </a:spcAft>
                        <a:buNone/>
                      </a:pPr>
                      <a:r>
                        <a:rPr b="1" lang="en" sz="1100">
                          <a:latin typeface="Inter"/>
                          <a:ea typeface="Inter"/>
                          <a:cs typeface="Inter"/>
                          <a:sym typeface="Inter"/>
                        </a:rPr>
                        <a:t>Topic 3:</a:t>
                      </a:r>
                      <a:endParaRPr b="1"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Changes: A slow, but clear decline in women’s status.</a:t>
                      </a:r>
                      <a:endParaRPr sz="1100">
                        <a:solidFill>
                          <a:srgbClr val="000000"/>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Documents</a:t>
                      </a:r>
                      <a:endParaRPr sz="1100">
                        <a:latin typeface="Inter"/>
                        <a:ea typeface="Inter"/>
                        <a:cs typeface="Inter"/>
                        <a:sym typeface="Inter"/>
                      </a:endParaRPr>
                    </a:p>
                    <a:p>
                      <a:pPr indent="0" lvl="0" marL="0" rtl="0" algn="ctr">
                        <a:spcBef>
                          <a:spcPts val="0"/>
                        </a:spcBef>
                        <a:spcAft>
                          <a:spcPts val="0"/>
                        </a:spcAft>
                        <a:buNone/>
                      </a:pPr>
                      <a:r>
                        <a:t/>
                      </a:r>
                      <a:endParaRPr sz="1100">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Doc B</a:t>
                      </a:r>
                      <a:endParaRPr sz="1100">
                        <a:solidFill>
                          <a:srgbClr val="000000"/>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t/>
                      </a:r>
                      <a:endParaRPr sz="1100">
                        <a:solidFill>
                          <a:srgbClr val="000000"/>
                        </a:solidFill>
                        <a:latin typeface="Inter"/>
                        <a:ea typeface="Inter"/>
                        <a:cs typeface="Inter"/>
                        <a:sym typeface="Inter"/>
                      </a:endParaRPr>
                    </a:p>
                    <a:p>
                      <a:pPr indent="0" lvl="0" marL="0" rtl="0" algn="ctr">
                        <a:spcBef>
                          <a:spcPts val="0"/>
                        </a:spcBef>
                        <a:spcAft>
                          <a:spcPts val="0"/>
                        </a:spcAft>
                        <a:buClr>
                          <a:srgbClr val="000000"/>
                        </a:buClr>
                        <a:buSzPts val="1100"/>
                        <a:buFont typeface="Arial"/>
                        <a:buNone/>
                      </a:pPr>
                      <a:r>
                        <a:rPr lang="en" sz="1100">
                          <a:solidFill>
                            <a:srgbClr val="000000"/>
                          </a:solidFill>
                          <a:latin typeface="Inter"/>
                          <a:ea typeface="Inter"/>
                          <a:cs typeface="Inter"/>
                          <a:sym typeface="Inter"/>
                        </a:rPr>
                        <a:t>Doc D</a:t>
                      </a:r>
                      <a:endParaRPr sz="1100">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ctr">
                        <a:spcBef>
                          <a:spcPts val="0"/>
                        </a:spcBef>
                        <a:spcAft>
                          <a:spcPts val="0"/>
                        </a:spcAft>
                        <a:buNone/>
                      </a:pPr>
                      <a:r>
                        <a:rPr b="1" lang="en" sz="1100">
                          <a:latin typeface="Inter"/>
                          <a:ea typeface="Inter"/>
                          <a:cs typeface="Inter"/>
                          <a:sym typeface="Inter"/>
                        </a:rPr>
                        <a:t>Outside Information</a:t>
                      </a:r>
                      <a:endParaRPr b="1"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The feudal system revolved around land. The way that land was inherited, or passed down through family, changed over time. In the Heian period and early feudal era (called the Kamakura period from 1185-1333) inheritance was divided among the sons and daughters of the parent who owned the land. But to keep land secure in feudal Japan, families began to practice unigeniture, which simply means that the land was passed down to only one heir. Over time, this heir was primarily the oldest son, which meant that young women who would have received land in the past were no longer eligible.</a:t>
                      </a:r>
                      <a:endParaRPr sz="1000">
                        <a:solidFill>
                          <a:srgbClr val="000000"/>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686025">
                <a:tc gridSpan="3">
                  <a:txBody>
                    <a:bodyPr/>
                    <a:lstStyle/>
                    <a:p>
                      <a:pPr indent="0" lvl="0" marL="0" rtl="0" algn="l">
                        <a:lnSpc>
                          <a:spcPct val="150000"/>
                        </a:lnSpc>
                        <a:spcBef>
                          <a:spcPts val="0"/>
                        </a:spcBef>
                        <a:spcAft>
                          <a:spcPts val="0"/>
                        </a:spcAft>
                        <a:buNone/>
                      </a:pPr>
                      <a:r>
                        <a:rPr b="1" lang="en" sz="1100">
                          <a:latin typeface="Inter"/>
                          <a:ea typeface="Inter"/>
                          <a:cs typeface="Inter"/>
                          <a:sym typeface="Inter"/>
                        </a:rPr>
                        <a:t>Conclusion (main ideas rephrased and overall conclusion of essay):</a:t>
                      </a:r>
                      <a:r>
                        <a:rPr lang="en" sz="1100">
                          <a:latin typeface="Inter"/>
                          <a:ea typeface="Inter"/>
                          <a:cs typeface="Inter"/>
                          <a:sym typeface="Inter"/>
                        </a:rPr>
                        <a:t> </a:t>
                      </a:r>
                      <a:endParaRPr sz="1100">
                        <a:latin typeface="Inter"/>
                        <a:ea typeface="Inter"/>
                        <a:cs typeface="Inter"/>
                        <a:sym typeface="Inter"/>
                      </a:endParaRPr>
                    </a:p>
                    <a:p>
                      <a:pPr indent="0" lvl="0" marL="0" rtl="0" algn="l">
                        <a:spcBef>
                          <a:spcPts val="0"/>
                        </a:spcBef>
                        <a:spcAft>
                          <a:spcPts val="0"/>
                        </a:spcAft>
                        <a:buClr>
                          <a:srgbClr val="000000"/>
                        </a:buClr>
                        <a:buSzPts val="1100"/>
                        <a:buFont typeface="Arial"/>
                        <a:buNone/>
                      </a:pPr>
                      <a:r>
                        <a:rPr lang="en" sz="1000">
                          <a:solidFill>
                            <a:srgbClr val="000000"/>
                          </a:solidFill>
                          <a:latin typeface="Inter"/>
                          <a:ea typeface="Inter"/>
                          <a:cs typeface="Inter"/>
                          <a:sym typeface="Inter"/>
                        </a:rPr>
                        <a:t>Looking at feudal Japan through the lens of women’s experiences demonstrates how much more complex society was beyond samurai warriors. Women raised their children, were trained as samurai to defend their families, and made critical decisions in regards to land and farming. Still, while maybe not as early as some historians have contended, by 1600, women experienced a clear decline in social status. By the time of the Tokugawa Shogunate, many women had to adhere to life in service to their husband, where their independence was lost and their duties were not for their own personal benefit. This general decline in social status for women demonstrates how a particular type of government can directly impact the way that a particular group in a society</a:t>
                      </a:r>
                      <a:r>
                        <a:rPr lang="en" sz="1000">
                          <a:latin typeface="Inter"/>
                          <a:ea typeface="Inter"/>
                          <a:cs typeface="Inter"/>
                          <a:sym typeface="Inter"/>
                        </a:rPr>
                        <a:t> </a:t>
                      </a:r>
                      <a:r>
                        <a:rPr lang="en" sz="1000">
                          <a:solidFill>
                            <a:srgbClr val="000000"/>
                          </a:solidFill>
                          <a:latin typeface="Inter"/>
                          <a:ea typeface="Inter"/>
                          <a:cs typeface="Inter"/>
                          <a:sym typeface="Inter"/>
                        </a:rPr>
                        <a:t>is able to live.</a:t>
                      </a:r>
                      <a:endParaRPr sz="1000">
                        <a:solidFill>
                          <a:srgbClr val="000000"/>
                        </a:solidFill>
                        <a:latin typeface="Inter"/>
                        <a:ea typeface="Inter"/>
                        <a:cs typeface="Inter"/>
                        <a:sym typeface="Inter"/>
                      </a:endParaRPr>
                    </a:p>
                  </a:txBody>
                  <a:tcPr marT="109725" marB="109725" marR="109725" marL="1097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hMerge="1"/>
                <a:tc hMerge="1"/>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1" name="Shape 101"/>
        <p:cNvGrpSpPr/>
        <p:nvPr/>
      </p:nvGrpSpPr>
      <p:grpSpPr>
        <a:xfrm>
          <a:off x="0" y="0"/>
          <a:ext cx="0" cy="0"/>
          <a:chOff x="0" y="0"/>
          <a:chExt cx="0" cy="0"/>
        </a:xfrm>
      </p:grpSpPr>
      <p:sp>
        <p:nvSpPr>
          <p:cNvPr id="102" name="Google Shape;102;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Women in Feudal Japan</a:t>
            </a:r>
            <a:endParaRPr sz="1900">
              <a:latin typeface="Halant"/>
              <a:ea typeface="Halant"/>
              <a:cs typeface="Halant"/>
              <a:sym typeface="Halant"/>
            </a:endParaRPr>
          </a:p>
        </p:txBody>
      </p:sp>
      <p:pic>
        <p:nvPicPr>
          <p:cNvPr id="103" name="Google Shape;103;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4" name="Google Shape;104;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5" name="Google Shape;105;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06" name="Google Shape;106;p17"/>
          <p:cNvGraphicFramePr/>
          <p:nvPr/>
        </p:nvGraphicFramePr>
        <p:xfrm>
          <a:off x="434300" y="6007663"/>
          <a:ext cx="3000000" cy="3000000"/>
        </p:xfrm>
        <a:graphic>
          <a:graphicData uri="http://schemas.openxmlformats.org/drawingml/2006/table">
            <a:tbl>
              <a:tblPr>
                <a:noFill/>
                <a:tableStyleId>{F239E6BA-36D9-45A7-9534-F37F0C8CD312}</a:tableStyleId>
              </a:tblPr>
              <a:tblGrid>
                <a:gridCol w="2321825"/>
                <a:gridCol w="4581900"/>
              </a:tblGrid>
              <a:tr h="3231950">
                <a:tc>
                  <a:txBody>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1. feudalism </a:t>
                      </a:r>
                      <a:r>
                        <a:rPr b="1" lang="en" sz="1200" u="sng">
                          <a:solidFill>
                            <a:schemeClr val="accent1"/>
                          </a:solidFill>
                          <a:latin typeface="Inter"/>
                          <a:ea typeface="Inter"/>
                          <a:cs typeface="Inter"/>
                          <a:sym typeface="Inter"/>
                        </a:rPr>
                        <a:t>D</a:t>
                      </a:r>
                      <a:endParaRPr b="1" sz="1200" u="sng">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2. Heian period </a:t>
                      </a:r>
                      <a:r>
                        <a:rPr b="1" lang="en" sz="1200" u="sng">
                          <a:solidFill>
                            <a:schemeClr val="accent1"/>
                          </a:solidFill>
                          <a:latin typeface="Inter"/>
                          <a:ea typeface="Inter"/>
                          <a:cs typeface="Inter"/>
                          <a:sym typeface="Inter"/>
                        </a:rPr>
                        <a:t>C</a:t>
                      </a:r>
                      <a:endParaRPr b="1" sz="1200" u="sng">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3. unigeniture </a:t>
                      </a:r>
                      <a:r>
                        <a:rPr b="1" lang="en" sz="1200" u="sng">
                          <a:solidFill>
                            <a:schemeClr val="accent1"/>
                          </a:solidFill>
                          <a:latin typeface="Inter"/>
                          <a:ea typeface="Inter"/>
                          <a:cs typeface="Inter"/>
                          <a:sym typeface="Inter"/>
                        </a:rPr>
                        <a:t>B</a:t>
                      </a:r>
                      <a:endParaRPr b="1" sz="1200" u="sng">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4. samurai </a:t>
                      </a:r>
                      <a:r>
                        <a:rPr b="1" lang="en" sz="1200" u="sng">
                          <a:solidFill>
                            <a:schemeClr val="accent1"/>
                          </a:solidFill>
                          <a:latin typeface="Inter"/>
                          <a:ea typeface="Inter"/>
                          <a:cs typeface="Inter"/>
                          <a:sym typeface="Inter"/>
                        </a:rPr>
                        <a:t>A</a:t>
                      </a:r>
                      <a:endParaRPr b="1" sz="1200" u="sng">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5. daimyo </a:t>
                      </a:r>
                      <a:r>
                        <a:rPr b="1" lang="en" sz="1200" u="sng">
                          <a:solidFill>
                            <a:schemeClr val="accent1"/>
                          </a:solidFill>
                          <a:latin typeface="Inter"/>
                          <a:ea typeface="Inter"/>
                          <a:cs typeface="Inter"/>
                          <a:sym typeface="Inter"/>
                        </a:rPr>
                        <a:t>F</a:t>
                      </a:r>
                      <a:endParaRPr b="1" sz="1200" u="sng">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Confucianism </a:t>
                      </a:r>
                      <a:r>
                        <a:rPr b="1" lang="en" sz="1200" u="sng">
                          <a:solidFill>
                            <a:schemeClr val="accent1"/>
                          </a:solidFill>
                          <a:latin typeface="Inter"/>
                          <a:ea typeface="Inter"/>
                          <a:cs typeface="Inter"/>
                          <a:sym typeface="Inter"/>
                        </a:rPr>
                        <a:t>E</a:t>
                      </a:r>
                      <a:endParaRPr b="1" sz="1200" u="sng">
                        <a:solidFill>
                          <a:schemeClr val="accent1"/>
                        </a:solidFill>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A. a member of the Japanese warrior caste.</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B. the practice of passing an inheritance to only one child in a family.</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C. an era in Japan’s history from 794-1185 where Japanese culture and art flourished.</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D. a social system defined by the relationship between lords (daimyos) and vassals (samurai) where land was exchanged for military service and loyalty.</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E. a Chinese philosophy that greatly influenced feudal Japan, which stressed the importance of correct behavior, loyalty, and obedience to hierarchy.</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F. powerful landholding lords in feudal Japan.</a:t>
                      </a:r>
                      <a:endParaRPr sz="1200">
                        <a:latin typeface="Inter"/>
                        <a:ea typeface="Inter"/>
                        <a:cs typeface="Inter"/>
                        <a:sym typeface="Inter"/>
                      </a:endParaRPr>
                    </a:p>
                  </a:txBody>
                  <a:tcPr marT="109725" marB="109725" marR="109725" marL="1097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FFFFFF"/>
                    </a:solidFill>
                  </a:tcPr>
                </a:tc>
              </a:tr>
            </a:tbl>
          </a:graphicData>
        </a:graphic>
      </p:graphicFrame>
      <p:sp>
        <p:nvSpPr>
          <p:cNvPr id="107" name="Google Shape;107;p17"/>
          <p:cNvSpPr txBox="1"/>
          <p:nvPr/>
        </p:nvSpPr>
        <p:spPr>
          <a:xfrm>
            <a:off x="417550" y="5399700"/>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What vocabulary should I know?</a:t>
            </a:r>
            <a:endParaRPr sz="2400">
              <a:solidFill>
                <a:schemeClr val="dk1"/>
              </a:solidFill>
              <a:latin typeface="Halant"/>
              <a:ea typeface="Halant"/>
              <a:cs typeface="Halant"/>
              <a:sym typeface="Halant"/>
            </a:endParaRPr>
          </a:p>
        </p:txBody>
      </p:sp>
      <p:sp>
        <p:nvSpPr>
          <p:cNvPr id="108" name="Google Shape;108;p17"/>
          <p:cNvSpPr txBox="1"/>
          <p:nvPr/>
        </p:nvSpPr>
        <p:spPr>
          <a:xfrm>
            <a:off x="417650" y="3855000"/>
            <a:ext cx="6937200" cy="492000"/>
          </a:xfrm>
          <a:prstGeom prst="rect">
            <a:avLst/>
          </a:prstGeom>
          <a:solidFill>
            <a:srgbClr val="6484F3"/>
          </a:solidFill>
          <a:ln cap="flat" cmpd="sng" w="19050">
            <a:solidFill>
              <a:srgbClr val="6484F3"/>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rgbClr val="FFFFFF"/>
                </a:solidFill>
                <a:latin typeface="Halant"/>
                <a:ea typeface="Halant"/>
                <a:cs typeface="Halant"/>
                <a:sym typeface="Halant"/>
              </a:rPr>
              <a:t>Optional Hook Activity</a:t>
            </a:r>
            <a:endParaRPr sz="2400">
              <a:solidFill>
                <a:srgbClr val="FFFFFF"/>
              </a:solidFill>
              <a:latin typeface="Halant"/>
              <a:ea typeface="Halant"/>
              <a:cs typeface="Halant"/>
              <a:sym typeface="Halant"/>
            </a:endParaRPr>
          </a:p>
        </p:txBody>
      </p:sp>
      <p:sp>
        <p:nvSpPr>
          <p:cNvPr id="109" name="Google Shape;109;p17"/>
          <p:cNvSpPr txBox="1"/>
          <p:nvPr/>
        </p:nvSpPr>
        <p:spPr>
          <a:xfrm>
            <a:off x="398300" y="4463100"/>
            <a:ext cx="6975900" cy="8205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None/>
            </a:pPr>
            <a:r>
              <a:rPr lang="en" sz="1200">
                <a:latin typeface="Inter"/>
                <a:ea typeface="Inter"/>
                <a:cs typeface="Inter"/>
                <a:sym typeface="Inter"/>
              </a:rPr>
              <a:t>Have students imagine being a twin. The other twin was always treated better by the parents because he was 5 minutes older than you, and therefore technically the oldest sibling. Is that fair? Why or why not?</a:t>
            </a:r>
            <a:endParaRPr sz="1200">
              <a:latin typeface="Inter"/>
              <a:ea typeface="Inter"/>
              <a:cs typeface="Inter"/>
              <a:sym typeface="Inter"/>
            </a:endParaRPr>
          </a:p>
        </p:txBody>
      </p:sp>
      <p:pic>
        <p:nvPicPr>
          <p:cNvPr id="110" name="Google Shape;110;p17"/>
          <p:cNvPicPr preferRelativeResize="0"/>
          <p:nvPr/>
        </p:nvPicPr>
        <p:blipFill>
          <a:blip r:embed="rId4">
            <a:alphaModFix/>
          </a:blip>
          <a:stretch>
            <a:fillRect/>
          </a:stretch>
        </p:blipFill>
        <p:spPr>
          <a:xfrm>
            <a:off x="496688" y="675900"/>
            <a:ext cx="4495625" cy="2987725"/>
          </a:xfrm>
          <a:prstGeom prst="rect">
            <a:avLst/>
          </a:prstGeom>
          <a:noFill/>
          <a:ln>
            <a:noFill/>
          </a:ln>
        </p:spPr>
      </p:pic>
      <p:pic>
        <p:nvPicPr>
          <p:cNvPr id="111" name="Google Shape;111;p17"/>
          <p:cNvPicPr preferRelativeResize="0"/>
          <p:nvPr/>
        </p:nvPicPr>
        <p:blipFill>
          <a:blip r:embed="rId5">
            <a:alphaModFix/>
          </a:blip>
          <a:stretch>
            <a:fillRect/>
          </a:stretch>
        </p:blipFill>
        <p:spPr>
          <a:xfrm>
            <a:off x="5263743" y="675900"/>
            <a:ext cx="2011944" cy="2987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900">
                <a:latin typeface="Halant"/>
                <a:ea typeface="Halant"/>
                <a:cs typeface="Halant"/>
                <a:sym typeface="Halant"/>
              </a:rPr>
              <a:t>Women in Feudal Japan</a:t>
            </a:r>
            <a:endParaRPr sz="1900">
              <a:latin typeface="Halant"/>
              <a:ea typeface="Halant"/>
              <a:cs typeface="Halant"/>
              <a:sym typeface="Halant"/>
            </a:endParaRPr>
          </a:p>
        </p:txBody>
      </p:sp>
      <p:pic>
        <p:nvPicPr>
          <p:cNvPr id="117" name="Google Shape;117;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8" name="Google Shape;118;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9" name="Google Shape;119;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0" name="Google Shape;120;p18"/>
          <p:cNvSpPr txBox="1"/>
          <p:nvPr/>
        </p:nvSpPr>
        <p:spPr>
          <a:xfrm>
            <a:off x="417600" y="658579"/>
            <a:ext cx="6937200" cy="4920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Brainstorm: What do I already know?</a:t>
            </a:r>
            <a:endParaRPr sz="2400">
              <a:solidFill>
                <a:schemeClr val="dk1"/>
              </a:solidFill>
              <a:latin typeface="Halant"/>
              <a:ea typeface="Halant"/>
              <a:cs typeface="Halant"/>
              <a:sym typeface="Halant"/>
            </a:endParaRPr>
          </a:p>
        </p:txBody>
      </p:sp>
      <p:sp>
        <p:nvSpPr>
          <p:cNvPr id="121" name="Google Shape;121;p18"/>
          <p:cNvSpPr txBox="1"/>
          <p:nvPr/>
        </p:nvSpPr>
        <p:spPr>
          <a:xfrm>
            <a:off x="434400" y="1293175"/>
            <a:ext cx="6903600" cy="24465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Use this space to write down anything you already know about </a:t>
            </a:r>
            <a:r>
              <a:rPr b="1" lang="en" sz="1200">
                <a:solidFill>
                  <a:schemeClr val="dk1"/>
                </a:solidFill>
                <a:latin typeface="Inter"/>
                <a:ea typeface="Inter"/>
                <a:cs typeface="Inter"/>
                <a:sym typeface="Inter"/>
              </a:rPr>
              <a:t>feudal Japan</a:t>
            </a:r>
            <a:r>
              <a:rPr lang="en" sz="1200">
                <a:solidFill>
                  <a:schemeClr val="dk1"/>
                </a:solidFill>
                <a:latin typeface="Inter"/>
                <a:ea typeface="Inter"/>
                <a:cs typeface="Inter"/>
                <a:sym typeface="Inter"/>
              </a:rPr>
              <a:t>. What was did life look life for people? What did the government and military look like?</a:t>
            </a:r>
            <a:endParaRPr sz="1200">
              <a:solidFill>
                <a:schemeClr val="dk1"/>
              </a:solidFill>
              <a:latin typeface="Inter"/>
              <a:ea typeface="Inter"/>
              <a:cs typeface="Inter"/>
              <a:sym typeface="Inter"/>
            </a:endParaRPr>
          </a:p>
        </p:txBody>
      </p:sp>
      <p:sp>
        <p:nvSpPr>
          <p:cNvPr id="122" name="Google Shape;122;p18"/>
          <p:cNvSpPr txBox="1"/>
          <p:nvPr/>
        </p:nvSpPr>
        <p:spPr>
          <a:xfrm>
            <a:off x="434400" y="4484815"/>
            <a:ext cx="6903600" cy="3702300"/>
          </a:xfrm>
          <a:prstGeom prst="rect">
            <a:avLst/>
          </a:prstGeom>
          <a:noFill/>
          <a:ln>
            <a:noFill/>
          </a:ln>
        </p:spPr>
        <p:txBody>
          <a:bodyPr anchorCtr="0" anchor="t"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lang="en" sz="1200">
                <a:latin typeface="Inter"/>
                <a:ea typeface="Inter"/>
                <a:cs typeface="Inter"/>
                <a:sym typeface="Inter"/>
              </a:rPr>
              <a:t>As historians continue to reflect on how history is told, they recognize that the voices of half of the world’s population are often overshadowed by the other half. That is, popular history often dives deep into the lives of prominent men, but spends much less time looking at the complex lives of women in any particular time period or place. This has caused many historians to now prioritize the study of women in history, an emphasis that is also a direct result of current events. While women’s fight for equality is an age-old cause, more and more people are speaking up against gender inequalities.</a:t>
            </a:r>
            <a:endParaRPr sz="1200">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On January 21, 2017, the largest single-day protest in U.S. history took place. Known as “The Women’s March,” it is estimated that over 4 million people marched in cities throughout the U.S. on behalf of women’s rights worldwide. Later that year, #metoo went viral on social media. Using this hashtag, women across the country opened up and shared their own experiences with sexual abuse, demonstrating just how widespread of an issue it was. Men in power were called to account for the way they abused that power and took advantage of women. In a society that often made it hard for women to speak up about the abuse they experienced, #metoo empowered thousands to stand together for change. Many historians are reflecting on these present inequalities and seeking to bring equality to the study of the past by highlighting the voices of women, who have often been silenced in history books.</a:t>
            </a:r>
            <a:endParaRPr sz="1200">
              <a:latin typeface="Inter"/>
              <a:ea typeface="Inter"/>
              <a:cs typeface="Inter"/>
              <a:sym typeface="Inter"/>
            </a:endParaRPr>
          </a:p>
        </p:txBody>
      </p:sp>
      <p:sp>
        <p:nvSpPr>
          <p:cNvPr id="123" name="Google Shape;123;p18"/>
          <p:cNvSpPr txBox="1"/>
          <p:nvPr/>
        </p:nvSpPr>
        <p:spPr>
          <a:xfrm>
            <a:off x="417600" y="3935649"/>
            <a:ext cx="6937200" cy="439500"/>
          </a:xfrm>
          <a:prstGeom prst="rect">
            <a:avLst/>
          </a:prstGeom>
          <a:noFill/>
          <a:ln cap="flat" cmpd="sng" w="19050">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ctr">
              <a:spcBef>
                <a:spcPts val="0"/>
              </a:spcBef>
              <a:spcAft>
                <a:spcPts val="0"/>
              </a:spcAft>
              <a:buNone/>
            </a:pPr>
            <a:r>
              <a:rPr lang="en" sz="2400">
                <a:solidFill>
                  <a:schemeClr val="dk1"/>
                </a:solidFill>
                <a:latin typeface="Halant"/>
                <a:ea typeface="Halant"/>
                <a:cs typeface="Halant"/>
                <a:sym typeface="Halant"/>
              </a:rPr>
              <a:t>How is this relevant today?</a:t>
            </a:r>
            <a:endParaRPr sz="2400">
              <a:solidFill>
                <a:schemeClr val="dk1"/>
              </a:solidFill>
              <a:latin typeface="Halant"/>
              <a:ea typeface="Halant"/>
              <a:cs typeface="Halant"/>
              <a:sym typeface="Halant"/>
            </a:endParaRPr>
          </a:p>
        </p:txBody>
      </p:sp>
      <p:sp>
        <p:nvSpPr>
          <p:cNvPr id="124" name="Google Shape;124;p18"/>
          <p:cNvSpPr txBox="1"/>
          <p:nvPr/>
        </p:nvSpPr>
        <p:spPr>
          <a:xfrm>
            <a:off x="434400" y="8069878"/>
            <a:ext cx="6903600" cy="11766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What is a reason why many current historians are covering the lives of women in the past?</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One reason is because of the current fight for gender equality going on today. Historians want to bring that same fight for equality to the study of the past.</a:t>
            </a:r>
            <a:endParaRPr b="1" sz="1200">
              <a:solidFill>
                <a:schemeClr val="accent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What is the Context?</a:t>
            </a:r>
            <a:endParaRPr sz="1900">
              <a:latin typeface="Halant"/>
              <a:ea typeface="Halant"/>
              <a:cs typeface="Halant"/>
              <a:sym typeface="Halant"/>
            </a:endParaRPr>
          </a:p>
        </p:txBody>
      </p:sp>
      <p:pic>
        <p:nvPicPr>
          <p:cNvPr id="130" name="Google Shape;130;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1" name="Google Shape;131;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p:txBody>
      </p:sp>
      <p:sp>
        <p:nvSpPr>
          <p:cNvPr id="132" name="Google Shape;132;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133" name="Google Shape;133;p19"/>
          <p:cNvGraphicFramePr/>
          <p:nvPr/>
        </p:nvGraphicFramePr>
        <p:xfrm>
          <a:off x="453738" y="634513"/>
          <a:ext cx="3000000" cy="3000000"/>
        </p:xfrm>
        <a:graphic>
          <a:graphicData uri="http://schemas.openxmlformats.org/drawingml/2006/table">
            <a:tbl>
              <a:tblPr>
                <a:noFill/>
                <a:tableStyleId>{F239E6BA-36D9-45A7-9534-F37F0C8CD312}</a:tableStyleId>
              </a:tblPr>
              <a:tblGrid>
                <a:gridCol w="4895400"/>
                <a:gridCol w="1969500"/>
              </a:tblGrid>
              <a:tr h="8621750">
                <a:tc>
                  <a:txBody>
                    <a:bodyPr/>
                    <a:lstStyle/>
                    <a:p>
                      <a:pPr indent="0" lvl="0" marL="0" rtl="0" algn="l">
                        <a:spcBef>
                          <a:spcPts val="0"/>
                        </a:spcBef>
                        <a:spcAft>
                          <a:spcPts val="0"/>
                        </a:spcAft>
                        <a:buNone/>
                      </a:pPr>
                      <a:r>
                        <a:rPr lang="en" sz="1100">
                          <a:solidFill>
                            <a:schemeClr val="dk1"/>
                          </a:solidFill>
                          <a:latin typeface="Inter"/>
                          <a:ea typeface="Inter"/>
                          <a:cs typeface="Inter"/>
                          <a:sym typeface="Inter"/>
                        </a:rPr>
                        <a:t>Historians note that between 1185-1868, Japan was a military state </a:t>
                      </a:r>
                      <a:r>
                        <a:rPr b="1" lang="en" sz="1100">
                          <a:solidFill>
                            <a:schemeClr val="dk1"/>
                          </a:solidFill>
                          <a:latin typeface="Inter"/>
                          <a:ea typeface="Inter"/>
                          <a:cs typeface="Inter"/>
                          <a:sym typeface="Inter"/>
                        </a:rPr>
                        <a:t>(A)</a:t>
                      </a:r>
                      <a:r>
                        <a:rPr lang="en" sz="1100">
                          <a:solidFill>
                            <a:schemeClr val="dk1"/>
                          </a:solidFill>
                          <a:latin typeface="Inter"/>
                          <a:ea typeface="Inter"/>
                          <a:cs typeface="Inter"/>
                          <a:sym typeface="Inter"/>
                        </a:rPr>
                        <a:t>. For most of this time, until 1603, Japan was governed by a feudal system. This system was primarily defined by the relationship between the daimyos and the samurai. The daimyos were lords who could give samurai warriors land in exchange for their loyalty and military protection. At the top of this hierarchy was the shogun, the military leader of the country. While there was an emperor, who was technically above the shogun, he had little power </a:t>
                      </a:r>
                      <a:r>
                        <a:rPr b="1" lang="en" sz="1100">
                          <a:solidFill>
                            <a:schemeClr val="dk1"/>
                          </a:solidFill>
                          <a:latin typeface="Inter"/>
                          <a:ea typeface="Inter"/>
                          <a:cs typeface="Inter"/>
                          <a:sym typeface="Inter"/>
                        </a:rPr>
                        <a:t>(B)</a:t>
                      </a:r>
                      <a:r>
                        <a:rPr lang="en" sz="1100">
                          <a:solidFill>
                            <a:schemeClr val="dk1"/>
                          </a:solidFill>
                          <a:latin typeface="Inter"/>
                          <a:ea typeface="Inter"/>
                          <a:cs typeface="Inter"/>
                          <a:sym typeface="Inter"/>
                        </a:rPr>
                        <a:t>. Since Japan began to both modernize and urbanize under the Tokugawa shogunate, who ruled during the Edo period (1603-1868), Japan was not considered feudalistic during that period. It was still, however, a military state.</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Before this military government, Japan experienced what many historians call its golden age—the Heian period (794-1185) </a:t>
                      </a:r>
                      <a:r>
                        <a:rPr b="1" lang="en" sz="1100">
                          <a:solidFill>
                            <a:schemeClr val="dk1"/>
                          </a:solidFill>
                          <a:latin typeface="Inter"/>
                          <a:ea typeface="Inter"/>
                          <a:cs typeface="Inter"/>
                          <a:sym typeface="Inter"/>
                        </a:rPr>
                        <a:t>(C)</a:t>
                      </a:r>
                      <a:r>
                        <a:rPr lang="en" sz="1100">
                          <a:solidFill>
                            <a:schemeClr val="dk1"/>
                          </a:solidFill>
                          <a:latin typeface="Inter"/>
                          <a:ea typeface="Inter"/>
                          <a:cs typeface="Inter"/>
                          <a:sym typeface="Inter"/>
                        </a:rPr>
                        <a:t>. In this period, art and literature flourished. In the Heian period, women enjoyed many of the same advantages that men did. Women wrote famous pieces of literature, like </a:t>
                      </a:r>
                      <a:r>
                        <a:rPr i="1" lang="en" sz="1100">
                          <a:solidFill>
                            <a:schemeClr val="dk1"/>
                          </a:solidFill>
                          <a:latin typeface="Inter"/>
                          <a:ea typeface="Inter"/>
                          <a:cs typeface="Inter"/>
                          <a:sym typeface="Inter"/>
                        </a:rPr>
                        <a:t>The Tale of the Genji</a:t>
                      </a:r>
                      <a:r>
                        <a:rPr lang="en" sz="1100">
                          <a:solidFill>
                            <a:schemeClr val="dk1"/>
                          </a:solidFill>
                          <a:latin typeface="Inter"/>
                          <a:ea typeface="Inter"/>
                          <a:cs typeface="Inter"/>
                          <a:sym typeface="Inter"/>
                        </a:rPr>
                        <a:t>, owned land, and could hold political power </a:t>
                      </a:r>
                      <a:r>
                        <a:rPr b="1" lang="en" sz="1100">
                          <a:solidFill>
                            <a:schemeClr val="dk1"/>
                          </a:solidFill>
                          <a:latin typeface="Inter"/>
                          <a:ea typeface="Inter"/>
                          <a:cs typeface="Inter"/>
                          <a:sym typeface="Inter"/>
                        </a:rPr>
                        <a:t>(D)</a:t>
                      </a:r>
                      <a:r>
                        <a:rPr lang="en" sz="1100">
                          <a:solidFill>
                            <a:schemeClr val="dk1"/>
                          </a:solidFill>
                          <a:latin typeface="Inter"/>
                          <a:ea typeface="Inter"/>
                          <a:cs typeface="Inter"/>
                          <a:sym typeface="Inter"/>
                        </a:rPr>
                        <a:t>. However, from 1180-1185 the country experienced a civil war in which the emperor effectively lost his power and the first shogun rose to power. In this transition of power, the social structure in Japan shifted and the status of women was affected.</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Feudal Japan, which is often compared to feudal Europe, prioritized military might over the art of the Heian period. However, when most people think of the military might of feudal japan, they think of the strong male samurai. However, women could be samurai too. While women samurai rarely saw battle, they were trained to protect their household and family </a:t>
                      </a:r>
                      <a:r>
                        <a:rPr b="1" lang="en" sz="1100">
                          <a:solidFill>
                            <a:schemeClr val="dk1"/>
                          </a:solidFill>
                          <a:latin typeface="Inter"/>
                          <a:ea typeface="Inter"/>
                          <a:cs typeface="Inter"/>
                          <a:sym typeface="Inter"/>
                        </a:rPr>
                        <a:t>(E)</a:t>
                      </a:r>
                      <a:r>
                        <a:rPr lang="en" sz="1100">
                          <a:solidFill>
                            <a:schemeClr val="dk1"/>
                          </a:solidFill>
                          <a:latin typeface="Inter"/>
                          <a:ea typeface="Inter"/>
                          <a:cs typeface="Inter"/>
                          <a:sym typeface="Inter"/>
                        </a:rPr>
                        <a:t>.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The feudal system revolved around land. The way that land was inherited, or passed down through family, changed over time. In the Heian period and early feudal era (called the Kamakura period from 1185-1333) inheritance was divided among the sons and daughters of the parent who owned the land. But to keep land secure in feudal Japan, families began to practice unigeniture, which simply means that the land was passed down to only one heir. Over time, this heir was primarily the oldest son, which meant that young women who would have received land in the past were no longer eligible </a:t>
                      </a:r>
                      <a:r>
                        <a:rPr b="1" lang="en" sz="1100">
                          <a:solidFill>
                            <a:schemeClr val="dk1"/>
                          </a:solidFill>
                          <a:latin typeface="Inter"/>
                          <a:ea typeface="Inter"/>
                          <a:cs typeface="Inter"/>
                          <a:sym typeface="Inter"/>
                        </a:rPr>
                        <a:t>(F)</a:t>
                      </a:r>
                      <a:r>
                        <a:rPr lang="en" sz="1100">
                          <a:solidFill>
                            <a:schemeClr val="dk1"/>
                          </a:solidFill>
                          <a:latin typeface="Inter"/>
                          <a:ea typeface="Inter"/>
                          <a:cs typeface="Inter"/>
                          <a:sym typeface="Inter"/>
                        </a:rPr>
                        <a: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solidFill>
                          <a:schemeClr val="dk1"/>
                        </a:solidFill>
                        <a:latin typeface="Inter"/>
                        <a:ea typeface="Inter"/>
                        <a:cs typeface="Inter"/>
                        <a:sym typeface="Inter"/>
                      </a:endParaRPr>
                    </a:p>
                    <a:p>
                      <a:pPr indent="0" lvl="0" marL="0" rtl="0" algn="l">
                        <a:spcBef>
                          <a:spcPts val="0"/>
                        </a:spcBef>
                        <a:spcAft>
                          <a:spcPts val="0"/>
                        </a:spcAft>
                        <a:buNone/>
                      </a:pPr>
                      <a:r>
                        <a:rPr lang="en" sz="1100">
                          <a:solidFill>
                            <a:schemeClr val="dk1"/>
                          </a:solidFill>
                          <a:latin typeface="Inter"/>
                          <a:ea typeface="Inter"/>
                          <a:cs typeface="Inter"/>
                          <a:sym typeface="Inter"/>
                        </a:rPr>
                        <a:t>Over the next several hundred years, fewer and fewer women in Japan inherited land, and since the feudal system revolved around land, their status was directly affected. Studying history through the lens of people who are often left out of traditional history stories, such as medieval women, can provide a fuller understanding of the past. Thus, for this CRP, use this historical context and the following documents to answer the prompt: </a:t>
                      </a:r>
                      <a:r>
                        <a:rPr b="1" lang="en" sz="1100">
                          <a:solidFill>
                            <a:schemeClr val="dk1"/>
                          </a:solidFill>
                          <a:latin typeface="Inter"/>
                          <a:ea typeface="Inter"/>
                          <a:cs typeface="Inter"/>
                          <a:sym typeface="Inter"/>
                        </a:rPr>
                        <a:t>How did the status of women change over time in medieval and early modern Japan?</a:t>
                      </a:r>
                      <a:endParaRPr sz="12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9050">
                      <a:solidFill>
                        <a:srgbClr val="CC0000"/>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A. </a:t>
                      </a:r>
                      <a:r>
                        <a:rPr lang="en" sz="1100">
                          <a:solidFill>
                            <a:schemeClr val="dk1"/>
                          </a:solidFill>
                          <a:latin typeface="Inter"/>
                          <a:ea typeface="Inter"/>
                          <a:cs typeface="Inter"/>
                          <a:sym typeface="Inter"/>
                        </a:rPr>
                        <a:t>Summarize the definition of a feudal system.</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A system revolving around land, where daimyos gave samurai land in exchange for military service.</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B. </a:t>
                      </a:r>
                      <a:r>
                        <a:rPr lang="en" sz="1100">
                          <a:solidFill>
                            <a:schemeClr val="dk1"/>
                          </a:solidFill>
                          <a:latin typeface="Inter"/>
                          <a:ea typeface="Inter"/>
                          <a:cs typeface="Inter"/>
                          <a:sym typeface="Inter"/>
                        </a:rPr>
                        <a:t>Between what years was Japan a “military state”?</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1185-1868.</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C. </a:t>
                      </a:r>
                      <a:r>
                        <a:rPr lang="en" sz="1100">
                          <a:solidFill>
                            <a:schemeClr val="dk1"/>
                          </a:solidFill>
                          <a:latin typeface="Inter"/>
                          <a:ea typeface="Inter"/>
                          <a:cs typeface="Inter"/>
                          <a:sym typeface="Inter"/>
                        </a:rPr>
                        <a:t>What period in Japanese history came before feudalism?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 Heian period (794-1185).</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D. </a:t>
                      </a:r>
                      <a:r>
                        <a:rPr lang="en" sz="1100">
                          <a:solidFill>
                            <a:schemeClr val="dk1"/>
                          </a:solidFill>
                          <a:latin typeface="Inter"/>
                          <a:ea typeface="Inter"/>
                          <a:cs typeface="Inter"/>
                          <a:sym typeface="Inter"/>
                        </a:rPr>
                        <a:t>What were some key things women could do during the Heian period?</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They produced literature, owned land, and held political power.</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E. </a:t>
                      </a:r>
                      <a:r>
                        <a:rPr lang="en" sz="1100">
                          <a:solidFill>
                            <a:schemeClr val="dk1"/>
                          </a:solidFill>
                          <a:latin typeface="Inter"/>
                          <a:ea typeface="Inter"/>
                          <a:cs typeface="Inter"/>
                          <a:sym typeface="Inter"/>
                        </a:rPr>
                        <a:t>Why were women usually trained to be samurai?</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To protect their household and family.</a:t>
                      </a:r>
                      <a:endParaRPr b="1" sz="1100">
                        <a:solidFill>
                          <a:schemeClr val="accent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dk1"/>
                          </a:solidFill>
                          <a:latin typeface="Inter"/>
                          <a:ea typeface="Inter"/>
                          <a:cs typeface="Inter"/>
                          <a:sym typeface="Inter"/>
                        </a:rPr>
                        <a:t>F. </a:t>
                      </a:r>
                      <a:r>
                        <a:rPr lang="en" sz="1100">
                          <a:solidFill>
                            <a:schemeClr val="dk1"/>
                          </a:solidFill>
                          <a:latin typeface="Inter"/>
                          <a:ea typeface="Inter"/>
                          <a:cs typeface="Inter"/>
                          <a:sym typeface="Inter"/>
                        </a:rPr>
                        <a:t>Summarize how inheriting land changed over time in feudal Japan.</a:t>
                      </a:r>
                      <a:endParaRPr sz="11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b="1" lang="en" sz="1100">
                          <a:solidFill>
                            <a:schemeClr val="accent1"/>
                          </a:solidFill>
                          <a:latin typeface="Inter"/>
                          <a:ea typeface="Inter"/>
                          <a:cs typeface="Inter"/>
                          <a:sym typeface="Inter"/>
                        </a:rPr>
                        <a:t>Inheritance was split between heirs in the Heian and early feudal periods. However, over time, it was only passed down to one heir (unigeniture), usually a male, which left women out of obtaining this privilege.</a:t>
                      </a:r>
                      <a:endParaRPr b="1" sz="1100">
                        <a:solidFill>
                          <a:schemeClr val="accent1"/>
                        </a:solidFill>
                        <a:latin typeface="Inter"/>
                        <a:ea typeface="Inter"/>
                        <a:cs typeface="Inter"/>
                        <a:sym typeface="Inter"/>
                      </a:endParaRPr>
                    </a:p>
                  </a:txBody>
                  <a:tcPr marT="109725" marB="109725" marR="109725" marL="109725">
                    <a:lnL cap="flat" cmpd="sng" w="19050">
                      <a:solidFill>
                        <a:srgbClr val="CC0000"/>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FFFFFF">
                          <a:alpha val="0"/>
                        </a:srgbClr>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7" name="Shape 137"/>
        <p:cNvGrpSpPr/>
        <p:nvPr/>
      </p:nvGrpSpPr>
      <p:grpSpPr>
        <a:xfrm>
          <a:off x="0" y="0"/>
          <a:ext cx="0" cy="0"/>
          <a:chOff x="0" y="0"/>
          <a:chExt cx="0" cy="0"/>
        </a:xfrm>
      </p:grpSpPr>
      <p:sp>
        <p:nvSpPr>
          <p:cNvPr id="138" name="Google Shape;138;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CRP Prompt</a:t>
            </a:r>
            <a:endParaRPr sz="1900">
              <a:latin typeface="Halant"/>
              <a:ea typeface="Halant"/>
              <a:cs typeface="Halant"/>
              <a:sym typeface="Halant"/>
            </a:endParaRPr>
          </a:p>
        </p:txBody>
      </p:sp>
      <p:pic>
        <p:nvPicPr>
          <p:cNvPr id="139" name="Google Shape;139;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0" name="Google Shape;140;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1" name="Google Shape;141;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2" name="Google Shape;142;p20"/>
          <p:cNvSpPr txBox="1"/>
          <p:nvPr/>
        </p:nvSpPr>
        <p:spPr>
          <a:xfrm>
            <a:off x="2297150" y="2775675"/>
            <a:ext cx="5054100" cy="2481300"/>
          </a:xfrm>
          <a:prstGeom prst="rect">
            <a:avLst/>
          </a:prstGeom>
          <a:noFill/>
          <a:ln cap="flat" cmpd="sng" w="9525">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0" lvl="0" marL="0" rtl="0" algn="ctr">
              <a:spcBef>
                <a:spcPts val="0"/>
              </a:spcBef>
              <a:spcAft>
                <a:spcPts val="0"/>
              </a:spcAft>
              <a:buNone/>
            </a:pPr>
            <a:r>
              <a:rPr b="1" lang="en" sz="1800">
                <a:solidFill>
                  <a:schemeClr val="dk1"/>
                </a:solidFill>
                <a:latin typeface="Halant"/>
                <a:ea typeface="Halant"/>
                <a:cs typeface="Halant"/>
                <a:sym typeface="Halant"/>
              </a:rPr>
              <a:t>Targeted Historical Thinking Skill:</a:t>
            </a:r>
            <a:endParaRPr b="1" sz="1800">
              <a:solidFill>
                <a:schemeClr val="dk1"/>
              </a:solidFill>
              <a:latin typeface="Halant"/>
              <a:ea typeface="Halant"/>
              <a:cs typeface="Halant"/>
              <a:sym typeface="Halant"/>
            </a:endParaRPr>
          </a:p>
          <a:p>
            <a:pPr indent="0" lvl="0" marL="0" rtl="0" algn="ctr">
              <a:spcBef>
                <a:spcPts val="0"/>
              </a:spcBef>
              <a:spcAft>
                <a:spcPts val="0"/>
              </a:spcAft>
              <a:buNone/>
            </a:pPr>
            <a:r>
              <a:t/>
            </a:r>
            <a:endParaRPr b="1" sz="1800">
              <a:solidFill>
                <a:schemeClr val="dk1"/>
              </a:solidFill>
              <a:latin typeface="Halant"/>
              <a:ea typeface="Halant"/>
              <a:cs typeface="Halant"/>
              <a:sym typeface="Halant"/>
            </a:endParaRPr>
          </a:p>
          <a:p>
            <a:pPr indent="0" lvl="0" marL="0" rtl="0" algn="ctr">
              <a:spcBef>
                <a:spcPts val="0"/>
              </a:spcBef>
              <a:spcAft>
                <a:spcPts val="0"/>
              </a:spcAft>
              <a:buNone/>
            </a:pPr>
            <a:r>
              <a:rPr lang="en" sz="3300">
                <a:solidFill>
                  <a:schemeClr val="dk1"/>
                </a:solidFill>
                <a:latin typeface="Plus Jakarta Sans"/>
                <a:ea typeface="Plus Jakarta Sans"/>
                <a:cs typeface="Plus Jakarta Sans"/>
                <a:sym typeface="Plus Jakarta Sans"/>
              </a:rPr>
              <a:t>CONTINUITY AND CHANGE OVER TIME</a:t>
            </a:r>
            <a:endParaRPr sz="3300">
              <a:solidFill>
                <a:schemeClr val="dk1"/>
              </a:solidFill>
              <a:latin typeface="Plus Jakarta Sans"/>
              <a:ea typeface="Plus Jakarta Sans"/>
              <a:cs typeface="Plus Jakarta Sans"/>
              <a:sym typeface="Plus Jakarta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Thinking historically means identifying and exploring the reasons behind both what has changed and what has stayed the same within a given time period or around a specific historical event.</a:t>
            </a:r>
            <a:endParaRPr sz="1200">
              <a:solidFill>
                <a:schemeClr val="dk1"/>
              </a:solidFill>
              <a:latin typeface="Inter"/>
              <a:ea typeface="Inter"/>
              <a:cs typeface="Inter"/>
              <a:sym typeface="Inter"/>
            </a:endParaRPr>
          </a:p>
        </p:txBody>
      </p:sp>
      <p:sp>
        <p:nvSpPr>
          <p:cNvPr id="143" name="Google Shape;143;p20"/>
          <p:cNvSpPr txBox="1"/>
          <p:nvPr/>
        </p:nvSpPr>
        <p:spPr>
          <a:xfrm>
            <a:off x="414050" y="5731727"/>
            <a:ext cx="6937200" cy="3358500"/>
          </a:xfrm>
          <a:prstGeom prst="rect">
            <a:avLst/>
          </a:prstGeom>
          <a:noFill/>
          <a:ln>
            <a:noFill/>
          </a:ln>
        </p:spPr>
        <p:txBody>
          <a:bodyPr anchorCtr="0" anchor="t" bIns="109725" lIns="109725" spcFirstLastPara="1" rIns="109725" wrap="square" tIns="109725">
            <a:noAutofit/>
          </a:bodyPr>
          <a:lstStyle/>
          <a:p>
            <a:pPr indent="0" lvl="0" marL="0" rtl="0" algn="ctr">
              <a:spcBef>
                <a:spcPts val="0"/>
              </a:spcBef>
              <a:spcAft>
                <a:spcPts val="0"/>
              </a:spcAft>
              <a:buNone/>
            </a:pPr>
            <a:r>
              <a:rPr b="1" lang="en">
                <a:solidFill>
                  <a:srgbClr val="000000"/>
                </a:solidFill>
                <a:latin typeface="Inter"/>
                <a:ea typeface="Inter"/>
                <a:cs typeface="Inter"/>
                <a:sym typeface="Inter"/>
              </a:rPr>
              <a:t>Documents</a:t>
            </a:r>
            <a:endParaRPr b="1">
              <a:solidFill>
                <a:srgbClr val="000000"/>
              </a:solidFill>
              <a:latin typeface="Inter"/>
              <a:ea typeface="Inter"/>
              <a:cs typeface="Inter"/>
              <a:sym typeface="Inter"/>
            </a:endParaRPr>
          </a:p>
          <a:p>
            <a:pPr indent="0" lvl="0" marL="0" rtl="0" algn="l">
              <a:spcBef>
                <a:spcPts val="0"/>
              </a:spcBef>
              <a:spcAft>
                <a:spcPts val="0"/>
              </a:spcAft>
              <a:buClr>
                <a:srgbClr val="000000"/>
              </a:buClr>
              <a:buSzPts val="1100"/>
              <a:buFont typeface="Arial"/>
              <a:buNone/>
            </a:pPr>
            <a:r>
              <a:t/>
            </a:r>
            <a:endParaRPr sz="1000">
              <a:solidFill>
                <a:srgbClr val="000000"/>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A: (Image) Toyohara Chikanobu, Tomoe Gozen with Uchida Ieyoshi and Hatakeyama no Shigetada, 1899; (Text) </a:t>
            </a:r>
            <a:r>
              <a:rPr i="1" lang="en" sz="1200">
                <a:solidFill>
                  <a:schemeClr val="dk1"/>
                </a:solidFill>
                <a:latin typeface="Inter"/>
                <a:ea typeface="Inter"/>
                <a:cs typeface="Inter"/>
                <a:sym typeface="Inter"/>
              </a:rPr>
              <a:t>The Tale of the Heike</a:t>
            </a:r>
            <a:r>
              <a:rPr lang="en" sz="1200">
                <a:solidFill>
                  <a:schemeClr val="dk1"/>
                </a:solidFill>
                <a:latin typeface="Inter"/>
                <a:ea typeface="Inter"/>
                <a:cs typeface="Inter"/>
                <a:sym typeface="Inter"/>
              </a:rPr>
              <a:t>, compiled in the mid-1300s.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B: William Wayne Farris, </a:t>
            </a:r>
            <a:r>
              <a:rPr i="1" lang="en" sz="1200">
                <a:solidFill>
                  <a:schemeClr val="dk1"/>
                </a:solidFill>
                <a:latin typeface="Inter"/>
                <a:ea typeface="Inter"/>
                <a:cs typeface="Inter"/>
                <a:sym typeface="Inter"/>
              </a:rPr>
              <a:t>Japan’s Medieval Population: Famine, Fertility, and Warfare in a Transformative Age</a:t>
            </a:r>
            <a:r>
              <a:rPr lang="en" sz="1200">
                <a:solidFill>
                  <a:schemeClr val="dk1"/>
                </a:solidFill>
                <a:latin typeface="Inter"/>
                <a:ea typeface="Inter"/>
                <a:cs typeface="Inter"/>
                <a:sym typeface="Inter"/>
              </a:rPr>
              <a:t>, 2009.</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C: </a:t>
            </a:r>
            <a:r>
              <a:rPr lang="en" sz="1200">
                <a:solidFill>
                  <a:schemeClr val="dk1"/>
                </a:solidFill>
                <a:highlight>
                  <a:schemeClr val="lt1"/>
                </a:highlight>
                <a:latin typeface="Inter"/>
                <a:ea typeface="Inter"/>
                <a:cs typeface="Inter"/>
                <a:sym typeface="Inter"/>
              </a:rPr>
              <a:t>Adachi Ginkō, Lady Kasuga no Tsubone Fighting a Robber, 1880.</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200">
              <a:solidFill>
                <a:schemeClr val="dk1"/>
              </a:solidFill>
              <a:highlight>
                <a:schemeClr val="lt1"/>
              </a:highlight>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Document D: Kaibara  Ekken, </a:t>
            </a:r>
            <a:r>
              <a:rPr i="1" lang="en" sz="1200">
                <a:solidFill>
                  <a:schemeClr val="dk1"/>
                </a:solidFill>
                <a:latin typeface="Inter"/>
                <a:ea typeface="Inter"/>
                <a:cs typeface="Inter"/>
                <a:sym typeface="Inter"/>
              </a:rPr>
              <a:t>The Great Learning for Women (Onna Daigaku)</a:t>
            </a:r>
            <a:r>
              <a:rPr lang="en" sz="1200">
                <a:solidFill>
                  <a:schemeClr val="dk1"/>
                </a:solidFill>
                <a:latin typeface="Inter"/>
                <a:ea typeface="Inter"/>
                <a:cs typeface="Inter"/>
                <a:sym typeface="Inter"/>
              </a:rPr>
              <a:t>, 1729.</a:t>
            </a:r>
            <a:endParaRPr sz="1200">
              <a:solidFill>
                <a:schemeClr val="dk1"/>
              </a:solidFill>
              <a:latin typeface="Inter"/>
              <a:ea typeface="Inter"/>
              <a:cs typeface="Inter"/>
              <a:sym typeface="Inter"/>
            </a:endParaRPr>
          </a:p>
        </p:txBody>
      </p:sp>
      <p:sp>
        <p:nvSpPr>
          <p:cNvPr id="144" name="Google Shape;144;p20"/>
          <p:cNvSpPr txBox="1"/>
          <p:nvPr/>
        </p:nvSpPr>
        <p:spPr>
          <a:xfrm>
            <a:off x="434438" y="852788"/>
            <a:ext cx="6903600" cy="1562100"/>
          </a:xfrm>
          <a:prstGeom prst="rect">
            <a:avLst/>
          </a:prstGeom>
          <a:noFill/>
          <a:ln cap="flat" cmpd="sng" w="9525">
            <a:solidFill>
              <a:srgbClr val="9E9E9E"/>
            </a:solidFill>
            <a:prstDash val="solid"/>
            <a:round/>
            <a:headEnd len="sm" w="sm" type="none"/>
            <a:tailEnd len="sm" w="sm" type="none"/>
          </a:ln>
        </p:spPr>
        <p:txBody>
          <a:bodyPr anchorCtr="0" anchor="ctr" bIns="109725" lIns="109725" spcFirstLastPara="1" rIns="109725" wrap="square" tIns="109725">
            <a:noAutofit/>
          </a:bodyPr>
          <a:lstStyle/>
          <a:p>
            <a:pPr indent="0" lvl="0" marL="0" rtl="0" algn="l">
              <a:spcBef>
                <a:spcPts val="0"/>
              </a:spcBef>
              <a:spcAft>
                <a:spcPts val="0"/>
              </a:spcAft>
              <a:buClr>
                <a:schemeClr val="dk1"/>
              </a:buClr>
              <a:buSzPts val="1100"/>
              <a:buFont typeface="Arial"/>
              <a:buNone/>
            </a:pPr>
            <a:r>
              <a:rPr b="1" lang="en" sz="2400">
                <a:latin typeface="Plus Jakarta Sans"/>
                <a:ea typeface="Plus Jakarta Sans"/>
                <a:cs typeface="Plus Jakarta Sans"/>
                <a:sym typeface="Plus Jakarta Sans"/>
              </a:rPr>
              <a:t>How did the status of women change over time in medieval and early modern Japan?</a:t>
            </a:r>
            <a:endParaRPr b="1" sz="2400">
              <a:latin typeface="Plus Jakarta Sans"/>
              <a:ea typeface="Plus Jakarta Sans"/>
              <a:cs typeface="Plus Jakarta Sans"/>
              <a:sym typeface="Plus Jakarta Sans"/>
            </a:endParaRPr>
          </a:p>
        </p:txBody>
      </p:sp>
      <p:pic>
        <p:nvPicPr>
          <p:cNvPr id="145" name="Google Shape;145;p20"/>
          <p:cNvPicPr preferRelativeResize="0"/>
          <p:nvPr/>
        </p:nvPicPr>
        <p:blipFill>
          <a:blip r:embed="rId4">
            <a:alphaModFix/>
          </a:blip>
          <a:stretch>
            <a:fillRect/>
          </a:stretch>
        </p:blipFill>
        <p:spPr>
          <a:xfrm>
            <a:off x="381550" y="3096375"/>
            <a:ext cx="1839900" cy="18399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9" name="Shape 149"/>
        <p:cNvGrpSpPr/>
        <p:nvPr/>
      </p:nvGrpSpPr>
      <p:grpSpPr>
        <a:xfrm>
          <a:off x="0" y="0"/>
          <a:ext cx="0" cy="0"/>
          <a:chOff x="0" y="0"/>
          <a:chExt cx="0" cy="0"/>
        </a:xfrm>
      </p:grpSpPr>
      <p:sp>
        <p:nvSpPr>
          <p:cNvPr id="150" name="Google Shape;150;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400">
                <a:solidFill>
                  <a:schemeClr val="dk1"/>
                </a:solidFill>
                <a:latin typeface="Halant"/>
                <a:ea typeface="Halant"/>
                <a:cs typeface="Halant"/>
                <a:sym typeface="Halant"/>
              </a:rPr>
              <a:t>Document A</a:t>
            </a:r>
            <a:endParaRPr sz="1900">
              <a:latin typeface="Halant"/>
              <a:ea typeface="Halant"/>
              <a:cs typeface="Halant"/>
              <a:sym typeface="Halant"/>
            </a:endParaRPr>
          </a:p>
        </p:txBody>
      </p:sp>
      <p:pic>
        <p:nvPicPr>
          <p:cNvPr id="151" name="Google Shape;151;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2" name="Google Shape;152;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Clr>
                <a:schemeClr val="dk1"/>
              </a:buClr>
              <a:buSzPts val="1100"/>
              <a:buFont typeface="Arial"/>
              <a:buNone/>
            </a:pPr>
            <a:r>
              <a:rPr lang="en" sz="1100">
                <a:solidFill>
                  <a:srgbClr val="666666"/>
                </a:solidFill>
                <a:latin typeface="Inter"/>
                <a:ea typeface="Inter"/>
                <a:cs typeface="Inter"/>
                <a:sym typeface="Inter"/>
              </a:rPr>
              <a:t> ©2024 Thinking Nation</a:t>
            </a:r>
            <a:endParaRPr sz="1100">
              <a:solidFill>
                <a:srgbClr val="666666"/>
              </a:solidFill>
              <a:latin typeface="Inter"/>
              <a:ea typeface="Inter"/>
              <a:cs typeface="Inter"/>
              <a:sym typeface="Inter"/>
            </a:endParaRPr>
          </a:p>
          <a:p>
            <a:pPr indent="0" lvl="0" marL="0" rtl="0" algn="r">
              <a:spcBef>
                <a:spcPts val="0"/>
              </a:spcBef>
              <a:spcAft>
                <a:spcPts val="0"/>
              </a:spcAft>
              <a:buNone/>
            </a:pPr>
            <a:r>
              <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3" name="Google Shape;153;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4" name="Google Shape;154;p21"/>
          <p:cNvSpPr txBox="1"/>
          <p:nvPr/>
        </p:nvSpPr>
        <p:spPr>
          <a:xfrm>
            <a:off x="434400" y="6034500"/>
            <a:ext cx="6903600" cy="3193800"/>
          </a:xfrm>
          <a:prstGeom prst="rect">
            <a:avLst/>
          </a:prstGeom>
          <a:noFill/>
          <a:ln cap="flat" cmpd="sng" w="19050">
            <a:solidFill>
              <a:srgbClr val="9E9E9E"/>
            </a:solidFill>
            <a:prstDash val="solid"/>
            <a:round/>
            <a:headEnd len="sm" w="sm" type="none"/>
            <a:tailEnd len="sm" w="sm" type="none"/>
          </a:ln>
        </p:spPr>
        <p:txBody>
          <a:bodyPr anchorCtr="0" anchor="t" bIns="109725" lIns="109725" spcFirstLastPara="1" rIns="109725" wrap="square" tIns="109725">
            <a:noAutofit/>
          </a:bodyPr>
          <a:lstStyle/>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In what year did Tomoe Gozen defeat her enemies? When was that in relation to feudal Japan’s time period?</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She defeated her enemies in 1184. This was the year before the shogun rose to power in 1185, ending the civil war and beginning the centuries-long feudal period in Japan.</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Tomoe Gozen is on the black horse in the picture. Summarize how she is depicted by the artist, who drew this over 700 years after the battle took place.</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She is depicted as a strong warrior. She looks clearly on the offensive, while the other men look defensive, implying that she has the power. There is a man under her horse that she has already subdued. In total, she is depicted as strong and fierce, unintimidated by the warrior men she is fighting.</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is Tomoe Gozen depicted in </a:t>
            </a:r>
            <a:r>
              <a:rPr i="1" lang="en" sz="1200">
                <a:solidFill>
                  <a:schemeClr val="dk1"/>
                </a:solidFill>
                <a:latin typeface="Inter"/>
                <a:ea typeface="Inter"/>
                <a:cs typeface="Inter"/>
                <a:sym typeface="Inter"/>
              </a:rPr>
              <a:t>The Tale of the Heike</a:t>
            </a:r>
            <a:r>
              <a:rPr lang="en" sz="1200">
                <a:solidFill>
                  <a:schemeClr val="dk1"/>
                </a:solidFill>
                <a:latin typeface="Inter"/>
                <a:ea typeface="Inter"/>
                <a:cs typeface="Inter"/>
                <a:sym typeface="Inter"/>
              </a:rPr>
              <a:t>? What does this reveal about how women’s status changed during this time period in Japan?</a:t>
            </a:r>
            <a:endParaRPr sz="1200">
              <a:solidFill>
                <a:schemeClr val="dk1"/>
              </a:solidFill>
              <a:latin typeface="Inter"/>
              <a:ea typeface="Inter"/>
              <a:cs typeface="Inter"/>
              <a:sym typeface="Inter"/>
            </a:endParaRPr>
          </a:p>
          <a:p>
            <a:pPr indent="457200" lvl="0" marL="0" rtl="0" algn="l">
              <a:spcBef>
                <a:spcPts val="0"/>
              </a:spcBef>
              <a:spcAft>
                <a:spcPts val="0"/>
              </a:spcAft>
              <a:buNone/>
            </a:pPr>
            <a:r>
              <a:rPr b="1" lang="en" sz="1100">
                <a:solidFill>
                  <a:schemeClr val="accent1"/>
                </a:solidFill>
                <a:latin typeface="Inter"/>
                <a:ea typeface="Inter"/>
                <a:cs typeface="Inter"/>
                <a:sym typeface="Inter"/>
              </a:rPr>
              <a:t>Similar to the painting, she is described as “a fearless rider” that was not dismayed by any competition. She was a skillful swordswoman and “was a match for a thousand warriors.” She was clearly strong, independent, and ready for battle.</a:t>
            </a:r>
            <a:endParaRPr b="1" sz="1100">
              <a:solidFill>
                <a:schemeClr val="accent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p:txBody>
      </p:sp>
      <p:graphicFrame>
        <p:nvGraphicFramePr>
          <p:cNvPr id="155" name="Google Shape;155;p21"/>
          <p:cNvGraphicFramePr/>
          <p:nvPr/>
        </p:nvGraphicFramePr>
        <p:xfrm>
          <a:off x="434400" y="823575"/>
          <a:ext cx="3000000" cy="3000000"/>
        </p:xfrm>
        <a:graphic>
          <a:graphicData uri="http://schemas.openxmlformats.org/drawingml/2006/table">
            <a:tbl>
              <a:tblPr>
                <a:noFill/>
                <a:tableStyleId>{F239E6BA-36D9-45A7-9534-F37F0C8CD312}</a:tableStyleId>
              </a:tblPr>
              <a:tblGrid>
                <a:gridCol w="3429000"/>
                <a:gridCol w="3429000"/>
              </a:tblGrid>
              <a:tr h="298575">
                <a:tc gridSpan="2">
                  <a:txBody>
                    <a:bodyPr/>
                    <a:lstStyle/>
                    <a:p>
                      <a:pPr indent="0" lvl="0" marL="0" rtl="0" algn="l">
                        <a:spcBef>
                          <a:spcPts val="0"/>
                        </a:spcBef>
                        <a:spcAft>
                          <a:spcPts val="0"/>
                        </a:spcAft>
                        <a:buClr>
                          <a:schemeClr val="dk1"/>
                        </a:buClr>
                        <a:buSzPts val="1100"/>
                        <a:buFont typeface="Arial"/>
                        <a:buNone/>
                      </a:pPr>
                      <a:r>
                        <a:rPr lang="en" sz="1200">
                          <a:solidFill>
                            <a:schemeClr val="dk1"/>
                          </a:solidFill>
                          <a:latin typeface="Halant"/>
                          <a:ea typeface="Halant"/>
                          <a:cs typeface="Halant"/>
                          <a:sym typeface="Halant"/>
                        </a:rPr>
                        <a:t>Source: (Image) Toyohara Chikanobu, Tomoe Gozen with Uchida Ieyoshi and Hatakeyama no Shigetada, 1899; (Text) </a:t>
                      </a:r>
                      <a:r>
                        <a:rPr i="1" lang="en" sz="1200">
                          <a:solidFill>
                            <a:schemeClr val="dk1"/>
                          </a:solidFill>
                          <a:latin typeface="Halant"/>
                          <a:ea typeface="Halant"/>
                          <a:cs typeface="Halant"/>
                          <a:sym typeface="Halant"/>
                        </a:rPr>
                        <a:t>The Tale of the Heike</a:t>
                      </a:r>
                      <a:r>
                        <a:rPr lang="en" sz="1200">
                          <a:solidFill>
                            <a:schemeClr val="dk1"/>
                          </a:solidFill>
                          <a:latin typeface="Halant"/>
                          <a:ea typeface="Halant"/>
                          <a:cs typeface="Halant"/>
                          <a:sym typeface="Halant"/>
                        </a:rPr>
                        <a:t>, compiled in the mid-1300s.</a:t>
                      </a:r>
                      <a:endParaRPr sz="1200">
                        <a:solidFill>
                          <a:schemeClr val="dk1"/>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lang="en" sz="1000">
                          <a:solidFill>
                            <a:schemeClr val="dk1"/>
                          </a:solidFill>
                          <a:latin typeface="Inter"/>
                          <a:ea typeface="Inter"/>
                          <a:cs typeface="Inter"/>
                          <a:sym typeface="Inter"/>
                        </a:rPr>
                        <a:t>Translated by Arthur Lindsay Sadler, 1918.</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t/>
                      </a:r>
                      <a:endParaRPr sz="10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Note: Tomoe Gozen was a female samurai warrior (</a:t>
                      </a:r>
                      <a:r>
                        <a:rPr i="1" lang="en" sz="1000">
                          <a:solidFill>
                            <a:schemeClr val="dk1"/>
                          </a:solidFill>
                          <a:latin typeface="Inter"/>
                          <a:ea typeface="Inter"/>
                          <a:cs typeface="Inter"/>
                          <a:sym typeface="Inter"/>
                        </a:rPr>
                        <a:t>onna-bugeisha</a:t>
                      </a:r>
                      <a:r>
                        <a:rPr lang="en" sz="1000">
                          <a:solidFill>
                            <a:schemeClr val="dk1"/>
                          </a:solidFill>
                          <a:latin typeface="Inter"/>
                          <a:ea typeface="Inter"/>
                          <a:cs typeface="Inter"/>
                          <a:sym typeface="Inter"/>
                        </a:rPr>
                        <a:t>) in the 12th century who famously killed the samurai Uchida Saburō in the Battle of Awazu in 1184.</a:t>
                      </a:r>
                      <a:endParaRPr sz="1200">
                        <a:solidFill>
                          <a:schemeClr val="dk1"/>
                        </a:solidFill>
                        <a:highlight>
                          <a:schemeClr val="lt1"/>
                        </a:highlight>
                        <a:latin typeface="Inter"/>
                        <a:ea typeface="Inter"/>
                        <a:cs typeface="Inter"/>
                        <a:sym typeface="Inter"/>
                      </a:endParaRPr>
                    </a:p>
                  </a:txBody>
                  <a:tcPr marT="109725" marB="109725" marR="109725" marL="109725">
                    <a:lnL cap="flat" cmpd="sng" w="12700">
                      <a:solidFill>
                        <a:srgbClr val="9E9E9E"/>
                      </a:solidFill>
                      <a:prstDash val="solid"/>
                      <a:round/>
                      <a:headEnd len="sm" w="sm" type="none"/>
                      <a:tailEnd len="sm" w="sm" type="none"/>
                    </a:lnL>
                    <a:lnR cap="flat" cmpd="sng" w="12700">
                      <a:solidFill>
                        <a:srgbClr val="9E9E9E"/>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9E9E9E"/>
                      </a:solidFill>
                      <a:prstDash val="solid"/>
                      <a:round/>
                      <a:headEnd len="sm" w="sm" type="none"/>
                      <a:tailEnd len="sm" w="sm" type="none"/>
                    </a:lnB>
                  </a:tcPr>
                </a:tc>
                <a:tc hMerge="1"/>
              </a:tr>
              <a:tr h="2903550">
                <a:tc gridSpan="2">
                  <a:txBody>
                    <a:bodyPr/>
                    <a:lstStyle/>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t/>
                      </a:r>
                      <a:endParaRPr sz="1200">
                        <a:solidFill>
                          <a:schemeClr val="dk1"/>
                        </a:solidFill>
                        <a:latin typeface="Work Sans"/>
                        <a:ea typeface="Work Sans"/>
                        <a:cs typeface="Work Sans"/>
                        <a:sym typeface="Work Sans"/>
                      </a:endParaRPr>
                    </a:p>
                    <a:p>
                      <a:pPr indent="0" lvl="0" marL="0" rtl="0" algn="l">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Tomoe had long black hair and a fair complexion, and her face was very lovely; moreover she was a fearless rider whom neither the fiercest horse nor the roughest ground could dismay, and so [skillfully] did she handle sword and bow that she was a match for a thousand warriors, and fit to meet either god or devil. Many times had she taken the field, armed at all points, and won matchless renown in encounters with the bravest captains, and so in this last fight, when all the others had been slain or had fled, among the last seven there rode Tomoe. </a:t>
                      </a:r>
                      <a:endParaRPr b="1" sz="1200">
                        <a:solidFill>
                          <a:schemeClr val="dk1"/>
                        </a:solidFill>
                        <a:latin typeface="Inter"/>
                        <a:ea typeface="Inter"/>
                        <a:cs typeface="Inter"/>
                        <a:sym typeface="Inter"/>
                      </a:endParaRPr>
                    </a:p>
                  </a:txBody>
                  <a:tcPr marT="109725" marB="109725" marR="109725" marL="109725">
                    <a:lnL cap="flat" cmpd="sng" w="12700">
                      <a:solidFill>
                        <a:srgbClr val="FFFFFF">
                          <a:alpha val="0"/>
                        </a:srgbClr>
                      </a:solidFill>
                      <a:prstDash val="solid"/>
                      <a:round/>
                      <a:headEnd len="sm" w="sm" type="none"/>
                      <a:tailEnd len="sm" w="sm" type="none"/>
                    </a:lnL>
                    <a:lnR cap="flat" cmpd="sng" w="12700">
                      <a:solidFill>
                        <a:srgbClr val="FFFFFF">
                          <a:alpha val="0"/>
                        </a:srgbClr>
                      </a:solidFill>
                      <a:prstDash val="solid"/>
                      <a:round/>
                      <a:headEnd len="sm" w="sm" type="none"/>
                      <a:tailEnd len="sm" w="sm" type="none"/>
                    </a:lnR>
                    <a:lnT cap="flat" cmpd="sng" w="12700">
                      <a:solidFill>
                        <a:srgbClr val="9E9E9E"/>
                      </a:solidFill>
                      <a:prstDash val="solid"/>
                      <a:round/>
                      <a:headEnd len="sm" w="sm" type="none"/>
                      <a:tailEnd len="sm" w="sm" type="none"/>
                    </a:lnT>
                    <a:lnB cap="flat" cmpd="sng" w="12700">
                      <a:solidFill>
                        <a:srgbClr val="FFFFFF">
                          <a:alpha val="0"/>
                        </a:srgbClr>
                      </a:solidFill>
                      <a:prstDash val="solid"/>
                      <a:round/>
                      <a:headEnd len="sm" w="sm" type="none"/>
                      <a:tailEnd len="sm" w="sm" type="none"/>
                    </a:lnB>
                  </a:tcPr>
                </a:tc>
                <a:tc hMerge="1"/>
              </a:tr>
            </a:tbl>
          </a:graphicData>
        </a:graphic>
      </p:graphicFrame>
      <p:pic>
        <p:nvPicPr>
          <p:cNvPr id="156" name="Google Shape;156;p21"/>
          <p:cNvPicPr preferRelativeResize="0"/>
          <p:nvPr/>
        </p:nvPicPr>
        <p:blipFill>
          <a:blip r:embed="rId4">
            <a:alphaModFix/>
          </a:blip>
          <a:stretch>
            <a:fillRect/>
          </a:stretch>
        </p:blipFill>
        <p:spPr>
          <a:xfrm>
            <a:off x="1408888" y="2093250"/>
            <a:ext cx="4909026" cy="247444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6484F3"/>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