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65C5E935-11F6-4FF9-926F-8AA3C8E9ECAA}">
  <a:tblStyle styleId="{65C5E935-11F6-4FF9-926F-8AA3C8E9ECAA}"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68796f70a9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68796f70a9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6854f038b0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6854f038b0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6854f038b0_0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6854f038b0_0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1.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 Id="rId3" Type="http://schemas.openxmlformats.org/officeDocument/2006/relationships/hyperlink" Target="https://youtu.be/px9CzSZsa0Y?feature=shared" TargetMode="External"/><Relationship Id="rId4" Type="http://schemas.openxmlformats.org/officeDocument/2006/relationships/hyperlink" Target="http://www.youtube.com/watch?v=px9CzSZsa0Y" TargetMode="External"/><Relationship Id="rId5" Type="http://schemas.openxmlformats.org/officeDocument/2006/relationships/image" Target="../media/image1.jp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{65C5E935-11F6-4FF9-926F-8AA3C8E9ECAA}</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Use in a Sentence</a:t>
                      </a:r>
                      <a:endParaRPr b="1" sz="1800">
                        <a:latin typeface="Inter"/>
                        <a:ea typeface="Inter"/>
                        <a:cs typeface="Inter"/>
                        <a:sym typeface="Inter"/>
                      </a:endParaRPr>
                    </a:p>
                    <a:p>
                      <a:pPr indent="0" lvl="0" marL="0" rtl="0" algn="l">
                        <a:spcBef>
                          <a:spcPts val="0"/>
                        </a:spcBef>
                        <a:spcAft>
                          <a:spcPts val="0"/>
                        </a:spcAft>
                        <a:buNone/>
                      </a:pPr>
                      <a:r>
                        <a:t/>
                      </a:r>
                      <a:endParaRPr sz="1300">
                        <a:latin typeface="Inter"/>
                        <a:ea typeface="Inter"/>
                        <a:cs typeface="Inter"/>
                        <a:sym typeface="Inter"/>
                      </a:endParaRPr>
                    </a:p>
                    <a:p>
                      <a:pPr indent="0" lvl="0" marL="0" rtl="0" algn="l">
                        <a:spcBef>
                          <a:spcPts val="0"/>
                        </a:spcBef>
                        <a:spcAft>
                          <a:spcPts val="0"/>
                        </a:spcAft>
                        <a:buNone/>
                      </a:pPr>
                      <a:r>
                        <a:t/>
                      </a:r>
                      <a:endParaRPr sz="13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420650" y="4605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{65C5E935-11F6-4FF9-926F-8AA3C8E9ECAA}</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700">
                          <a:solidFill>
                            <a:srgbClr val="040C28"/>
                          </a:solidFill>
                          <a:latin typeface="Inter"/>
                          <a:ea typeface="Inter"/>
                          <a:cs typeface="Inter"/>
                          <a:sym typeface="Inter"/>
                        </a:rPr>
                        <a:t>to make changes to it in order to improve it, make it more modern, or make it more suitable for a particular purpose</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Use in a Sentence</a:t>
                      </a:r>
                      <a:endParaRPr b="1" sz="1800">
                        <a:latin typeface="Inter"/>
                        <a:ea typeface="Inter"/>
                        <a:cs typeface="Inter"/>
                        <a:sym typeface="Inter"/>
                      </a:endParaRPr>
                    </a:p>
                    <a:p>
                      <a:pPr indent="0" lvl="0" marL="0" rtl="0" algn="l">
                        <a:spcBef>
                          <a:spcPts val="0"/>
                        </a:spcBef>
                        <a:spcAft>
                          <a:spcPts val="0"/>
                        </a:spcAft>
                        <a:buNone/>
                      </a:pPr>
                      <a:r>
                        <a:t/>
                      </a:r>
                      <a:endParaRPr sz="1300">
                        <a:latin typeface="Inter"/>
                        <a:ea typeface="Inter"/>
                        <a:cs typeface="Inter"/>
                        <a:sym typeface="Inter"/>
                      </a:endParaRPr>
                    </a:p>
                    <a:p>
                      <a:pPr indent="0" lvl="0" marL="0" rtl="0" algn="l">
                        <a:spcBef>
                          <a:spcPts val="0"/>
                        </a:spcBef>
                        <a:spcAft>
                          <a:spcPts val="0"/>
                        </a:spcAft>
                        <a:buNone/>
                      </a:pPr>
                      <a:r>
                        <a:t/>
                      </a:r>
                      <a:endParaRPr sz="13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Revision</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420650" y="4605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txBox="1"/>
          <p:nvPr/>
        </p:nvSpPr>
        <p:spPr>
          <a:xfrm>
            <a:off x="92100" y="52950"/>
            <a:ext cx="4478700" cy="34284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Clr>
                <a:schemeClr val="dk1"/>
              </a:buClr>
              <a:buSzPts val="1100"/>
              <a:buFont typeface="Arial"/>
              <a:buNone/>
            </a:pPr>
            <a:r>
              <a:rPr b="1" lang="en" sz="1500">
                <a:solidFill>
                  <a:schemeClr val="dk1"/>
                </a:solidFill>
                <a:latin typeface="Inter"/>
                <a:ea typeface="Inter"/>
                <a:cs typeface="Inter"/>
                <a:sym typeface="Inter"/>
              </a:rPr>
              <a:t>VIDEO REFLECTION:</a:t>
            </a:r>
            <a:endParaRPr b="1" sz="15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rPr lang="en" sz="1500">
                <a:solidFill>
                  <a:schemeClr val="dk1"/>
                </a:solidFill>
                <a:latin typeface="Inter"/>
                <a:ea typeface="Inter"/>
                <a:cs typeface="Inter"/>
                <a:sym typeface="Inter"/>
              </a:rPr>
              <a:t>In 3-5 sentences, answer the following prompt.</a:t>
            </a:r>
            <a:endParaRPr b="1" sz="15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t/>
            </a:r>
            <a:endParaRPr b="1" sz="1500">
              <a:solidFill>
                <a:schemeClr val="dk1"/>
              </a:solidFill>
              <a:latin typeface="Inter"/>
              <a:ea typeface="Inter"/>
              <a:cs typeface="Inter"/>
              <a:sym typeface="Inter"/>
            </a:endParaRPr>
          </a:p>
          <a:p>
            <a:pPr indent="0" lvl="0" marL="0" rtl="0" algn="l">
              <a:lnSpc>
                <a:spcPct val="90000"/>
              </a:lnSpc>
              <a:spcBef>
                <a:spcPts val="0"/>
              </a:spcBef>
              <a:spcAft>
                <a:spcPts val="0"/>
              </a:spcAft>
              <a:buClr>
                <a:schemeClr val="dk1"/>
              </a:buClr>
              <a:buSzPts val="1100"/>
              <a:buFont typeface="Arial"/>
              <a:buNone/>
            </a:pPr>
            <a:r>
              <a:rPr i="1" lang="en" sz="1500">
                <a:solidFill>
                  <a:schemeClr val="dk1"/>
                </a:solidFill>
                <a:latin typeface="Inter"/>
                <a:ea typeface="Inter"/>
                <a:cs typeface="Inter"/>
                <a:sym typeface="Inter"/>
              </a:rPr>
              <a:t>What reminder from the video can help you approach today’s writing reflection and </a:t>
            </a:r>
            <a:r>
              <a:rPr i="1" lang="en" sz="1500">
                <a:solidFill>
                  <a:schemeClr val="dk1"/>
                </a:solidFill>
                <a:latin typeface="Inter"/>
                <a:ea typeface="Inter"/>
                <a:cs typeface="Inter"/>
                <a:sym typeface="Inter"/>
              </a:rPr>
              <a:t>revision</a:t>
            </a:r>
            <a:r>
              <a:rPr i="1" lang="en" sz="1500">
                <a:solidFill>
                  <a:schemeClr val="dk1"/>
                </a:solidFill>
                <a:latin typeface="Inter"/>
                <a:ea typeface="Inter"/>
                <a:cs typeface="Inter"/>
                <a:sym typeface="Inter"/>
              </a:rPr>
              <a:t> with purpose and </a:t>
            </a:r>
            <a:r>
              <a:rPr i="1" lang="en" sz="1500">
                <a:solidFill>
                  <a:schemeClr val="dk1"/>
                </a:solidFill>
                <a:latin typeface="Inter"/>
                <a:ea typeface="Inter"/>
                <a:cs typeface="Inter"/>
                <a:sym typeface="Inter"/>
              </a:rPr>
              <a:t>persistence</a:t>
            </a:r>
            <a:r>
              <a:rPr i="1" lang="en" sz="1500">
                <a:solidFill>
                  <a:schemeClr val="dk1"/>
                </a:solidFill>
                <a:latin typeface="Inter"/>
                <a:ea typeface="Inter"/>
                <a:cs typeface="Inter"/>
                <a:sym typeface="Inter"/>
              </a:rPr>
              <a:t>?</a:t>
            </a:r>
            <a:endParaRPr i="1" sz="1500">
              <a:solidFill>
                <a:schemeClr val="dk1"/>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t/>
            </a:r>
            <a:endParaRPr sz="1500">
              <a:solidFill>
                <a:schemeClr val="dk1"/>
              </a:solidFill>
              <a:latin typeface="Inter"/>
              <a:ea typeface="Inter"/>
              <a:cs typeface="Inter"/>
              <a:sym typeface="Inter"/>
            </a:endParaRPr>
          </a:p>
          <a:p>
            <a:pPr indent="0" lvl="0" marL="0" rtl="0" algn="l">
              <a:lnSpc>
                <a:spcPct val="90000"/>
              </a:lnSpc>
              <a:spcBef>
                <a:spcPts val="800"/>
              </a:spcBef>
              <a:spcAft>
                <a:spcPts val="0"/>
              </a:spcAft>
              <a:buNone/>
            </a:pPr>
            <a:r>
              <a:t/>
            </a:r>
            <a:endParaRPr b="1" sz="1500">
              <a:solidFill>
                <a:srgbClr val="E95C3D"/>
              </a:solidFill>
              <a:latin typeface="Inter"/>
              <a:ea typeface="Inter"/>
              <a:cs typeface="Inter"/>
              <a:sym typeface="Inter"/>
            </a:endParaRPr>
          </a:p>
        </p:txBody>
      </p:sp>
      <p:sp>
        <p:nvSpPr>
          <p:cNvPr id="151" name="Google Shape;151;p28"/>
          <p:cNvSpPr txBox="1"/>
          <p:nvPr/>
        </p:nvSpPr>
        <p:spPr>
          <a:xfrm>
            <a:off x="4450475" y="3552825"/>
            <a:ext cx="4478700" cy="804600"/>
          </a:xfrm>
          <a:prstGeom prst="rect">
            <a:avLst/>
          </a:prstGeom>
          <a:noFill/>
          <a:ln>
            <a:noFill/>
          </a:ln>
        </p:spPr>
        <p:txBody>
          <a:bodyPr anchorCtr="0" anchor="t" bIns="91425" lIns="91425" spcFirstLastPara="1" rIns="91425" wrap="square" tIns="91425">
            <a:spAutoFit/>
          </a:bodyPr>
          <a:lstStyle/>
          <a:p>
            <a:pPr indent="0" lvl="0" marL="0" rtl="0" algn="l">
              <a:lnSpc>
                <a:spcPct val="90000"/>
              </a:lnSpc>
              <a:spcBef>
                <a:spcPts val="800"/>
              </a:spcBef>
              <a:spcAft>
                <a:spcPts val="0"/>
              </a:spcAft>
              <a:buClr>
                <a:schemeClr val="dk1"/>
              </a:buClr>
              <a:buSzPts val="1100"/>
              <a:buFont typeface="Arial"/>
              <a:buNone/>
            </a:pPr>
            <a:r>
              <a:rPr b="1" lang="en" sz="1200" u="sng">
                <a:solidFill>
                  <a:schemeClr val="hlink"/>
                </a:solidFill>
                <a:latin typeface="Inter"/>
                <a:ea typeface="Inter"/>
                <a:cs typeface="Inter"/>
                <a:sym typeface="Inter"/>
                <a:hlinkClick r:id="rId3"/>
              </a:rPr>
              <a:t>PLAY VIDEO</a:t>
            </a:r>
            <a:r>
              <a:rPr lang="en" sz="1200">
                <a:latin typeface="Inter"/>
                <a:ea typeface="Inter"/>
                <a:cs typeface="Inter"/>
                <a:sym typeface="Inter"/>
              </a:rPr>
              <a:t>: </a:t>
            </a:r>
            <a:endParaRPr sz="1200">
              <a:latin typeface="Inter"/>
              <a:ea typeface="Inter"/>
              <a:cs typeface="Inter"/>
              <a:sym typeface="Inter"/>
            </a:endParaRPr>
          </a:p>
          <a:p>
            <a:pPr indent="0" lvl="0" marL="0" rtl="0" algn="l">
              <a:lnSpc>
                <a:spcPct val="100000"/>
              </a:lnSpc>
              <a:spcBef>
                <a:spcPts val="0"/>
              </a:spcBef>
              <a:spcAft>
                <a:spcPts val="0"/>
              </a:spcAft>
              <a:buClr>
                <a:schemeClr val="dk1"/>
              </a:buClr>
              <a:buSzPts val="1100"/>
              <a:buFont typeface="Arial"/>
              <a:buNone/>
            </a:pPr>
            <a:r>
              <a:rPr lang="en" sz="1200">
                <a:solidFill>
                  <a:srgbClr val="0F0F0F"/>
                </a:solidFill>
                <a:latin typeface="Inter"/>
                <a:ea typeface="Inter"/>
                <a:cs typeface="Inter"/>
                <a:sym typeface="Inter"/>
              </a:rPr>
              <a:t>Mindset of a Champion</a:t>
            </a:r>
            <a:endParaRPr sz="1200">
              <a:solidFill>
                <a:srgbClr val="0F0F0F"/>
              </a:solidFill>
              <a:latin typeface="Inter"/>
              <a:ea typeface="Inter"/>
              <a:cs typeface="Inter"/>
              <a:sym typeface="Inter"/>
            </a:endParaRPr>
          </a:p>
          <a:p>
            <a:pPr indent="0" lvl="0" marL="0" rtl="0" algn="l">
              <a:lnSpc>
                <a:spcPct val="90000"/>
              </a:lnSpc>
              <a:spcBef>
                <a:spcPts val="800"/>
              </a:spcBef>
              <a:spcAft>
                <a:spcPts val="0"/>
              </a:spcAft>
              <a:buClr>
                <a:schemeClr val="dk1"/>
              </a:buClr>
              <a:buSzPts val="1100"/>
              <a:buFont typeface="Arial"/>
              <a:buNone/>
            </a:pPr>
            <a:r>
              <a:t/>
            </a:r>
            <a:endParaRPr sz="1200">
              <a:solidFill>
                <a:srgbClr val="0F0F0F"/>
              </a:solidFill>
              <a:highlight>
                <a:srgbClr val="FFFFFF"/>
              </a:highlight>
              <a:latin typeface="Inter"/>
              <a:ea typeface="Inter"/>
              <a:cs typeface="Inter"/>
              <a:sym typeface="Inter"/>
            </a:endParaRPr>
          </a:p>
        </p:txBody>
      </p:sp>
      <p:sp>
        <p:nvSpPr>
          <p:cNvPr id="152" name="Google Shape;152;p28"/>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pic>
        <p:nvPicPr>
          <p:cNvPr descr="Carson Byblow is a 5th grade student who goes to the Anglo American School of Sofia in Bulgaria. He was born in Belgrade, Serbia but is from Canada. Funny thing is he has never lived in Canada but have visited many times. Carson loves to play football, basketball and hangout with his friends and family. He speaks a little of Bulgarian and is fluent in English. He wrote his talk about growth and fixed mindsets because he has struggled with for his long life of ten years. &quot;The Mindset of a Champion&quot; - Carson Byblow is a 5th grade student who goes to the Anglo American School of Sofia in Bulgaria. He was born in Belgrade, Serbia but is from Canada. Funny thing is he has never lived in Canada but have visited many times. Carson loves to play football, basketball and hangout with his friends and family. He speaks a little of Bulgarian and is fluent in English. He wrote his talk about growth and fixed mindsets because he has struggled with for his long life of ten years. This talk was given at a TEDx event using the TED conference format but independently organized by a local community. Learn more at https://www.ted.com/tedx" id="153" name="Google Shape;153;p28" title="The Mindset of a Champion | Carson Byblow | TEDxYouth@AASSofia">
            <a:hlinkClick r:id="rId4"/>
          </p:cNvPr>
          <p:cNvPicPr preferRelativeResize="0"/>
          <p:nvPr/>
        </p:nvPicPr>
        <p:blipFill>
          <a:blip r:embed="rId5">
            <a:alphaModFix/>
          </a:blip>
          <a:stretch>
            <a:fillRect/>
          </a:stretch>
        </p:blipFill>
        <p:spPr>
          <a:xfrm>
            <a:off x="4572000" y="859075"/>
            <a:ext cx="4357175" cy="2450917"/>
          </a:xfrm>
          <a:prstGeom prst="rect">
            <a:avLst/>
          </a:prstGeom>
          <a:noFill/>
          <a:ln>
            <a:noFill/>
          </a:ln>
        </p:spPr>
      </p:pic>
    </p:spTree>
  </p:cSld>
  <p:clrMapOvr>
    <a:masterClrMapping/>
  </p:clrMapOvr>
  <p:timing>
    <p:tnLst>
      <p:par>
        <p:cTn dur="indefinite" nodeType="tmRoot" restart="never">
          <p:childTnLst>
            <p:seq concurrent="1" nextAc="seek">
              <p:cTn dur="indefinite" id="2" nodeType="mainSeq">
                <p:childTnLst>
                  <p:par>
                    <p:cTn fill="hold">
                      <p:stCondLst>
                        <p:cond delay="indefinite"/>
                      </p:stCondLst>
                      <p:childTnLst>
                        <p:par>
                          <p:cTn fill="hold">
                            <p:stCondLst>
                              <p:cond delay="0"/>
                            </p:stCondLst>
                            <p:childTnLst>
                              <p:par>
                                <p:cTn fill="hold" nodeType="clickEffect" presetClass="entr" presetID="10" presetSubtype="0">
                                  <p:stCondLst>
                                    <p:cond delay="0"/>
                                  </p:stCondLst>
                                  <p:childTnLst>
                                    <p:set>
                                      <p:cBhvr>
                                        <p:cTn dur="1" fill="hold">
                                          <p:stCondLst>
                                            <p:cond delay="0"/>
                                          </p:stCondLst>
                                        </p:cTn>
                                        <p:tgtEl>
                                          <p:spTgt spid="153"/>
                                        </p:tgtEl>
                                        <p:attrNameLst>
                                          <p:attrName>style.visibility</p:attrName>
                                        </p:attrNameLst>
                                      </p:cBhvr>
                                      <p:to>
                                        <p:strVal val="visible"/>
                                      </p:to>
                                    </p:set>
                                    <p:animEffect filter="fade" transition="in">
                                      <p:cBhvr>
                                        <p:cTn dur="1000"/>
                                        <p:tgtEl>
                                          <p:spTgt spid="153"/>
                                        </p:tgtEl>
                                      </p:cBhvr>
                                    </p:animEffect>
                                  </p:childTnLst>
                                </p:cTn>
                              </p:par>
                            </p:childTnLst>
                          </p:cTn>
                        </p:par>
                      </p:childTnLst>
                    </p:cTn>
                  </p:par>
                </p:childTnLst>
              </p:cTn>
              <p:prevCondLst>
                <p:cond evt="onPrev">
                  <p:tgtEl>
                    <p:sldTgt/>
                  </p:tgtEl>
                </p:cond>
              </p:prevCondLst>
              <p:nextCondLst>
                <p:cond evt="onNext">
                  <p:tgtEl>
                    <p:sldTgt/>
                  </p:tgtEl>
                </p:cond>
              </p:nextCondLst>
            </p:seq>
          </p:childTnLst>
        </p:cTn>
      </p:par>
    </p:tnLst>
  </p:timing>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