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y="10058400" cx="7772400"/>
  <p:notesSz cx="6858000" cy="9144000"/>
  <p:embeddedFontLst>
    <p:embeddedFont>
      <p:font typeface="Halant SemiBold"/>
      <p:regular r:id="rId21"/>
      <p:bold r:id="rId22"/>
    </p:embeddedFont>
    <p:embeddedFont>
      <p:font typeface="Halant"/>
      <p:regular r:id="rId23"/>
      <p:bold r:id="rId24"/>
    </p:embeddedFont>
    <p:embeddedFont>
      <p:font typeface="Inter SemiBold"/>
      <p:regular r:id="rId25"/>
      <p:bold r:id="rId26"/>
      <p:italic r:id="rId27"/>
      <p:boldItalic r:id="rId28"/>
    </p:embeddedFont>
    <p:embeddedFont>
      <p:font typeface="Plus Jakarta Sans"/>
      <p:regular r:id="rId29"/>
      <p:bold r:id="rId30"/>
      <p:italic r:id="rId31"/>
      <p:boldItalic r:id="rId32"/>
    </p:embeddedFont>
    <p:embeddedFont>
      <p:font typeface="Inter"/>
      <p:regular r:id="rId33"/>
      <p:bold r:id="rId34"/>
      <p:italic r:id="rId35"/>
      <p:boldItalic r:id="rId36"/>
    </p:embeddedFont>
    <p:embeddedFont>
      <p:font typeface="Plus Jakarta Sans SemiBold"/>
      <p:regular r:id="rId37"/>
      <p:bold r:id="rId38"/>
      <p:italic r:id="rId39"/>
      <p:boldItalic r:id="rId40"/>
    </p:embeddedFont>
    <p:embeddedFont>
      <p:font typeface="Plus Jakarta Sans Medium"/>
      <p:regular r:id="rId41"/>
      <p:bold r:id="rId42"/>
      <p:italic r:id="rId43"/>
      <p:boldItalic r:id="rId44"/>
    </p:embeddedFont>
    <p:embeddedFont>
      <p:font typeface="Work Sans"/>
      <p:regular r:id="rId45"/>
      <p:bold r:id="rId46"/>
      <p:italic r:id="rId47"/>
      <p:boldItalic r:id="rId48"/>
    </p:embeddedFont>
    <p:embeddedFont>
      <p:font typeface="Open Sans"/>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84393F7-158F-451D-81B6-9AF9A1AE467C}">
  <a:tblStyle styleId="{184393F7-158F-451D-81B6-9AF9A1AE467C}" styleName="Table_0">
    <a:wholeTbl>
      <a:tcTxStyle>
        <a:font>
          <a:latin typeface="Cambria"/>
          <a:ea typeface="Cambria"/>
          <a:cs typeface="Cambria"/>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5783AA0-3CB9-443E-9303-581EAA1F05DE}"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8AB06DB-2A0A-4D0A-907D-A1D66869B0AA}" styleName="Table_2">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A9500B96-4435-45D1-B938-2BD6ABF74A4D}" styleName="Table_3">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Italic.fntdata"/><Relationship Id="rId42" Type="http://schemas.openxmlformats.org/officeDocument/2006/relationships/font" Target="fonts/PlusJakartaSansMedium-bold.fntdata"/><Relationship Id="rId41" Type="http://schemas.openxmlformats.org/officeDocument/2006/relationships/font" Target="fonts/PlusJakartaSansMedium-regular.fntdata"/><Relationship Id="rId44" Type="http://schemas.openxmlformats.org/officeDocument/2006/relationships/font" Target="fonts/PlusJakartaSansMedium-boldItalic.fntdata"/><Relationship Id="rId43" Type="http://schemas.openxmlformats.org/officeDocument/2006/relationships/font" Target="fonts/PlusJakartaSansMedium-italic.fntdata"/><Relationship Id="rId46" Type="http://schemas.openxmlformats.org/officeDocument/2006/relationships/font" Target="fonts/WorkSans-bold.fntdata"/><Relationship Id="rId45" Type="http://schemas.openxmlformats.org/officeDocument/2006/relationships/font" Target="fonts/WorkSans-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WorkSans-boldItalic.fntdata"/><Relationship Id="rId47" Type="http://schemas.openxmlformats.org/officeDocument/2006/relationships/font" Target="fonts/WorkSans-italic.fntdata"/><Relationship Id="rId49" Type="http://schemas.openxmlformats.org/officeDocument/2006/relationships/font" Target="fonts/OpenSans-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Inter-regular.fntdata"/><Relationship Id="rId32" Type="http://schemas.openxmlformats.org/officeDocument/2006/relationships/font" Target="fonts/PlusJakartaSans-boldItalic.fntdata"/><Relationship Id="rId35" Type="http://schemas.openxmlformats.org/officeDocument/2006/relationships/font" Target="fonts/Inter-italic.fntdata"/><Relationship Id="rId34" Type="http://schemas.openxmlformats.org/officeDocument/2006/relationships/font" Target="fonts/Inter-bold.fntdata"/><Relationship Id="rId37" Type="http://schemas.openxmlformats.org/officeDocument/2006/relationships/font" Target="fonts/PlusJakartaSansSemiBold-regular.fntdata"/><Relationship Id="rId36" Type="http://schemas.openxmlformats.org/officeDocument/2006/relationships/font" Target="fonts/Inter-boldItalic.fntdata"/><Relationship Id="rId39" Type="http://schemas.openxmlformats.org/officeDocument/2006/relationships/font" Target="fonts/PlusJakartaSansSemiBold-italic.fntdata"/><Relationship Id="rId38" Type="http://schemas.openxmlformats.org/officeDocument/2006/relationships/font" Target="fonts/PlusJakartaSansSemiBold-bold.fntdata"/><Relationship Id="rId20" Type="http://schemas.openxmlformats.org/officeDocument/2006/relationships/slide" Target="slides/slide13.xml"/><Relationship Id="rId22" Type="http://schemas.openxmlformats.org/officeDocument/2006/relationships/font" Target="fonts/HalantSemiBold-bold.fntdata"/><Relationship Id="rId21" Type="http://schemas.openxmlformats.org/officeDocument/2006/relationships/font" Target="fonts/HalantSemiBold-regular.fntdata"/><Relationship Id="rId24" Type="http://schemas.openxmlformats.org/officeDocument/2006/relationships/font" Target="fonts/Halant-bold.fntdata"/><Relationship Id="rId23" Type="http://schemas.openxmlformats.org/officeDocument/2006/relationships/font" Target="fonts/Halant-regular.fntdata"/><Relationship Id="rId26" Type="http://schemas.openxmlformats.org/officeDocument/2006/relationships/font" Target="fonts/InterSemiBold-bold.fntdata"/><Relationship Id="rId25" Type="http://schemas.openxmlformats.org/officeDocument/2006/relationships/font" Target="fonts/InterSemiBold-regular.fntdata"/><Relationship Id="rId28" Type="http://schemas.openxmlformats.org/officeDocument/2006/relationships/font" Target="fonts/InterSemiBold-boldItalic.fntdata"/><Relationship Id="rId27" Type="http://schemas.openxmlformats.org/officeDocument/2006/relationships/font" Target="fonts/InterSemiBold-italic.fntdata"/><Relationship Id="rId29" Type="http://schemas.openxmlformats.org/officeDocument/2006/relationships/font" Target="fonts/PlusJakartaSans-regular.fntdata"/><Relationship Id="rId51" Type="http://schemas.openxmlformats.org/officeDocument/2006/relationships/font" Target="fonts/OpenSans-italic.fntdata"/><Relationship Id="rId50" Type="http://schemas.openxmlformats.org/officeDocument/2006/relationships/font" Target="fonts/OpenSans-bold.fntdata"/><Relationship Id="rId52" Type="http://schemas.openxmlformats.org/officeDocument/2006/relationships/font" Target="fonts/OpenSans-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39de1b9a4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39de1b9a4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65d868a8b4_0_28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65d868a8b4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265d868a8b4_0_34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265d868a8b4_0_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65d868a8b4_0_3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265d868a8b4_0_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2e835afb3e5_0_8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2e835afb3e5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a97f705531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a97f70553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e2cc1914db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2e2cc1914d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60f2ac8815_0_3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260f2ac8815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39de1b9a4a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239de1b9a4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60f2ac8815_0_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60f2ac881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60f2ac8815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60f2ac881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65d1d3c339_0_27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265d1d3c339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65d868a8b4_0_23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65d868a8b4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rtl="0" algn="ctr">
              <a:spcBef>
                <a:spcPts val="0"/>
              </a:spcBef>
              <a:spcAft>
                <a:spcPts val="0"/>
              </a:spcAft>
              <a:buSzPts val="5500"/>
              <a:buNone/>
              <a:defRPr sz="5500"/>
            </a:lvl1pPr>
            <a:lvl2pPr lvl="1" rtl="0" algn="ctr">
              <a:spcBef>
                <a:spcPts val="0"/>
              </a:spcBef>
              <a:spcAft>
                <a:spcPts val="0"/>
              </a:spcAft>
              <a:buSzPts val="5500"/>
              <a:buNone/>
              <a:defRPr sz="5500"/>
            </a:lvl2pPr>
            <a:lvl3pPr lvl="2" rtl="0" algn="ctr">
              <a:spcBef>
                <a:spcPts val="0"/>
              </a:spcBef>
              <a:spcAft>
                <a:spcPts val="0"/>
              </a:spcAft>
              <a:buSzPts val="5500"/>
              <a:buNone/>
              <a:defRPr sz="5500"/>
            </a:lvl3pPr>
            <a:lvl4pPr lvl="3" rtl="0" algn="ctr">
              <a:spcBef>
                <a:spcPts val="0"/>
              </a:spcBef>
              <a:spcAft>
                <a:spcPts val="0"/>
              </a:spcAft>
              <a:buSzPts val="5500"/>
              <a:buNone/>
              <a:defRPr sz="5500"/>
            </a:lvl4pPr>
            <a:lvl5pPr lvl="4" rtl="0" algn="ctr">
              <a:spcBef>
                <a:spcPts val="0"/>
              </a:spcBef>
              <a:spcAft>
                <a:spcPts val="0"/>
              </a:spcAft>
              <a:buSzPts val="5500"/>
              <a:buNone/>
              <a:defRPr sz="5500"/>
            </a:lvl5pPr>
            <a:lvl6pPr lvl="5" rtl="0" algn="ctr">
              <a:spcBef>
                <a:spcPts val="0"/>
              </a:spcBef>
              <a:spcAft>
                <a:spcPts val="0"/>
              </a:spcAft>
              <a:buSzPts val="5500"/>
              <a:buNone/>
              <a:defRPr sz="5500"/>
            </a:lvl6pPr>
            <a:lvl7pPr lvl="6" rtl="0" algn="ctr">
              <a:spcBef>
                <a:spcPts val="0"/>
              </a:spcBef>
              <a:spcAft>
                <a:spcPts val="0"/>
              </a:spcAft>
              <a:buSzPts val="5500"/>
              <a:buNone/>
              <a:defRPr sz="5500"/>
            </a:lvl7pPr>
            <a:lvl8pPr lvl="7" rtl="0" algn="ctr">
              <a:spcBef>
                <a:spcPts val="0"/>
              </a:spcBef>
              <a:spcAft>
                <a:spcPts val="0"/>
              </a:spcAft>
              <a:buSzPts val="5500"/>
              <a:buNone/>
              <a:defRPr sz="5500"/>
            </a:lvl8pPr>
            <a:lvl9pPr lvl="8" rtl="0"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rtl="0" algn="ctr">
              <a:lnSpc>
                <a:spcPct val="100000"/>
              </a:lnSpc>
              <a:spcBef>
                <a:spcPts val="0"/>
              </a:spcBef>
              <a:spcAft>
                <a:spcPts val="0"/>
              </a:spcAft>
              <a:buSzPts val="3000"/>
              <a:buNone/>
              <a:defRPr sz="3000"/>
            </a:lvl1pPr>
            <a:lvl2pPr lvl="1" rtl="0" algn="ctr">
              <a:lnSpc>
                <a:spcPct val="100000"/>
              </a:lnSpc>
              <a:spcBef>
                <a:spcPts val="0"/>
              </a:spcBef>
              <a:spcAft>
                <a:spcPts val="0"/>
              </a:spcAft>
              <a:buSzPts val="3000"/>
              <a:buNone/>
              <a:defRPr sz="3000"/>
            </a:lvl2pPr>
            <a:lvl3pPr lvl="2" rtl="0" algn="ctr">
              <a:lnSpc>
                <a:spcPct val="100000"/>
              </a:lnSpc>
              <a:spcBef>
                <a:spcPts val="0"/>
              </a:spcBef>
              <a:spcAft>
                <a:spcPts val="0"/>
              </a:spcAft>
              <a:buSzPts val="3000"/>
              <a:buNone/>
              <a:defRPr sz="3000"/>
            </a:lvl3pPr>
            <a:lvl4pPr lvl="3" rtl="0" algn="ctr">
              <a:lnSpc>
                <a:spcPct val="100000"/>
              </a:lnSpc>
              <a:spcBef>
                <a:spcPts val="0"/>
              </a:spcBef>
              <a:spcAft>
                <a:spcPts val="0"/>
              </a:spcAft>
              <a:buSzPts val="3000"/>
              <a:buNone/>
              <a:defRPr sz="3000"/>
            </a:lvl4pPr>
            <a:lvl5pPr lvl="4" rtl="0" algn="ctr">
              <a:lnSpc>
                <a:spcPct val="100000"/>
              </a:lnSpc>
              <a:spcBef>
                <a:spcPts val="0"/>
              </a:spcBef>
              <a:spcAft>
                <a:spcPts val="0"/>
              </a:spcAft>
              <a:buSzPts val="3000"/>
              <a:buNone/>
              <a:defRPr sz="3000"/>
            </a:lvl5pPr>
            <a:lvl6pPr lvl="5" rtl="0" algn="ctr">
              <a:lnSpc>
                <a:spcPct val="100000"/>
              </a:lnSpc>
              <a:spcBef>
                <a:spcPts val="0"/>
              </a:spcBef>
              <a:spcAft>
                <a:spcPts val="0"/>
              </a:spcAft>
              <a:buSzPts val="3000"/>
              <a:buNone/>
              <a:defRPr sz="3000"/>
            </a:lvl6pPr>
            <a:lvl7pPr lvl="6" rtl="0" algn="ctr">
              <a:lnSpc>
                <a:spcPct val="100000"/>
              </a:lnSpc>
              <a:spcBef>
                <a:spcPts val="0"/>
              </a:spcBef>
              <a:spcAft>
                <a:spcPts val="0"/>
              </a:spcAft>
              <a:buSzPts val="3000"/>
              <a:buNone/>
              <a:defRPr sz="3000"/>
            </a:lvl7pPr>
            <a:lvl8pPr lvl="7" rtl="0" algn="ctr">
              <a:lnSpc>
                <a:spcPct val="100000"/>
              </a:lnSpc>
              <a:spcBef>
                <a:spcPts val="0"/>
              </a:spcBef>
              <a:spcAft>
                <a:spcPts val="0"/>
              </a:spcAft>
              <a:buSzPts val="3000"/>
              <a:buNone/>
              <a:defRPr sz="3000"/>
            </a:lvl8pPr>
            <a:lvl9pPr lvl="8" rtl="0"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rtl="0" algn="ctr">
              <a:spcBef>
                <a:spcPts val="0"/>
              </a:spcBef>
              <a:spcAft>
                <a:spcPts val="0"/>
              </a:spcAft>
              <a:buSzPts val="3800"/>
              <a:buNone/>
              <a:defRPr sz="3800"/>
            </a:lvl1pPr>
            <a:lvl2pPr lvl="1" rtl="0" algn="ctr">
              <a:spcBef>
                <a:spcPts val="0"/>
              </a:spcBef>
              <a:spcAft>
                <a:spcPts val="0"/>
              </a:spcAft>
              <a:buSzPts val="3800"/>
              <a:buNone/>
              <a:defRPr sz="3800"/>
            </a:lvl2pPr>
            <a:lvl3pPr lvl="2" rtl="0" algn="ctr">
              <a:spcBef>
                <a:spcPts val="0"/>
              </a:spcBef>
              <a:spcAft>
                <a:spcPts val="0"/>
              </a:spcAft>
              <a:buSzPts val="3800"/>
              <a:buNone/>
              <a:defRPr sz="3800"/>
            </a:lvl3pPr>
            <a:lvl4pPr lvl="3" rtl="0" algn="ctr">
              <a:spcBef>
                <a:spcPts val="0"/>
              </a:spcBef>
              <a:spcAft>
                <a:spcPts val="0"/>
              </a:spcAft>
              <a:buSzPts val="3800"/>
              <a:buNone/>
              <a:defRPr sz="3800"/>
            </a:lvl4pPr>
            <a:lvl5pPr lvl="4" rtl="0" algn="ctr">
              <a:spcBef>
                <a:spcPts val="0"/>
              </a:spcBef>
              <a:spcAft>
                <a:spcPts val="0"/>
              </a:spcAft>
              <a:buSzPts val="3800"/>
              <a:buNone/>
              <a:defRPr sz="3800"/>
            </a:lvl5pPr>
            <a:lvl6pPr lvl="5" rtl="0" algn="ctr">
              <a:spcBef>
                <a:spcPts val="0"/>
              </a:spcBef>
              <a:spcAft>
                <a:spcPts val="0"/>
              </a:spcAft>
              <a:buSzPts val="3800"/>
              <a:buNone/>
              <a:defRPr sz="3800"/>
            </a:lvl6pPr>
            <a:lvl7pPr lvl="6" rtl="0" algn="ctr">
              <a:spcBef>
                <a:spcPts val="0"/>
              </a:spcBef>
              <a:spcAft>
                <a:spcPts val="0"/>
              </a:spcAft>
              <a:buSzPts val="3800"/>
              <a:buNone/>
              <a:defRPr sz="3800"/>
            </a:lvl7pPr>
            <a:lvl8pPr lvl="7" rtl="0" algn="ctr">
              <a:spcBef>
                <a:spcPts val="0"/>
              </a:spcBef>
              <a:spcAft>
                <a:spcPts val="0"/>
              </a:spcAft>
              <a:buSzPts val="3800"/>
              <a:buNone/>
              <a:defRPr sz="3800"/>
            </a:lvl8pPr>
            <a:lvl9pPr lvl="8" rtl="0"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rtl="0">
              <a:spcBef>
                <a:spcPts val="0"/>
              </a:spcBef>
              <a:spcAft>
                <a:spcPts val="0"/>
              </a:spcAft>
              <a:buSzPts val="1900"/>
              <a:buChar char="●"/>
              <a:defRPr/>
            </a:lvl1pPr>
            <a:lvl2pPr indent="-323850" lvl="1" marL="914400" rtl="0">
              <a:spcBef>
                <a:spcPts val="1700"/>
              </a:spcBef>
              <a:spcAft>
                <a:spcPts val="0"/>
              </a:spcAft>
              <a:buSzPts val="1500"/>
              <a:buChar char="○"/>
              <a:defRPr/>
            </a:lvl2pPr>
            <a:lvl3pPr indent="-323850" lvl="2" marL="1371600" rtl="0">
              <a:spcBef>
                <a:spcPts val="1700"/>
              </a:spcBef>
              <a:spcAft>
                <a:spcPts val="0"/>
              </a:spcAft>
              <a:buSzPts val="1500"/>
              <a:buChar char="■"/>
              <a:defRPr/>
            </a:lvl3pPr>
            <a:lvl4pPr indent="-323850" lvl="3" marL="1828800" rtl="0">
              <a:spcBef>
                <a:spcPts val="1700"/>
              </a:spcBef>
              <a:spcAft>
                <a:spcPts val="0"/>
              </a:spcAft>
              <a:buSzPts val="1500"/>
              <a:buChar char="●"/>
              <a:defRPr/>
            </a:lvl4pPr>
            <a:lvl5pPr indent="-323850" lvl="4" marL="2286000" rtl="0">
              <a:spcBef>
                <a:spcPts val="1700"/>
              </a:spcBef>
              <a:spcAft>
                <a:spcPts val="0"/>
              </a:spcAft>
              <a:buSzPts val="1500"/>
              <a:buChar char="○"/>
              <a:defRPr/>
            </a:lvl5pPr>
            <a:lvl6pPr indent="-323850" lvl="5" marL="2743200" rtl="0">
              <a:spcBef>
                <a:spcPts val="1700"/>
              </a:spcBef>
              <a:spcAft>
                <a:spcPts val="0"/>
              </a:spcAft>
              <a:buSzPts val="1500"/>
              <a:buChar char="■"/>
              <a:defRPr/>
            </a:lvl6pPr>
            <a:lvl7pPr indent="-323850" lvl="6" marL="3200400" rtl="0">
              <a:spcBef>
                <a:spcPts val="1700"/>
              </a:spcBef>
              <a:spcAft>
                <a:spcPts val="0"/>
              </a:spcAft>
              <a:buSzPts val="1500"/>
              <a:buChar char="●"/>
              <a:defRPr/>
            </a:lvl7pPr>
            <a:lvl8pPr indent="-323850" lvl="7" marL="3657600" rtl="0">
              <a:spcBef>
                <a:spcPts val="1700"/>
              </a:spcBef>
              <a:spcAft>
                <a:spcPts val="0"/>
              </a:spcAft>
              <a:buSzPts val="1500"/>
              <a:buChar char="○"/>
              <a:defRPr/>
            </a:lvl8pPr>
            <a:lvl9pPr indent="-323850" lvl="8" marL="4114800" rtl="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rtl="0">
              <a:spcBef>
                <a:spcPts val="0"/>
              </a:spcBef>
              <a:spcAft>
                <a:spcPts val="0"/>
              </a:spcAft>
              <a:buSzPts val="1500"/>
              <a:buChar char="●"/>
              <a:defRPr sz="1500"/>
            </a:lvl1pPr>
            <a:lvl2pPr indent="-311150" lvl="1" marL="914400" rtl="0">
              <a:spcBef>
                <a:spcPts val="1700"/>
              </a:spcBef>
              <a:spcAft>
                <a:spcPts val="0"/>
              </a:spcAft>
              <a:buSzPts val="1300"/>
              <a:buChar char="○"/>
              <a:defRPr sz="1300"/>
            </a:lvl2pPr>
            <a:lvl3pPr indent="-311150" lvl="2" marL="1371600" rtl="0">
              <a:spcBef>
                <a:spcPts val="1700"/>
              </a:spcBef>
              <a:spcAft>
                <a:spcPts val="0"/>
              </a:spcAft>
              <a:buSzPts val="1300"/>
              <a:buChar char="■"/>
              <a:defRPr sz="1300"/>
            </a:lvl3pPr>
            <a:lvl4pPr indent="-311150" lvl="3" marL="1828800" rtl="0">
              <a:spcBef>
                <a:spcPts val="1700"/>
              </a:spcBef>
              <a:spcAft>
                <a:spcPts val="0"/>
              </a:spcAft>
              <a:buSzPts val="1300"/>
              <a:buChar char="●"/>
              <a:defRPr sz="1300"/>
            </a:lvl4pPr>
            <a:lvl5pPr indent="-311150" lvl="4" marL="2286000" rtl="0">
              <a:spcBef>
                <a:spcPts val="1700"/>
              </a:spcBef>
              <a:spcAft>
                <a:spcPts val="0"/>
              </a:spcAft>
              <a:buSzPts val="1300"/>
              <a:buChar char="○"/>
              <a:defRPr sz="1300"/>
            </a:lvl5pPr>
            <a:lvl6pPr indent="-311150" lvl="5" marL="2743200" rtl="0">
              <a:spcBef>
                <a:spcPts val="1700"/>
              </a:spcBef>
              <a:spcAft>
                <a:spcPts val="0"/>
              </a:spcAft>
              <a:buSzPts val="1300"/>
              <a:buChar char="■"/>
              <a:defRPr sz="1300"/>
            </a:lvl6pPr>
            <a:lvl7pPr indent="-311150" lvl="6" marL="3200400" rtl="0">
              <a:spcBef>
                <a:spcPts val="1700"/>
              </a:spcBef>
              <a:spcAft>
                <a:spcPts val="0"/>
              </a:spcAft>
              <a:buSzPts val="1300"/>
              <a:buChar char="●"/>
              <a:defRPr sz="1300"/>
            </a:lvl7pPr>
            <a:lvl8pPr indent="-311150" lvl="7" marL="3657600" rtl="0">
              <a:spcBef>
                <a:spcPts val="1700"/>
              </a:spcBef>
              <a:spcAft>
                <a:spcPts val="0"/>
              </a:spcAft>
              <a:buSzPts val="1300"/>
              <a:buChar char="○"/>
              <a:defRPr sz="1300"/>
            </a:lvl8pPr>
            <a:lvl9pPr indent="-311150" lvl="8" marL="4114800" rtl="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rtl="0">
              <a:spcBef>
                <a:spcPts val="0"/>
              </a:spcBef>
              <a:spcAft>
                <a:spcPts val="0"/>
              </a:spcAft>
              <a:buSzPts val="1500"/>
              <a:buChar char="●"/>
              <a:defRPr sz="1500"/>
            </a:lvl1pPr>
            <a:lvl2pPr indent="-311150" lvl="1" marL="914400" rtl="0">
              <a:spcBef>
                <a:spcPts val="1700"/>
              </a:spcBef>
              <a:spcAft>
                <a:spcPts val="0"/>
              </a:spcAft>
              <a:buSzPts val="1300"/>
              <a:buChar char="○"/>
              <a:defRPr sz="1300"/>
            </a:lvl2pPr>
            <a:lvl3pPr indent="-311150" lvl="2" marL="1371600" rtl="0">
              <a:spcBef>
                <a:spcPts val="1700"/>
              </a:spcBef>
              <a:spcAft>
                <a:spcPts val="0"/>
              </a:spcAft>
              <a:buSzPts val="1300"/>
              <a:buChar char="■"/>
              <a:defRPr sz="1300"/>
            </a:lvl3pPr>
            <a:lvl4pPr indent="-311150" lvl="3" marL="1828800" rtl="0">
              <a:spcBef>
                <a:spcPts val="1700"/>
              </a:spcBef>
              <a:spcAft>
                <a:spcPts val="0"/>
              </a:spcAft>
              <a:buSzPts val="1300"/>
              <a:buChar char="●"/>
              <a:defRPr sz="1300"/>
            </a:lvl4pPr>
            <a:lvl5pPr indent="-311150" lvl="4" marL="2286000" rtl="0">
              <a:spcBef>
                <a:spcPts val="1700"/>
              </a:spcBef>
              <a:spcAft>
                <a:spcPts val="0"/>
              </a:spcAft>
              <a:buSzPts val="1300"/>
              <a:buChar char="○"/>
              <a:defRPr sz="1300"/>
            </a:lvl5pPr>
            <a:lvl6pPr indent="-311150" lvl="5" marL="2743200" rtl="0">
              <a:spcBef>
                <a:spcPts val="1700"/>
              </a:spcBef>
              <a:spcAft>
                <a:spcPts val="0"/>
              </a:spcAft>
              <a:buSzPts val="1300"/>
              <a:buChar char="■"/>
              <a:defRPr sz="1300"/>
            </a:lvl6pPr>
            <a:lvl7pPr indent="-311150" lvl="6" marL="3200400" rtl="0">
              <a:spcBef>
                <a:spcPts val="1700"/>
              </a:spcBef>
              <a:spcAft>
                <a:spcPts val="0"/>
              </a:spcAft>
              <a:buSzPts val="1300"/>
              <a:buChar char="●"/>
              <a:defRPr sz="1300"/>
            </a:lvl7pPr>
            <a:lvl8pPr indent="-311150" lvl="7" marL="3657600" rtl="0">
              <a:spcBef>
                <a:spcPts val="1700"/>
              </a:spcBef>
              <a:spcAft>
                <a:spcPts val="0"/>
              </a:spcAft>
              <a:buSzPts val="1300"/>
              <a:buChar char="○"/>
              <a:defRPr sz="1300"/>
            </a:lvl8pPr>
            <a:lvl9pPr indent="-311150" lvl="8" marL="4114800" rtl="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rtl="0">
              <a:spcBef>
                <a:spcPts val="0"/>
              </a:spcBef>
              <a:spcAft>
                <a:spcPts val="0"/>
              </a:spcAft>
              <a:buSzPts val="2500"/>
              <a:buNone/>
              <a:defRPr sz="2500"/>
            </a:lvl1pPr>
            <a:lvl2pPr lvl="1" rtl="0">
              <a:spcBef>
                <a:spcPts val="0"/>
              </a:spcBef>
              <a:spcAft>
                <a:spcPts val="0"/>
              </a:spcAft>
              <a:buSzPts val="2500"/>
              <a:buNone/>
              <a:defRPr sz="2500"/>
            </a:lvl2pPr>
            <a:lvl3pPr lvl="2" rtl="0">
              <a:spcBef>
                <a:spcPts val="0"/>
              </a:spcBef>
              <a:spcAft>
                <a:spcPts val="0"/>
              </a:spcAft>
              <a:buSzPts val="2500"/>
              <a:buNone/>
              <a:defRPr sz="2500"/>
            </a:lvl3pPr>
            <a:lvl4pPr lvl="3" rtl="0">
              <a:spcBef>
                <a:spcPts val="0"/>
              </a:spcBef>
              <a:spcAft>
                <a:spcPts val="0"/>
              </a:spcAft>
              <a:buSzPts val="2500"/>
              <a:buNone/>
              <a:defRPr sz="2500"/>
            </a:lvl4pPr>
            <a:lvl5pPr lvl="4" rtl="0">
              <a:spcBef>
                <a:spcPts val="0"/>
              </a:spcBef>
              <a:spcAft>
                <a:spcPts val="0"/>
              </a:spcAft>
              <a:buSzPts val="2500"/>
              <a:buNone/>
              <a:defRPr sz="2500"/>
            </a:lvl5pPr>
            <a:lvl6pPr lvl="5" rtl="0">
              <a:spcBef>
                <a:spcPts val="0"/>
              </a:spcBef>
              <a:spcAft>
                <a:spcPts val="0"/>
              </a:spcAft>
              <a:buSzPts val="2500"/>
              <a:buNone/>
              <a:defRPr sz="2500"/>
            </a:lvl6pPr>
            <a:lvl7pPr lvl="6" rtl="0">
              <a:spcBef>
                <a:spcPts val="0"/>
              </a:spcBef>
              <a:spcAft>
                <a:spcPts val="0"/>
              </a:spcAft>
              <a:buSzPts val="2500"/>
              <a:buNone/>
              <a:defRPr sz="2500"/>
            </a:lvl7pPr>
            <a:lvl8pPr lvl="7" rtl="0">
              <a:spcBef>
                <a:spcPts val="0"/>
              </a:spcBef>
              <a:spcAft>
                <a:spcPts val="0"/>
              </a:spcAft>
              <a:buSzPts val="2500"/>
              <a:buNone/>
              <a:defRPr sz="2500"/>
            </a:lvl8pPr>
            <a:lvl9pPr lvl="8" rtl="0">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rtl="0">
              <a:spcBef>
                <a:spcPts val="0"/>
              </a:spcBef>
              <a:spcAft>
                <a:spcPts val="0"/>
              </a:spcAft>
              <a:buSzPts val="1300"/>
              <a:buChar char="●"/>
              <a:defRPr sz="1300"/>
            </a:lvl1pPr>
            <a:lvl2pPr indent="-311150" lvl="1" marL="914400" rtl="0">
              <a:spcBef>
                <a:spcPts val="1700"/>
              </a:spcBef>
              <a:spcAft>
                <a:spcPts val="0"/>
              </a:spcAft>
              <a:buSzPts val="1300"/>
              <a:buChar char="○"/>
              <a:defRPr sz="1300"/>
            </a:lvl2pPr>
            <a:lvl3pPr indent="-311150" lvl="2" marL="1371600" rtl="0">
              <a:spcBef>
                <a:spcPts val="1700"/>
              </a:spcBef>
              <a:spcAft>
                <a:spcPts val="0"/>
              </a:spcAft>
              <a:buSzPts val="1300"/>
              <a:buChar char="■"/>
              <a:defRPr sz="1300"/>
            </a:lvl3pPr>
            <a:lvl4pPr indent="-311150" lvl="3" marL="1828800" rtl="0">
              <a:spcBef>
                <a:spcPts val="1700"/>
              </a:spcBef>
              <a:spcAft>
                <a:spcPts val="0"/>
              </a:spcAft>
              <a:buSzPts val="1300"/>
              <a:buChar char="●"/>
              <a:defRPr sz="1300"/>
            </a:lvl4pPr>
            <a:lvl5pPr indent="-311150" lvl="4" marL="2286000" rtl="0">
              <a:spcBef>
                <a:spcPts val="1700"/>
              </a:spcBef>
              <a:spcAft>
                <a:spcPts val="0"/>
              </a:spcAft>
              <a:buSzPts val="1300"/>
              <a:buChar char="○"/>
              <a:defRPr sz="1300"/>
            </a:lvl5pPr>
            <a:lvl6pPr indent="-311150" lvl="5" marL="2743200" rtl="0">
              <a:spcBef>
                <a:spcPts val="1700"/>
              </a:spcBef>
              <a:spcAft>
                <a:spcPts val="0"/>
              </a:spcAft>
              <a:buSzPts val="1300"/>
              <a:buChar char="■"/>
              <a:defRPr sz="1300"/>
            </a:lvl6pPr>
            <a:lvl7pPr indent="-311150" lvl="6" marL="3200400" rtl="0">
              <a:spcBef>
                <a:spcPts val="1700"/>
              </a:spcBef>
              <a:spcAft>
                <a:spcPts val="0"/>
              </a:spcAft>
              <a:buSzPts val="1300"/>
              <a:buChar char="●"/>
              <a:defRPr sz="1300"/>
            </a:lvl7pPr>
            <a:lvl8pPr indent="-311150" lvl="7" marL="3657600" rtl="0">
              <a:spcBef>
                <a:spcPts val="1700"/>
              </a:spcBef>
              <a:spcAft>
                <a:spcPts val="0"/>
              </a:spcAft>
              <a:buSzPts val="1300"/>
              <a:buChar char="○"/>
              <a:defRPr sz="1300"/>
            </a:lvl8pPr>
            <a:lvl9pPr indent="-311150" lvl="8" marL="4114800" rtl="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rtl="0">
              <a:spcBef>
                <a:spcPts val="0"/>
              </a:spcBef>
              <a:spcAft>
                <a:spcPts val="0"/>
              </a:spcAft>
              <a:buSzPts val="5100"/>
              <a:buNone/>
              <a:defRPr sz="5100"/>
            </a:lvl1pPr>
            <a:lvl2pPr lvl="1" rtl="0">
              <a:spcBef>
                <a:spcPts val="0"/>
              </a:spcBef>
              <a:spcAft>
                <a:spcPts val="0"/>
              </a:spcAft>
              <a:buSzPts val="5100"/>
              <a:buNone/>
              <a:defRPr sz="5100"/>
            </a:lvl2pPr>
            <a:lvl3pPr lvl="2" rtl="0">
              <a:spcBef>
                <a:spcPts val="0"/>
              </a:spcBef>
              <a:spcAft>
                <a:spcPts val="0"/>
              </a:spcAft>
              <a:buSzPts val="5100"/>
              <a:buNone/>
              <a:defRPr sz="5100"/>
            </a:lvl3pPr>
            <a:lvl4pPr lvl="3" rtl="0">
              <a:spcBef>
                <a:spcPts val="0"/>
              </a:spcBef>
              <a:spcAft>
                <a:spcPts val="0"/>
              </a:spcAft>
              <a:buSzPts val="5100"/>
              <a:buNone/>
              <a:defRPr sz="5100"/>
            </a:lvl4pPr>
            <a:lvl5pPr lvl="4" rtl="0">
              <a:spcBef>
                <a:spcPts val="0"/>
              </a:spcBef>
              <a:spcAft>
                <a:spcPts val="0"/>
              </a:spcAft>
              <a:buSzPts val="5100"/>
              <a:buNone/>
              <a:defRPr sz="5100"/>
            </a:lvl5pPr>
            <a:lvl6pPr lvl="5" rtl="0">
              <a:spcBef>
                <a:spcPts val="0"/>
              </a:spcBef>
              <a:spcAft>
                <a:spcPts val="0"/>
              </a:spcAft>
              <a:buSzPts val="5100"/>
              <a:buNone/>
              <a:defRPr sz="5100"/>
            </a:lvl6pPr>
            <a:lvl7pPr lvl="6" rtl="0">
              <a:spcBef>
                <a:spcPts val="0"/>
              </a:spcBef>
              <a:spcAft>
                <a:spcPts val="0"/>
              </a:spcAft>
              <a:buSzPts val="5100"/>
              <a:buNone/>
              <a:defRPr sz="5100"/>
            </a:lvl7pPr>
            <a:lvl8pPr lvl="7" rtl="0">
              <a:spcBef>
                <a:spcPts val="0"/>
              </a:spcBef>
              <a:spcAft>
                <a:spcPts val="0"/>
              </a:spcAft>
              <a:buSzPts val="5100"/>
              <a:buNone/>
              <a:defRPr sz="5100"/>
            </a:lvl8pPr>
            <a:lvl9pPr lvl="8" rtl="0">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rtl="0" algn="ctr">
              <a:spcBef>
                <a:spcPts val="0"/>
              </a:spcBef>
              <a:spcAft>
                <a:spcPts val="0"/>
              </a:spcAft>
              <a:buSzPts val="4400"/>
              <a:buNone/>
              <a:defRPr sz="4400"/>
            </a:lvl1pPr>
            <a:lvl2pPr lvl="1" rtl="0" algn="ctr">
              <a:spcBef>
                <a:spcPts val="0"/>
              </a:spcBef>
              <a:spcAft>
                <a:spcPts val="0"/>
              </a:spcAft>
              <a:buSzPts val="4400"/>
              <a:buNone/>
              <a:defRPr sz="4400"/>
            </a:lvl2pPr>
            <a:lvl3pPr lvl="2" rtl="0" algn="ctr">
              <a:spcBef>
                <a:spcPts val="0"/>
              </a:spcBef>
              <a:spcAft>
                <a:spcPts val="0"/>
              </a:spcAft>
              <a:buSzPts val="4400"/>
              <a:buNone/>
              <a:defRPr sz="4400"/>
            </a:lvl3pPr>
            <a:lvl4pPr lvl="3" rtl="0" algn="ctr">
              <a:spcBef>
                <a:spcPts val="0"/>
              </a:spcBef>
              <a:spcAft>
                <a:spcPts val="0"/>
              </a:spcAft>
              <a:buSzPts val="4400"/>
              <a:buNone/>
              <a:defRPr sz="4400"/>
            </a:lvl4pPr>
            <a:lvl5pPr lvl="4" rtl="0" algn="ctr">
              <a:spcBef>
                <a:spcPts val="0"/>
              </a:spcBef>
              <a:spcAft>
                <a:spcPts val="0"/>
              </a:spcAft>
              <a:buSzPts val="4400"/>
              <a:buNone/>
              <a:defRPr sz="4400"/>
            </a:lvl5pPr>
            <a:lvl6pPr lvl="5" rtl="0" algn="ctr">
              <a:spcBef>
                <a:spcPts val="0"/>
              </a:spcBef>
              <a:spcAft>
                <a:spcPts val="0"/>
              </a:spcAft>
              <a:buSzPts val="4400"/>
              <a:buNone/>
              <a:defRPr sz="4400"/>
            </a:lvl6pPr>
            <a:lvl7pPr lvl="6" rtl="0" algn="ctr">
              <a:spcBef>
                <a:spcPts val="0"/>
              </a:spcBef>
              <a:spcAft>
                <a:spcPts val="0"/>
              </a:spcAft>
              <a:buSzPts val="4400"/>
              <a:buNone/>
              <a:defRPr sz="4400"/>
            </a:lvl7pPr>
            <a:lvl8pPr lvl="7" rtl="0" algn="ctr">
              <a:spcBef>
                <a:spcPts val="0"/>
              </a:spcBef>
              <a:spcAft>
                <a:spcPts val="0"/>
              </a:spcAft>
              <a:buSzPts val="4400"/>
              <a:buNone/>
              <a:defRPr sz="4400"/>
            </a:lvl8pPr>
            <a:lvl9pPr lvl="8" rtl="0"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rtl="0" algn="ctr">
              <a:lnSpc>
                <a:spcPct val="100000"/>
              </a:lnSpc>
              <a:spcBef>
                <a:spcPts val="0"/>
              </a:spcBef>
              <a:spcAft>
                <a:spcPts val="0"/>
              </a:spcAft>
              <a:buSzPts val="2200"/>
              <a:buNone/>
              <a:defRPr sz="2200"/>
            </a:lvl1pPr>
            <a:lvl2pPr lvl="1" rtl="0" algn="ctr">
              <a:lnSpc>
                <a:spcPct val="100000"/>
              </a:lnSpc>
              <a:spcBef>
                <a:spcPts val="0"/>
              </a:spcBef>
              <a:spcAft>
                <a:spcPts val="0"/>
              </a:spcAft>
              <a:buSzPts val="2200"/>
              <a:buNone/>
              <a:defRPr sz="2200"/>
            </a:lvl2pPr>
            <a:lvl3pPr lvl="2" rtl="0" algn="ctr">
              <a:lnSpc>
                <a:spcPct val="100000"/>
              </a:lnSpc>
              <a:spcBef>
                <a:spcPts val="0"/>
              </a:spcBef>
              <a:spcAft>
                <a:spcPts val="0"/>
              </a:spcAft>
              <a:buSzPts val="2200"/>
              <a:buNone/>
              <a:defRPr sz="2200"/>
            </a:lvl3pPr>
            <a:lvl4pPr lvl="3" rtl="0" algn="ctr">
              <a:lnSpc>
                <a:spcPct val="100000"/>
              </a:lnSpc>
              <a:spcBef>
                <a:spcPts val="0"/>
              </a:spcBef>
              <a:spcAft>
                <a:spcPts val="0"/>
              </a:spcAft>
              <a:buSzPts val="2200"/>
              <a:buNone/>
              <a:defRPr sz="2200"/>
            </a:lvl4pPr>
            <a:lvl5pPr lvl="4" rtl="0" algn="ctr">
              <a:lnSpc>
                <a:spcPct val="100000"/>
              </a:lnSpc>
              <a:spcBef>
                <a:spcPts val="0"/>
              </a:spcBef>
              <a:spcAft>
                <a:spcPts val="0"/>
              </a:spcAft>
              <a:buSzPts val="2200"/>
              <a:buNone/>
              <a:defRPr sz="2200"/>
            </a:lvl5pPr>
            <a:lvl6pPr lvl="5" rtl="0" algn="ctr">
              <a:lnSpc>
                <a:spcPct val="100000"/>
              </a:lnSpc>
              <a:spcBef>
                <a:spcPts val="0"/>
              </a:spcBef>
              <a:spcAft>
                <a:spcPts val="0"/>
              </a:spcAft>
              <a:buSzPts val="2200"/>
              <a:buNone/>
              <a:defRPr sz="2200"/>
            </a:lvl6pPr>
            <a:lvl7pPr lvl="6" rtl="0" algn="ctr">
              <a:lnSpc>
                <a:spcPct val="100000"/>
              </a:lnSpc>
              <a:spcBef>
                <a:spcPts val="0"/>
              </a:spcBef>
              <a:spcAft>
                <a:spcPts val="0"/>
              </a:spcAft>
              <a:buSzPts val="2200"/>
              <a:buNone/>
              <a:defRPr sz="2200"/>
            </a:lvl7pPr>
            <a:lvl8pPr lvl="7" rtl="0" algn="ctr">
              <a:lnSpc>
                <a:spcPct val="100000"/>
              </a:lnSpc>
              <a:spcBef>
                <a:spcPts val="0"/>
              </a:spcBef>
              <a:spcAft>
                <a:spcPts val="0"/>
              </a:spcAft>
              <a:buSzPts val="2200"/>
              <a:buNone/>
              <a:defRPr sz="2200"/>
            </a:lvl8pPr>
            <a:lvl9pPr lvl="8" rtl="0"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rtl="0">
              <a:spcBef>
                <a:spcPts val="0"/>
              </a:spcBef>
              <a:spcAft>
                <a:spcPts val="0"/>
              </a:spcAft>
              <a:buSzPts val="1900"/>
              <a:buChar char="●"/>
              <a:defRPr/>
            </a:lvl1pPr>
            <a:lvl2pPr indent="-323850" lvl="1" marL="914400" rtl="0">
              <a:spcBef>
                <a:spcPts val="1700"/>
              </a:spcBef>
              <a:spcAft>
                <a:spcPts val="0"/>
              </a:spcAft>
              <a:buSzPts val="1500"/>
              <a:buChar char="○"/>
              <a:defRPr/>
            </a:lvl2pPr>
            <a:lvl3pPr indent="-323850" lvl="2" marL="1371600" rtl="0">
              <a:spcBef>
                <a:spcPts val="1700"/>
              </a:spcBef>
              <a:spcAft>
                <a:spcPts val="0"/>
              </a:spcAft>
              <a:buSzPts val="1500"/>
              <a:buChar char="■"/>
              <a:defRPr/>
            </a:lvl3pPr>
            <a:lvl4pPr indent="-323850" lvl="3" marL="1828800" rtl="0">
              <a:spcBef>
                <a:spcPts val="1700"/>
              </a:spcBef>
              <a:spcAft>
                <a:spcPts val="0"/>
              </a:spcAft>
              <a:buSzPts val="1500"/>
              <a:buChar char="●"/>
              <a:defRPr/>
            </a:lvl4pPr>
            <a:lvl5pPr indent="-323850" lvl="4" marL="2286000" rtl="0">
              <a:spcBef>
                <a:spcPts val="1700"/>
              </a:spcBef>
              <a:spcAft>
                <a:spcPts val="0"/>
              </a:spcAft>
              <a:buSzPts val="1500"/>
              <a:buChar char="○"/>
              <a:defRPr/>
            </a:lvl5pPr>
            <a:lvl6pPr indent="-323850" lvl="5" marL="2743200" rtl="0">
              <a:spcBef>
                <a:spcPts val="1700"/>
              </a:spcBef>
              <a:spcAft>
                <a:spcPts val="0"/>
              </a:spcAft>
              <a:buSzPts val="1500"/>
              <a:buChar char="■"/>
              <a:defRPr/>
            </a:lvl6pPr>
            <a:lvl7pPr indent="-323850" lvl="6" marL="3200400" rtl="0">
              <a:spcBef>
                <a:spcPts val="1700"/>
              </a:spcBef>
              <a:spcAft>
                <a:spcPts val="0"/>
              </a:spcAft>
              <a:buSzPts val="1500"/>
              <a:buChar char="●"/>
              <a:defRPr/>
            </a:lvl7pPr>
            <a:lvl8pPr indent="-323850" lvl="7" marL="3657600" rtl="0">
              <a:spcBef>
                <a:spcPts val="1700"/>
              </a:spcBef>
              <a:spcAft>
                <a:spcPts val="0"/>
              </a:spcAft>
              <a:buSzPts val="1500"/>
              <a:buChar char="○"/>
              <a:defRPr/>
            </a:lvl8pPr>
            <a:lvl9pPr indent="-323850" lvl="8" marL="4114800" rtl="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rtl="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rtl="0" algn="ctr">
              <a:spcBef>
                <a:spcPts val="0"/>
              </a:spcBef>
              <a:spcAft>
                <a:spcPts val="0"/>
              </a:spcAft>
              <a:buSzPts val="12700"/>
              <a:buNone/>
              <a:defRPr sz="12700"/>
            </a:lvl1pPr>
            <a:lvl2pPr lvl="1" rtl="0" algn="ctr">
              <a:spcBef>
                <a:spcPts val="0"/>
              </a:spcBef>
              <a:spcAft>
                <a:spcPts val="0"/>
              </a:spcAft>
              <a:buSzPts val="12700"/>
              <a:buNone/>
              <a:defRPr sz="12700"/>
            </a:lvl2pPr>
            <a:lvl3pPr lvl="2" rtl="0" algn="ctr">
              <a:spcBef>
                <a:spcPts val="0"/>
              </a:spcBef>
              <a:spcAft>
                <a:spcPts val="0"/>
              </a:spcAft>
              <a:buSzPts val="12700"/>
              <a:buNone/>
              <a:defRPr sz="12700"/>
            </a:lvl3pPr>
            <a:lvl4pPr lvl="3" rtl="0" algn="ctr">
              <a:spcBef>
                <a:spcPts val="0"/>
              </a:spcBef>
              <a:spcAft>
                <a:spcPts val="0"/>
              </a:spcAft>
              <a:buSzPts val="12700"/>
              <a:buNone/>
              <a:defRPr sz="12700"/>
            </a:lvl4pPr>
            <a:lvl5pPr lvl="4" rtl="0" algn="ctr">
              <a:spcBef>
                <a:spcPts val="0"/>
              </a:spcBef>
              <a:spcAft>
                <a:spcPts val="0"/>
              </a:spcAft>
              <a:buSzPts val="12700"/>
              <a:buNone/>
              <a:defRPr sz="12700"/>
            </a:lvl5pPr>
            <a:lvl6pPr lvl="5" rtl="0" algn="ctr">
              <a:spcBef>
                <a:spcPts val="0"/>
              </a:spcBef>
              <a:spcAft>
                <a:spcPts val="0"/>
              </a:spcAft>
              <a:buSzPts val="12700"/>
              <a:buNone/>
              <a:defRPr sz="12700"/>
            </a:lvl6pPr>
            <a:lvl7pPr lvl="6" rtl="0" algn="ctr">
              <a:spcBef>
                <a:spcPts val="0"/>
              </a:spcBef>
              <a:spcAft>
                <a:spcPts val="0"/>
              </a:spcAft>
              <a:buSzPts val="12700"/>
              <a:buNone/>
              <a:defRPr sz="12700"/>
            </a:lvl7pPr>
            <a:lvl8pPr lvl="7" rtl="0" algn="ctr">
              <a:spcBef>
                <a:spcPts val="0"/>
              </a:spcBef>
              <a:spcAft>
                <a:spcPts val="0"/>
              </a:spcAft>
              <a:buSzPts val="12700"/>
              <a:buNone/>
              <a:defRPr sz="12700"/>
            </a:lvl8pPr>
            <a:lvl9pPr lvl="8" rtl="0"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rtl="0" algn="ctr">
              <a:spcBef>
                <a:spcPts val="0"/>
              </a:spcBef>
              <a:spcAft>
                <a:spcPts val="0"/>
              </a:spcAft>
              <a:buSzPts val="1900"/>
              <a:buChar char="●"/>
              <a:defRPr/>
            </a:lvl1pPr>
            <a:lvl2pPr indent="-323850" lvl="1" marL="914400" rtl="0" algn="ctr">
              <a:spcBef>
                <a:spcPts val="1700"/>
              </a:spcBef>
              <a:spcAft>
                <a:spcPts val="0"/>
              </a:spcAft>
              <a:buSzPts val="1500"/>
              <a:buChar char="○"/>
              <a:defRPr/>
            </a:lvl2pPr>
            <a:lvl3pPr indent="-323850" lvl="2" marL="1371600" rtl="0" algn="ctr">
              <a:spcBef>
                <a:spcPts val="1700"/>
              </a:spcBef>
              <a:spcAft>
                <a:spcPts val="0"/>
              </a:spcAft>
              <a:buSzPts val="1500"/>
              <a:buChar char="■"/>
              <a:defRPr/>
            </a:lvl3pPr>
            <a:lvl4pPr indent="-323850" lvl="3" marL="1828800" rtl="0" algn="ctr">
              <a:spcBef>
                <a:spcPts val="1700"/>
              </a:spcBef>
              <a:spcAft>
                <a:spcPts val="0"/>
              </a:spcAft>
              <a:buSzPts val="1500"/>
              <a:buChar char="●"/>
              <a:defRPr/>
            </a:lvl4pPr>
            <a:lvl5pPr indent="-323850" lvl="4" marL="2286000" rtl="0" algn="ctr">
              <a:spcBef>
                <a:spcPts val="1700"/>
              </a:spcBef>
              <a:spcAft>
                <a:spcPts val="0"/>
              </a:spcAft>
              <a:buSzPts val="1500"/>
              <a:buChar char="○"/>
              <a:defRPr/>
            </a:lvl5pPr>
            <a:lvl6pPr indent="-323850" lvl="5" marL="2743200" rtl="0" algn="ctr">
              <a:spcBef>
                <a:spcPts val="1700"/>
              </a:spcBef>
              <a:spcAft>
                <a:spcPts val="0"/>
              </a:spcAft>
              <a:buSzPts val="1500"/>
              <a:buChar char="■"/>
              <a:defRPr/>
            </a:lvl6pPr>
            <a:lvl7pPr indent="-323850" lvl="6" marL="3200400" rtl="0" algn="ctr">
              <a:spcBef>
                <a:spcPts val="1700"/>
              </a:spcBef>
              <a:spcAft>
                <a:spcPts val="0"/>
              </a:spcAft>
              <a:buSzPts val="1500"/>
              <a:buChar char="●"/>
              <a:defRPr/>
            </a:lvl7pPr>
            <a:lvl8pPr indent="-323850" lvl="7" marL="3657600" rtl="0" algn="ctr">
              <a:spcBef>
                <a:spcPts val="1700"/>
              </a:spcBef>
              <a:spcAft>
                <a:spcPts val="0"/>
              </a:spcAft>
              <a:buSzPts val="1500"/>
              <a:buChar char="○"/>
              <a:defRPr/>
            </a:lvl8pPr>
            <a:lvl9pPr indent="-323850" lvl="8" marL="4114800" rtl="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rtl="0">
              <a:spcBef>
                <a:spcPts val="0"/>
              </a:spcBef>
              <a:spcAft>
                <a:spcPts val="0"/>
              </a:spcAft>
              <a:buClr>
                <a:schemeClr val="dk1"/>
              </a:buClr>
              <a:buSzPts val="3000"/>
              <a:buNone/>
              <a:defRPr sz="3000">
                <a:solidFill>
                  <a:schemeClr val="dk1"/>
                </a:solidFill>
              </a:defRPr>
            </a:lvl1pPr>
            <a:lvl2pPr lvl="1" rtl="0">
              <a:spcBef>
                <a:spcPts val="0"/>
              </a:spcBef>
              <a:spcAft>
                <a:spcPts val="0"/>
              </a:spcAft>
              <a:buClr>
                <a:schemeClr val="dk1"/>
              </a:buClr>
              <a:buSzPts val="3000"/>
              <a:buNone/>
              <a:defRPr sz="3000">
                <a:solidFill>
                  <a:schemeClr val="dk1"/>
                </a:solidFill>
              </a:defRPr>
            </a:lvl2pPr>
            <a:lvl3pPr lvl="2" rtl="0">
              <a:spcBef>
                <a:spcPts val="0"/>
              </a:spcBef>
              <a:spcAft>
                <a:spcPts val="0"/>
              </a:spcAft>
              <a:buClr>
                <a:schemeClr val="dk1"/>
              </a:buClr>
              <a:buSzPts val="3000"/>
              <a:buNone/>
              <a:defRPr sz="3000">
                <a:solidFill>
                  <a:schemeClr val="dk1"/>
                </a:solidFill>
              </a:defRPr>
            </a:lvl3pPr>
            <a:lvl4pPr lvl="3" rtl="0">
              <a:spcBef>
                <a:spcPts val="0"/>
              </a:spcBef>
              <a:spcAft>
                <a:spcPts val="0"/>
              </a:spcAft>
              <a:buClr>
                <a:schemeClr val="dk1"/>
              </a:buClr>
              <a:buSzPts val="3000"/>
              <a:buNone/>
              <a:defRPr sz="3000">
                <a:solidFill>
                  <a:schemeClr val="dk1"/>
                </a:solidFill>
              </a:defRPr>
            </a:lvl4pPr>
            <a:lvl5pPr lvl="4" rtl="0">
              <a:spcBef>
                <a:spcPts val="0"/>
              </a:spcBef>
              <a:spcAft>
                <a:spcPts val="0"/>
              </a:spcAft>
              <a:buClr>
                <a:schemeClr val="dk1"/>
              </a:buClr>
              <a:buSzPts val="3000"/>
              <a:buNone/>
              <a:defRPr sz="3000">
                <a:solidFill>
                  <a:schemeClr val="dk1"/>
                </a:solidFill>
              </a:defRPr>
            </a:lvl5pPr>
            <a:lvl6pPr lvl="5" rtl="0">
              <a:spcBef>
                <a:spcPts val="0"/>
              </a:spcBef>
              <a:spcAft>
                <a:spcPts val="0"/>
              </a:spcAft>
              <a:buClr>
                <a:schemeClr val="dk1"/>
              </a:buClr>
              <a:buSzPts val="3000"/>
              <a:buNone/>
              <a:defRPr sz="3000">
                <a:solidFill>
                  <a:schemeClr val="dk1"/>
                </a:solidFill>
              </a:defRPr>
            </a:lvl6pPr>
            <a:lvl7pPr lvl="6" rtl="0">
              <a:spcBef>
                <a:spcPts val="0"/>
              </a:spcBef>
              <a:spcAft>
                <a:spcPts val="0"/>
              </a:spcAft>
              <a:buClr>
                <a:schemeClr val="dk1"/>
              </a:buClr>
              <a:buSzPts val="3000"/>
              <a:buNone/>
              <a:defRPr sz="3000">
                <a:solidFill>
                  <a:schemeClr val="dk1"/>
                </a:solidFill>
              </a:defRPr>
            </a:lvl7pPr>
            <a:lvl8pPr lvl="7" rtl="0">
              <a:spcBef>
                <a:spcPts val="0"/>
              </a:spcBef>
              <a:spcAft>
                <a:spcPts val="0"/>
              </a:spcAft>
              <a:buClr>
                <a:schemeClr val="dk1"/>
              </a:buClr>
              <a:buSzPts val="3000"/>
              <a:buNone/>
              <a:defRPr sz="3000">
                <a:solidFill>
                  <a:schemeClr val="dk1"/>
                </a:solidFill>
              </a:defRPr>
            </a:lvl8pPr>
            <a:lvl9pPr lvl="8" rtl="0">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rtl="0">
              <a:lnSpc>
                <a:spcPct val="115000"/>
              </a:lnSpc>
              <a:spcBef>
                <a:spcPts val="0"/>
              </a:spcBef>
              <a:spcAft>
                <a:spcPts val="0"/>
              </a:spcAft>
              <a:buClr>
                <a:schemeClr val="dk2"/>
              </a:buClr>
              <a:buSzPts val="1900"/>
              <a:buChar char="●"/>
              <a:defRPr sz="1900">
                <a:solidFill>
                  <a:schemeClr val="dk2"/>
                </a:solidFill>
              </a:defRPr>
            </a:lvl1pPr>
            <a:lvl2pPr indent="-323850" lvl="1" marL="914400" rtl="0">
              <a:lnSpc>
                <a:spcPct val="115000"/>
              </a:lnSpc>
              <a:spcBef>
                <a:spcPts val="1700"/>
              </a:spcBef>
              <a:spcAft>
                <a:spcPts val="0"/>
              </a:spcAft>
              <a:buClr>
                <a:schemeClr val="dk2"/>
              </a:buClr>
              <a:buSzPts val="1500"/>
              <a:buChar char="○"/>
              <a:defRPr sz="1500">
                <a:solidFill>
                  <a:schemeClr val="dk2"/>
                </a:solidFill>
              </a:defRPr>
            </a:lvl2pPr>
            <a:lvl3pPr indent="-323850" lvl="2" marL="1371600" rtl="0">
              <a:lnSpc>
                <a:spcPct val="115000"/>
              </a:lnSpc>
              <a:spcBef>
                <a:spcPts val="1700"/>
              </a:spcBef>
              <a:spcAft>
                <a:spcPts val="0"/>
              </a:spcAft>
              <a:buClr>
                <a:schemeClr val="dk2"/>
              </a:buClr>
              <a:buSzPts val="1500"/>
              <a:buChar char="■"/>
              <a:defRPr sz="1500">
                <a:solidFill>
                  <a:schemeClr val="dk2"/>
                </a:solidFill>
              </a:defRPr>
            </a:lvl3pPr>
            <a:lvl4pPr indent="-323850" lvl="3" marL="1828800" rtl="0">
              <a:lnSpc>
                <a:spcPct val="115000"/>
              </a:lnSpc>
              <a:spcBef>
                <a:spcPts val="1700"/>
              </a:spcBef>
              <a:spcAft>
                <a:spcPts val="0"/>
              </a:spcAft>
              <a:buClr>
                <a:schemeClr val="dk2"/>
              </a:buClr>
              <a:buSzPts val="1500"/>
              <a:buChar char="●"/>
              <a:defRPr sz="1500">
                <a:solidFill>
                  <a:schemeClr val="dk2"/>
                </a:solidFill>
              </a:defRPr>
            </a:lvl4pPr>
            <a:lvl5pPr indent="-323850" lvl="4" marL="2286000" rtl="0">
              <a:lnSpc>
                <a:spcPct val="115000"/>
              </a:lnSpc>
              <a:spcBef>
                <a:spcPts val="1700"/>
              </a:spcBef>
              <a:spcAft>
                <a:spcPts val="0"/>
              </a:spcAft>
              <a:buClr>
                <a:schemeClr val="dk2"/>
              </a:buClr>
              <a:buSzPts val="1500"/>
              <a:buChar char="○"/>
              <a:defRPr sz="1500">
                <a:solidFill>
                  <a:schemeClr val="dk2"/>
                </a:solidFill>
              </a:defRPr>
            </a:lvl5pPr>
            <a:lvl6pPr indent="-323850" lvl="5" marL="2743200" rtl="0">
              <a:lnSpc>
                <a:spcPct val="115000"/>
              </a:lnSpc>
              <a:spcBef>
                <a:spcPts val="1700"/>
              </a:spcBef>
              <a:spcAft>
                <a:spcPts val="0"/>
              </a:spcAft>
              <a:buClr>
                <a:schemeClr val="dk2"/>
              </a:buClr>
              <a:buSzPts val="1500"/>
              <a:buChar char="■"/>
              <a:defRPr sz="1500">
                <a:solidFill>
                  <a:schemeClr val="dk2"/>
                </a:solidFill>
              </a:defRPr>
            </a:lvl6pPr>
            <a:lvl7pPr indent="-323850" lvl="6" marL="3200400" rtl="0">
              <a:lnSpc>
                <a:spcPct val="115000"/>
              </a:lnSpc>
              <a:spcBef>
                <a:spcPts val="1700"/>
              </a:spcBef>
              <a:spcAft>
                <a:spcPts val="0"/>
              </a:spcAft>
              <a:buClr>
                <a:schemeClr val="dk2"/>
              </a:buClr>
              <a:buSzPts val="1500"/>
              <a:buChar char="●"/>
              <a:defRPr sz="1500">
                <a:solidFill>
                  <a:schemeClr val="dk2"/>
                </a:solidFill>
              </a:defRPr>
            </a:lvl7pPr>
            <a:lvl8pPr indent="-323850" lvl="7" marL="3657600" rtl="0">
              <a:lnSpc>
                <a:spcPct val="115000"/>
              </a:lnSpc>
              <a:spcBef>
                <a:spcPts val="1700"/>
              </a:spcBef>
              <a:spcAft>
                <a:spcPts val="0"/>
              </a:spcAft>
              <a:buClr>
                <a:schemeClr val="dk2"/>
              </a:buClr>
              <a:buSzPts val="1500"/>
              <a:buChar char="○"/>
              <a:defRPr sz="1500">
                <a:solidFill>
                  <a:schemeClr val="dk2"/>
                </a:solidFill>
              </a:defRPr>
            </a:lvl8pPr>
            <a:lvl9pPr indent="-323850" lvl="8" marL="4114800" rtl="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rtl="0" algn="r">
              <a:buNone/>
              <a:defRPr sz="1100">
                <a:solidFill>
                  <a:schemeClr val="dk2"/>
                </a:solidFill>
              </a:defRPr>
            </a:lvl1pPr>
            <a:lvl2pPr lvl="1" rtl="0" algn="r">
              <a:buNone/>
              <a:defRPr sz="1100">
                <a:solidFill>
                  <a:schemeClr val="dk2"/>
                </a:solidFill>
              </a:defRPr>
            </a:lvl2pPr>
            <a:lvl3pPr lvl="2" rtl="0" algn="r">
              <a:buNone/>
              <a:defRPr sz="1100">
                <a:solidFill>
                  <a:schemeClr val="dk2"/>
                </a:solidFill>
              </a:defRPr>
            </a:lvl3pPr>
            <a:lvl4pPr lvl="3" rtl="0" algn="r">
              <a:buNone/>
              <a:defRPr sz="1100">
                <a:solidFill>
                  <a:schemeClr val="dk2"/>
                </a:solidFill>
              </a:defRPr>
            </a:lvl4pPr>
            <a:lvl5pPr lvl="4" rtl="0" algn="r">
              <a:buNone/>
              <a:defRPr sz="1100">
                <a:solidFill>
                  <a:schemeClr val="dk2"/>
                </a:solidFill>
              </a:defRPr>
            </a:lvl5pPr>
            <a:lvl6pPr lvl="5" rtl="0" algn="r">
              <a:buNone/>
              <a:defRPr sz="1100">
                <a:solidFill>
                  <a:schemeClr val="dk2"/>
                </a:solidFill>
              </a:defRPr>
            </a:lvl6pPr>
            <a:lvl7pPr lvl="6" rtl="0" algn="r">
              <a:buNone/>
              <a:defRPr sz="1100">
                <a:solidFill>
                  <a:schemeClr val="dk2"/>
                </a:solidFill>
              </a:defRPr>
            </a:lvl7pPr>
            <a:lvl8pPr lvl="7" rtl="0" algn="r">
              <a:buNone/>
              <a:defRPr sz="1100">
                <a:solidFill>
                  <a:schemeClr val="dk2"/>
                </a:solidFill>
              </a:defRPr>
            </a:lvl8pPr>
            <a:lvl9pPr lvl="8" rtl="0"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pic>
        <p:nvPicPr>
          <p:cNvPr id="99" name="Google Shape;99;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0" name="Google Shape;100;p25"/>
          <p:cNvSpPr txBox="1"/>
          <p:nvPr/>
        </p:nvSpPr>
        <p:spPr>
          <a:xfrm>
            <a:off x="2746050" y="2846975"/>
            <a:ext cx="4490100" cy="28446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3000">
                <a:solidFill>
                  <a:schemeClr val="dk1"/>
                </a:solidFill>
                <a:latin typeface="Plus Jakarta Sans"/>
                <a:ea typeface="Plus Jakarta Sans"/>
                <a:cs typeface="Plus Jakarta Sans"/>
                <a:sym typeface="Plus Jakarta Sans"/>
              </a:rPr>
              <a:t>How did the meaning of freedom develop in America from its founding through the Civil War?</a:t>
            </a:r>
            <a:endParaRPr b="1" sz="2400">
              <a:solidFill>
                <a:schemeClr val="dk1"/>
              </a:solidFill>
              <a:latin typeface="Plus Jakarta Sans"/>
              <a:ea typeface="Plus Jakarta Sans"/>
              <a:cs typeface="Plus Jakarta Sans"/>
              <a:sym typeface="Plus Jakarta Sans"/>
            </a:endParaRPr>
          </a:p>
        </p:txBody>
      </p:sp>
      <p:sp>
        <p:nvSpPr>
          <p:cNvPr id="101" name="Google Shape;101;p25"/>
          <p:cNvSpPr txBox="1"/>
          <p:nvPr/>
        </p:nvSpPr>
        <p:spPr>
          <a:xfrm>
            <a:off x="0" y="0"/>
            <a:ext cx="7772400" cy="16506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lt1"/>
                </a:solidFill>
                <a:latin typeface="Halant"/>
                <a:ea typeface="Halant"/>
                <a:cs typeface="Halant"/>
                <a:sym typeface="Halant"/>
              </a:rPr>
              <a:t>Teacher Edition:</a:t>
            </a:r>
            <a:endParaRPr sz="1700">
              <a:solidFill>
                <a:schemeClr val="lt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lt1"/>
                </a:solidFill>
                <a:latin typeface="Plus Jakarta Sans Medium"/>
                <a:ea typeface="Plus Jakarta Sans Medium"/>
                <a:cs typeface="Plus Jakarta Sans Medium"/>
                <a:sym typeface="Plus Jakarta Sans Medium"/>
              </a:rPr>
              <a:t>Freedom in American History</a:t>
            </a:r>
            <a:endParaRPr sz="2500">
              <a:solidFill>
                <a:schemeClr val="lt1"/>
              </a:solidFill>
              <a:latin typeface="Plus Jakarta Sans Medium"/>
              <a:ea typeface="Plus Jakarta Sans Medium"/>
              <a:cs typeface="Plus Jakarta Sans Medium"/>
              <a:sym typeface="Plus Jakarta Sans Medium"/>
            </a:endParaRPr>
          </a:p>
        </p:txBody>
      </p:sp>
      <p:pic>
        <p:nvPicPr>
          <p:cNvPr id="102" name="Google Shape;102;p2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03" name="Google Shape;103;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4" name="Google Shape;104;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5" name="Google Shape;105;p25"/>
          <p:cNvSpPr txBox="1"/>
          <p:nvPr/>
        </p:nvSpPr>
        <p:spPr>
          <a:xfrm>
            <a:off x="536400" y="6694635"/>
            <a:ext cx="6699600" cy="16506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Write the prompt in your own words:</a:t>
            </a:r>
            <a:endParaRPr b="1" sz="1500">
              <a:solidFill>
                <a:schemeClr val="dk1"/>
              </a:solidFill>
              <a:latin typeface="Inter"/>
              <a:ea typeface="Inter"/>
              <a:cs typeface="Inter"/>
              <a:sym typeface="Inter"/>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lang="en" sz="1500">
                <a:solidFill>
                  <a:schemeClr val="dk1"/>
                </a:solidFill>
                <a:latin typeface="Inter"/>
                <a:ea typeface="Inter"/>
                <a:cs typeface="Inter"/>
                <a:sym typeface="Inter"/>
              </a:rPr>
              <a:t>Having students write the prompt in their own words is a great way to ensure all students understand what the prompt is asking them to focus on in their essay.</a:t>
            </a:r>
            <a:endParaRPr sz="1500">
              <a:solidFill>
                <a:schemeClr val="dk1"/>
              </a:solidFill>
              <a:latin typeface="Inter"/>
              <a:ea typeface="Inter"/>
              <a:cs typeface="Inter"/>
              <a:sym typeface="Inter"/>
            </a:endParaRPr>
          </a:p>
        </p:txBody>
      </p:sp>
      <p:sp>
        <p:nvSpPr>
          <p:cNvPr id="106" name="Google Shape;106;p25"/>
          <p:cNvSpPr txBox="1"/>
          <p:nvPr/>
        </p:nvSpPr>
        <p:spPr>
          <a:xfrm>
            <a:off x="381550" y="2846975"/>
            <a:ext cx="1839900" cy="926700"/>
          </a:xfrm>
          <a:prstGeom prst="rect">
            <a:avLst/>
          </a:prstGeom>
          <a:noFill/>
          <a:ln>
            <a:noFill/>
          </a:ln>
        </p:spPr>
        <p:txBody>
          <a:bodyPr anchorCtr="0" anchor="ctr" bIns="109725" lIns="109725" spcFirstLastPara="1" rIns="109725" wrap="square" tIns="109725">
            <a:noAutofit/>
          </a:bodyPr>
          <a:lstStyle/>
          <a:p>
            <a:pPr indent="0" lvl="0" marL="0" rtl="0" algn="ctr">
              <a:spcBef>
                <a:spcPts val="0"/>
              </a:spcBef>
              <a:spcAft>
                <a:spcPts val="0"/>
              </a:spcAft>
              <a:buNone/>
            </a:pPr>
            <a:r>
              <a:t/>
            </a:r>
            <a:endParaRPr sz="2400">
              <a:latin typeface="Plus Jakarta Sans"/>
              <a:ea typeface="Plus Jakarta Sans"/>
              <a:cs typeface="Plus Jakarta Sans"/>
              <a:sym typeface="Plus Jakarta Sans"/>
            </a:endParaRPr>
          </a:p>
          <a:p>
            <a:pPr indent="0" lvl="0" marL="0" rtl="0" algn="ctr">
              <a:spcBef>
                <a:spcPts val="0"/>
              </a:spcBef>
              <a:spcAft>
                <a:spcPts val="0"/>
              </a:spcAft>
              <a:buNone/>
            </a:pPr>
            <a:r>
              <a:rPr lang="en" sz="2400">
                <a:latin typeface="Plus Jakarta Sans"/>
                <a:ea typeface="Plus Jakarta Sans"/>
                <a:cs typeface="Plus Jakarta Sans"/>
                <a:sym typeface="Plus Jakarta Sans"/>
              </a:rPr>
              <a:t>Prompt:</a:t>
            </a:r>
            <a:endParaRPr sz="2400">
              <a:latin typeface="Plus Jakarta Sans"/>
              <a:ea typeface="Plus Jakarta Sans"/>
              <a:cs typeface="Plus Jakarta Sans"/>
              <a:sym typeface="Plus Jakarta Sans"/>
            </a:endParaRPr>
          </a:p>
        </p:txBody>
      </p:sp>
      <p:pic>
        <p:nvPicPr>
          <p:cNvPr id="107" name="Google Shape;107;p25"/>
          <p:cNvPicPr preferRelativeResize="0"/>
          <p:nvPr/>
        </p:nvPicPr>
        <p:blipFill>
          <a:blip r:embed="rId5">
            <a:alphaModFix/>
          </a:blip>
          <a:stretch>
            <a:fillRect/>
          </a:stretch>
        </p:blipFill>
        <p:spPr>
          <a:xfrm>
            <a:off x="381550" y="3654825"/>
            <a:ext cx="1839900" cy="1839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5" name="Shape 205"/>
        <p:cNvGrpSpPr/>
        <p:nvPr/>
      </p:nvGrpSpPr>
      <p:grpSpPr>
        <a:xfrm>
          <a:off x="0" y="0"/>
          <a:ext cx="0" cy="0"/>
          <a:chOff x="0" y="0"/>
          <a:chExt cx="0" cy="0"/>
        </a:xfrm>
      </p:grpSpPr>
      <p:sp>
        <p:nvSpPr>
          <p:cNvPr id="206" name="Google Shape;206;p34"/>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207" name="Google Shape;207;p3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8" name="Google Shape;208;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9" name="Google Shape;209;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10" name="Google Shape;210;p34"/>
          <p:cNvSpPr txBox="1"/>
          <p:nvPr/>
        </p:nvSpPr>
        <p:spPr>
          <a:xfrm>
            <a:off x="434400" y="6442100"/>
            <a:ext cx="6903600" cy="2727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document does Stanton’s imitate?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The Declaration of Independence.</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are two key points Stanton makes about the treatment of women?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She points out that women have been kept from being able to vote and that men have kept women away from prestigious professions like ministry, medicine, and law.</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Based on the Declaration of Sentiments, what does freedom look like?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For women, it means being granted the same rights that had been afforded to men since the writing of the Constitution.</a:t>
            </a:r>
            <a:endParaRPr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p:txBody>
      </p:sp>
      <p:graphicFrame>
        <p:nvGraphicFramePr>
          <p:cNvPr id="211" name="Google Shape;211;p34"/>
          <p:cNvGraphicFramePr/>
          <p:nvPr/>
        </p:nvGraphicFramePr>
        <p:xfrm>
          <a:off x="419150" y="935900"/>
          <a:ext cx="3000000" cy="3000000"/>
        </p:xfrm>
        <a:graphic>
          <a:graphicData uri="http://schemas.openxmlformats.org/drawingml/2006/table">
            <a:tbl>
              <a:tblPr>
                <a:noFill/>
                <a:tableStyleId>{25783AA0-3CB9-443E-9303-581EAA1F05DE}</a:tableStyleId>
              </a:tblPr>
              <a:tblGrid>
                <a:gridCol w="6934200"/>
              </a:tblGrid>
              <a:tr h="578725">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Elizabeth Cady Stanton, “Declaration of Sentiments,” at the Seneca Falls Convention, New York, July 1848.</a:t>
                      </a:r>
                      <a:endParaRPr sz="10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902075">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When, in the course of human events, it becomes necessary for one portion of the family of man to assume among the people of the earth a position different from that which they have hitherto occupied, but one to which the laws of nature and of nature's God entitle them, a decent respect to the opinions of mankind requires that they should declare the causes that impel them to such a course.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We hold these truths to be self-evident: that all men and women are created equal; that they are endowed by their Creator with certain inalienable rights; that among these are life, liberty, and the pursuit of happiness; that to secure these rights governments are instituted, deriving their just powers from the consent of the governed. Whenever any form of Government becomes destructive of these ends, it is the right of those who suffer from it to refuse allegiance to it, and to insist upon the institution of a new government…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history of mankind is a history of repeated injuries and usurpations on the part of man toward woman… To prove this, let facts be submitted to a candid world.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He has never permitted her to exercise her inalienable right to the elective franchise…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He closes against her all the avenues to wealth and distinction, which he considers most honorable to himself. As a teacher of theology, medicine, or law, she is not known…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Now, in view of this entire disfranchisement of one-half the people of this country, their social and religious degradation,—in view of the unjust laws above mentioned, and because women do feel themselves aggrieved, oppressed, and fraudulently deprived of their most sacred rights, we insist that they have immediate admission to all the rights and privileges which belong to them as citizens of these United States.</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5" name="Shape 215"/>
        <p:cNvGrpSpPr/>
        <p:nvPr/>
      </p:nvGrpSpPr>
      <p:grpSpPr>
        <a:xfrm>
          <a:off x="0" y="0"/>
          <a:ext cx="0" cy="0"/>
          <a:chOff x="0" y="0"/>
          <a:chExt cx="0" cy="0"/>
        </a:xfrm>
      </p:grpSpPr>
      <p:sp>
        <p:nvSpPr>
          <p:cNvPr id="216" name="Google Shape;216;p35"/>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a:t>
            </a:r>
            <a:endParaRPr sz="1900">
              <a:latin typeface="Halant"/>
              <a:ea typeface="Halant"/>
              <a:cs typeface="Halant"/>
              <a:sym typeface="Halant"/>
            </a:endParaRPr>
          </a:p>
        </p:txBody>
      </p:sp>
      <p:pic>
        <p:nvPicPr>
          <p:cNvPr id="217" name="Google Shape;217;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8" name="Google Shape;218;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9" name="Google Shape;219;p3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20" name="Google Shape;220;p35"/>
          <p:cNvSpPr txBox="1"/>
          <p:nvPr/>
        </p:nvSpPr>
        <p:spPr>
          <a:xfrm>
            <a:off x="434450" y="6730475"/>
            <a:ext cx="6903600" cy="25527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did Douglass describe for many African Americans in 1852?</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rgbClr val="CC0000"/>
                </a:solidFill>
                <a:latin typeface="Inter"/>
                <a:ea typeface="Inter"/>
                <a:cs typeface="Inter"/>
                <a:sym typeface="Inter"/>
              </a:rPr>
              <a:t>	</a:t>
            </a:r>
            <a:r>
              <a:rPr b="1" lang="en" sz="1100">
                <a:solidFill>
                  <a:schemeClr val="accent1"/>
                </a:solidFill>
                <a:latin typeface="Inter"/>
                <a:ea typeface="Inter"/>
                <a:cs typeface="Inter"/>
                <a:sym typeface="Inter"/>
              </a:rPr>
              <a:t>As absent. While America boasted of its liberty and had liberty as one of its founding principles, it allowed the enslavement of millions of African Americans.</a:t>
            </a:r>
            <a:endParaRPr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Explain what Douglass sees as hypocritical in regards to America’s idea of liberty and equality?</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rgbClr val="CC0000"/>
                </a:solidFill>
                <a:latin typeface="Inter"/>
                <a:ea typeface="Inter"/>
                <a:cs typeface="Inter"/>
                <a:sym typeface="Inter"/>
              </a:rPr>
              <a:t>	</a:t>
            </a:r>
            <a:r>
              <a:rPr b="1" lang="en" sz="1100">
                <a:solidFill>
                  <a:schemeClr val="accent1"/>
                </a:solidFill>
                <a:latin typeface="Inter"/>
                <a:ea typeface="Inter"/>
                <a:cs typeface="Inter"/>
                <a:sym typeface="Inter"/>
              </a:rPr>
              <a:t>He criticizes America for claiming to cherish liberty while upholding slavery. He quotes the Declaration to show America “ideals” but then points out that even Thomas Jefferson calls slavery “worse than” any oppression white Americans have experienced.</a:t>
            </a:r>
            <a:endParaRPr sz="1100">
              <a:solidFill>
                <a:schemeClr val="accent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continuities and changes are seen in American Freedom in Douglass’s speech?</a:t>
            </a:r>
            <a:endParaRPr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accent1"/>
                </a:solidFill>
                <a:latin typeface="Inter"/>
                <a:ea typeface="Inter"/>
                <a:cs typeface="Inter"/>
                <a:sym typeface="Inter"/>
              </a:rPr>
              <a:t>	A continuity is that the language of equality in the Declaration continued to be an example to strive for. He is advocating, though, that a </a:t>
            </a:r>
            <a:r>
              <a:rPr b="1" lang="en" sz="1100">
                <a:solidFill>
                  <a:schemeClr val="accent1"/>
                </a:solidFill>
                <a:latin typeface="Inter"/>
                <a:ea typeface="Inter"/>
                <a:cs typeface="Inter"/>
                <a:sym typeface="Inter"/>
              </a:rPr>
              <a:t>change</a:t>
            </a:r>
            <a:r>
              <a:rPr b="1" lang="en" sz="1100">
                <a:solidFill>
                  <a:schemeClr val="accent1"/>
                </a:solidFill>
                <a:latin typeface="Inter"/>
                <a:ea typeface="Inter"/>
                <a:cs typeface="Inter"/>
                <a:sym typeface="Inter"/>
              </a:rPr>
              <a:t> be made in that America needs to live up to that ideal byu abolishing slavery. His hope marks a change because he sees it as a real possibility.</a:t>
            </a:r>
            <a:endParaRPr sz="1100">
              <a:solidFill>
                <a:schemeClr val="dk1"/>
              </a:solidFill>
              <a:highlight>
                <a:schemeClr val="lt1"/>
              </a:highlight>
              <a:latin typeface="Work Sans"/>
              <a:ea typeface="Work Sans"/>
              <a:cs typeface="Work Sans"/>
              <a:sym typeface="Work Sans"/>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graphicFrame>
        <p:nvGraphicFramePr>
          <p:cNvPr id="221" name="Google Shape;221;p35"/>
          <p:cNvGraphicFramePr/>
          <p:nvPr/>
        </p:nvGraphicFramePr>
        <p:xfrm>
          <a:off x="457250" y="862325"/>
          <a:ext cx="3000000" cy="3000000"/>
        </p:xfrm>
        <a:graphic>
          <a:graphicData uri="http://schemas.openxmlformats.org/drawingml/2006/table">
            <a:tbl>
              <a:tblPr>
                <a:noFill/>
                <a:tableStyleId>{25783AA0-3CB9-443E-9303-581EAA1F05DE}</a:tableStyleId>
              </a:tblPr>
              <a:tblGrid>
                <a:gridCol w="3316325"/>
                <a:gridCol w="3541675"/>
              </a:tblGrid>
              <a:tr h="36205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Frederick Douglass, “What to the Slave is the Fourth of July?” July 5, 1852.</a:t>
                      </a:r>
                      <a:endParaRPr sz="10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51199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Citizens, your fathers made good that resolution [in the Declaration of Independence]. They succeeded; and to-day you reap the fruits of their success. The freedom gained is yours; and you, therefore, may properly celebrate this anniversary…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Fellow-citizens, pardon me, allow me to ask, why am I called upon to speak here to-day?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rich inheritance of justice, liberty, prosperity and independence, bequeathed by your fathers, is shared by you, not by me… This Fourth of July is yours, not mine…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Americans! your republican politics, not less than your republican religion, are flagrantly inconsistent… You declare, before the world, and are understood by the world to declare, that you “hold these truths to be self evident, that all men are created equal; and are endowed by their Creator with certain inalienable rights; and that, among these are, life, liberty, and the pursuit of happiness;” and yet, you hold securely, in a bondage which, according to your own Thomas Jefferson, “is worse than ages of that which your fathers rose in rebellion to oppose,” a seventh part of the inhabitants of your country.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existence of slavery in this country brands your republicanism as a sham, your humanity as a base pretence, and your Christianity as a lie. It destroys your moral power abroad; it corrupts your politicians at home…It is the antagonistic force in your government, the only thing that seriously disturbs and endangers your Union. It fetters your progress; it is the enemy of improvement, the deadly foe of education; it fosters pride; it breeds insolence; it promotes vice; it shelters crime; it is a curse to the earth that supports it; and yet, you cling to it, as if it were the sheet anchor of all your hopes…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Allow me to say, in conclusion, notwithstanding the dark picture I have this day presented, of the state of the nation, I do not despair of this country… I, therefore, leave off where I began, with hope. While drawing encouragement from “the Declaration of Independence,” the great principles it contains, and the genius of American Institutions, my spirit is also cheered by the obvious tendencies of the age.</a:t>
                      </a:r>
                      <a:endParaRPr sz="1200">
                        <a:solidFill>
                          <a:schemeClr val="dk1"/>
                        </a:solidFill>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5" name="Shape 225"/>
        <p:cNvGrpSpPr/>
        <p:nvPr/>
      </p:nvGrpSpPr>
      <p:grpSpPr>
        <a:xfrm>
          <a:off x="0" y="0"/>
          <a:ext cx="0" cy="0"/>
          <a:chOff x="0" y="0"/>
          <a:chExt cx="0" cy="0"/>
        </a:xfrm>
      </p:grpSpPr>
      <p:sp>
        <p:nvSpPr>
          <p:cNvPr id="226" name="Google Shape;226;p36"/>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a:t>
            </a:r>
            <a:endParaRPr sz="1900">
              <a:latin typeface="Halant"/>
              <a:ea typeface="Halant"/>
              <a:cs typeface="Halant"/>
              <a:sym typeface="Halant"/>
            </a:endParaRPr>
          </a:p>
        </p:txBody>
      </p:sp>
      <p:pic>
        <p:nvPicPr>
          <p:cNvPr id="227" name="Google Shape;227;p3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8" name="Google Shape;228;p3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9" name="Google Shape;229;p3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30" name="Google Shape;230;p36"/>
          <p:cNvSpPr txBox="1"/>
          <p:nvPr/>
        </p:nvSpPr>
        <p:spPr>
          <a:xfrm>
            <a:off x="425750" y="6119013"/>
            <a:ext cx="6921000" cy="30375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coming out of the envelope? What might that symbolize?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Several broken chains. They symbolize the broken chains of slavery because of the passage of the 13th Amendment which abolished slavery.</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message is the cartoon trying to convey? Cite the 13th Amendment in your answer.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It is celebrating the passage of the 13th Amendment, which states “Neither slavery nor involuntary servitude… shall exist within the United States.” It’s conveying that Lincoln had been dreaming about slavery being abolished and that it is finally coming to pass. Since the letter is from “Columbia” (the personification of the U.S.), it demonstrates that the U.S. is celebrating the fact that slavery has ended.</a:t>
            </a:r>
            <a:endParaRPr sz="1200">
              <a:solidFill>
                <a:schemeClr val="accent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this cartoon depict freedom?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CC0000"/>
                </a:solidFill>
                <a:latin typeface="Inter"/>
                <a:ea typeface="Inter"/>
                <a:cs typeface="Inter"/>
                <a:sym typeface="Inter"/>
              </a:rPr>
              <a:t>	</a:t>
            </a:r>
            <a:r>
              <a:rPr b="1" lang="en" sz="1200">
                <a:solidFill>
                  <a:schemeClr val="accent1"/>
                </a:solidFill>
                <a:latin typeface="Inter"/>
                <a:ea typeface="Inter"/>
                <a:cs typeface="Inter"/>
                <a:sym typeface="Inter"/>
              </a:rPr>
              <a:t>Based on the cartoon, freedom means the ending of slavery. With the absence of slavery in the United States, there is an opportunity for all people to live out the freedoms articulated at America’s founding.</a:t>
            </a:r>
            <a:endParaRPr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231" name="Google Shape;231;p36"/>
          <p:cNvGraphicFramePr/>
          <p:nvPr/>
        </p:nvGraphicFramePr>
        <p:xfrm>
          <a:off x="412500" y="983700"/>
          <a:ext cx="3000000" cy="3000000"/>
        </p:xfrm>
        <a:graphic>
          <a:graphicData uri="http://schemas.openxmlformats.org/drawingml/2006/table">
            <a:tbl>
              <a:tblPr>
                <a:noFill/>
                <a:tableStyleId>{25783AA0-3CB9-443E-9303-581EAA1F05DE}</a:tableStyleId>
              </a:tblPr>
              <a:tblGrid>
                <a:gridCol w="3195775"/>
                <a:gridCol w="3738425"/>
              </a:tblGrid>
              <a:tr h="1022100">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The 13th Amendment to the U.S. Constitution, r</a:t>
                      </a:r>
                      <a:r>
                        <a:rPr lang="en" sz="1200">
                          <a:solidFill>
                            <a:schemeClr val="dk1"/>
                          </a:solidFill>
                          <a:latin typeface="Halant"/>
                          <a:ea typeface="Halant"/>
                          <a:cs typeface="Halant"/>
                          <a:sym typeface="Halant"/>
                        </a:rPr>
                        <a:t>atified December 6, 1865;</a:t>
                      </a:r>
                      <a:r>
                        <a:rPr lang="en" sz="1200">
                          <a:solidFill>
                            <a:schemeClr val="dk1"/>
                          </a:solidFill>
                          <a:latin typeface="Halant"/>
                          <a:ea typeface="Halant"/>
                          <a:cs typeface="Halant"/>
                          <a:sym typeface="Halant"/>
                        </a:rPr>
                        <a:t> William Newman. “Uncle Abe's Valentine Sent by Columbia,” </a:t>
                      </a:r>
                      <a:r>
                        <a:rPr i="1" lang="en" sz="1200">
                          <a:solidFill>
                            <a:schemeClr val="dk1"/>
                          </a:solidFill>
                          <a:latin typeface="Halant"/>
                          <a:ea typeface="Halant"/>
                          <a:cs typeface="Halant"/>
                          <a:sym typeface="Halant"/>
                        </a:rPr>
                        <a:t>Frank Leslie's Illustrated Newspaper, </a:t>
                      </a:r>
                      <a:r>
                        <a:rPr lang="en" sz="1200">
                          <a:solidFill>
                            <a:schemeClr val="dk1"/>
                          </a:solidFill>
                          <a:latin typeface="Halant"/>
                          <a:ea typeface="Halant"/>
                          <a:cs typeface="Halant"/>
                          <a:sym typeface="Halant"/>
                        </a:rPr>
                        <a:t>February 25, 1865</a:t>
                      </a:r>
                      <a:r>
                        <a:rPr i="1" lang="en" sz="1200">
                          <a:solidFill>
                            <a:schemeClr val="dk1"/>
                          </a:solidFill>
                          <a:latin typeface="Halant"/>
                          <a:ea typeface="Halant"/>
                          <a:cs typeface="Halant"/>
                          <a:sym typeface="Halant"/>
                        </a:rPr>
                        <a:t>.</a:t>
                      </a:r>
                      <a:endParaRPr i="1" sz="1200">
                        <a:solidFill>
                          <a:schemeClr val="dk1"/>
                        </a:solidFill>
                        <a:latin typeface="Halant"/>
                        <a:ea typeface="Halant"/>
                        <a:cs typeface="Halant"/>
                        <a:sym typeface="Halant"/>
                      </a:endParaRPr>
                    </a:p>
                    <a:p>
                      <a:pPr indent="0" lvl="0" marL="0" rtl="0" algn="l">
                        <a:spcBef>
                          <a:spcPts val="0"/>
                        </a:spcBef>
                        <a:spcAft>
                          <a:spcPts val="0"/>
                        </a:spcAft>
                        <a:buNone/>
                      </a:pPr>
                      <a:r>
                        <a:t/>
                      </a:r>
                      <a:endParaRPr i="1" sz="1200">
                        <a:solidFill>
                          <a:schemeClr val="dk1"/>
                        </a:solidFill>
                        <a:latin typeface="Work Sans"/>
                        <a:ea typeface="Work Sans"/>
                        <a:cs typeface="Work Sans"/>
                        <a:sym typeface="Work Sans"/>
                      </a:endParaRPr>
                    </a:p>
                    <a:p>
                      <a:pPr indent="0" lvl="0" marL="0" rtl="0" algn="l">
                        <a:spcBef>
                          <a:spcPts val="0"/>
                        </a:spcBef>
                        <a:spcAft>
                          <a:spcPts val="0"/>
                        </a:spcAft>
                        <a:buNone/>
                      </a:pPr>
                      <a:r>
                        <a:rPr lang="en" sz="1000">
                          <a:solidFill>
                            <a:schemeClr val="dk1"/>
                          </a:solidFill>
                          <a:latin typeface="Inter"/>
                          <a:ea typeface="Inter"/>
                          <a:cs typeface="Inter"/>
                          <a:sym typeface="Inter"/>
                        </a:rPr>
                        <a:t>Note: The 13th Amendment, which abolished slavery, was signed into law on January 31, 1865. This cartoon depicts Abraham Lincoln receiving a letter from Columbia, the personification of the U.S., after it passed.</a:t>
                      </a:r>
                      <a:endParaRPr sz="12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730175">
                <a:tc gridSpan="2">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Neither slavery nor involuntary servitude, except as a punishment for crime whereof the party shall have been duly convicted, shall exist within the United States, or any place subject to their jurisdiction.</a:t>
                      </a:r>
                      <a:endParaRPr sz="1200">
                        <a:solidFill>
                          <a:schemeClr val="dk1"/>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2985025">
                <a:tc>
                  <a:txBody>
                    <a:bodyPr/>
                    <a:lstStyle/>
                    <a:p>
                      <a:pPr indent="0" lvl="0" marL="0" rtl="0" algn="l">
                        <a:spcBef>
                          <a:spcPts val="0"/>
                        </a:spcBef>
                        <a:spcAft>
                          <a:spcPts val="0"/>
                        </a:spcAft>
                        <a:buNone/>
                      </a:pPr>
                      <a:r>
                        <a:t/>
                      </a:r>
                      <a:endParaRPr sz="1000">
                        <a:latin typeface="Inter"/>
                        <a:ea typeface="Inter"/>
                        <a:cs typeface="Inter"/>
                        <a:sym typeface="Inter"/>
                      </a:endParaRPr>
                    </a:p>
                  </a:txBody>
                  <a:tcPr marT="91450" marB="91450" marR="91450" marL="91450">
                    <a:lnL cap="flat" cmpd="sng" w="19050">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b="1" i="1" lang="en" sz="1200">
                          <a:solidFill>
                            <a:schemeClr val="dk1"/>
                          </a:solidFill>
                          <a:latin typeface="Inter"/>
                          <a:ea typeface="Inter"/>
                          <a:cs typeface="Inter"/>
                          <a:sym typeface="Inter"/>
                        </a:rPr>
                        <a:t>Text From Cartoon</a:t>
                      </a:r>
                      <a:endParaRPr b="1" i="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b="1" i="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IS LIKE A DREAM I ONCE HAD IN ILLINOIS</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[BANNER]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CONSTITUTIONAL AMENDMENT</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JAN.    31    1865</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UNCLE ABE’S VALENTINE SENT BY COLUMBIA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ENVELOPE FULL OF BROKEN CHAINS</a:t>
                      </a:r>
                      <a:endParaRPr sz="10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pic>
        <p:nvPicPr>
          <p:cNvPr id="232" name="Google Shape;232;p36"/>
          <p:cNvPicPr preferRelativeResize="0"/>
          <p:nvPr/>
        </p:nvPicPr>
        <p:blipFill>
          <a:blip r:embed="rId4">
            <a:alphaModFix/>
          </a:blip>
          <a:stretch>
            <a:fillRect/>
          </a:stretch>
        </p:blipFill>
        <p:spPr>
          <a:xfrm>
            <a:off x="606275" y="2894075"/>
            <a:ext cx="2835770" cy="2904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6" name="Shape 236"/>
        <p:cNvGrpSpPr/>
        <p:nvPr/>
      </p:nvGrpSpPr>
      <p:grpSpPr>
        <a:xfrm>
          <a:off x="0" y="0"/>
          <a:ext cx="0" cy="0"/>
          <a:chOff x="0" y="0"/>
          <a:chExt cx="0" cy="0"/>
        </a:xfrm>
      </p:grpSpPr>
      <p:sp>
        <p:nvSpPr>
          <p:cNvPr id="237" name="Google Shape;237;p37"/>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Continuity and Change over Time</a:t>
            </a:r>
            <a:endParaRPr sz="2500">
              <a:solidFill>
                <a:schemeClr val="dk1"/>
              </a:solidFill>
              <a:latin typeface="Plus Jakarta Sans"/>
              <a:ea typeface="Plus Jakarta Sans"/>
              <a:cs typeface="Plus Jakarta Sans"/>
              <a:sym typeface="Plus Jakarta Sans"/>
            </a:endParaRPr>
          </a:p>
        </p:txBody>
      </p:sp>
      <p:sp>
        <p:nvSpPr>
          <p:cNvPr id="238" name="Google Shape;238;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39" name="Google Shape;239;p3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0" name="Google Shape;240;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41" name="Google Shape;241;p3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42" name="Google Shape;242;p37"/>
          <p:cNvSpPr txBox="1"/>
          <p:nvPr/>
        </p:nvSpPr>
        <p:spPr>
          <a:xfrm>
            <a:off x="4340553" y="1289164"/>
            <a:ext cx="29628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Historical</a:t>
            </a:r>
            <a:r>
              <a:rPr lang="en" sz="1300">
                <a:latin typeface="Inter"/>
                <a:ea typeface="Inter"/>
                <a:cs typeface="Inter"/>
                <a:sym typeface="Inter"/>
              </a:rPr>
              <a:t> Event/Topic/Idea: </a:t>
            </a:r>
            <a:endParaRPr sz="1300">
              <a:latin typeface="Inter"/>
              <a:ea typeface="Inter"/>
              <a:cs typeface="Inter"/>
              <a:sym typeface="Inter"/>
            </a:endParaRPr>
          </a:p>
        </p:txBody>
      </p:sp>
      <p:sp>
        <p:nvSpPr>
          <p:cNvPr id="243" name="Google Shape;243;p37"/>
          <p:cNvSpPr txBox="1"/>
          <p:nvPr/>
        </p:nvSpPr>
        <p:spPr>
          <a:xfrm>
            <a:off x="1172225" y="1255950"/>
            <a:ext cx="2858100" cy="9909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Place historical events or ideas related to the main topic in chronological order. Write a one sentence description for each one.</a:t>
            </a:r>
            <a:endParaRPr i="1" sz="1200">
              <a:latin typeface="Plus Jakarta Sans"/>
              <a:ea typeface="Plus Jakarta Sans"/>
              <a:cs typeface="Plus Jakarta Sans"/>
              <a:sym typeface="Plus Jakarta Sans"/>
            </a:endParaRPr>
          </a:p>
        </p:txBody>
      </p:sp>
      <p:sp>
        <p:nvSpPr>
          <p:cNvPr id="244" name="Google Shape;244;p37"/>
          <p:cNvSpPr/>
          <p:nvPr/>
        </p:nvSpPr>
        <p:spPr>
          <a:xfrm>
            <a:off x="495494" y="4967424"/>
            <a:ext cx="6781500" cy="474000"/>
          </a:xfrm>
          <a:prstGeom prst="leftRightArrow">
            <a:avLst>
              <a:gd fmla="val 50000" name="adj1"/>
              <a:gd fmla="val 50000" name="adj2"/>
            </a:avLst>
          </a:prstGeom>
          <a:solidFill>
            <a:srgbClr val="6484F3"/>
          </a:solidFill>
          <a:ln cap="flat" cmpd="sng" w="9525">
            <a:solidFill>
              <a:srgbClr val="CCCCCC"/>
            </a:solidFill>
            <a:prstDash val="solid"/>
            <a:round/>
            <a:headEnd len="sm" w="sm" type="none"/>
            <a:tailEnd len="sm" w="sm" type="none"/>
          </a:ln>
        </p:spPr>
        <p:txBody>
          <a:bodyPr anchorCtr="0" anchor="ctr" bIns="119600" lIns="119600" spcFirstLastPara="1" rIns="119600" wrap="square" tIns="119600">
            <a:noAutofit/>
          </a:bodyPr>
          <a:lstStyle/>
          <a:p>
            <a:pPr indent="0" lvl="0" marL="0" rtl="0" algn="l">
              <a:spcBef>
                <a:spcPts val="0"/>
              </a:spcBef>
              <a:spcAft>
                <a:spcPts val="0"/>
              </a:spcAft>
              <a:buNone/>
            </a:pPr>
            <a:r>
              <a:t/>
            </a:r>
            <a:endParaRPr/>
          </a:p>
        </p:txBody>
      </p:sp>
      <p:cxnSp>
        <p:nvCxnSpPr>
          <p:cNvPr id="245" name="Google Shape;245;p37"/>
          <p:cNvCxnSpPr/>
          <p:nvPr/>
        </p:nvCxnSpPr>
        <p:spPr>
          <a:xfrm rot="10800000">
            <a:off x="927647" y="4851905"/>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46" name="Google Shape;246;p37"/>
          <p:cNvCxnSpPr/>
          <p:nvPr/>
        </p:nvCxnSpPr>
        <p:spPr>
          <a:xfrm rot="10800000">
            <a:off x="1828792" y="4851892"/>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47" name="Google Shape;247;p37"/>
          <p:cNvCxnSpPr/>
          <p:nvPr/>
        </p:nvCxnSpPr>
        <p:spPr>
          <a:xfrm rot="10800000">
            <a:off x="2743198"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48" name="Google Shape;248;p37"/>
          <p:cNvCxnSpPr/>
          <p:nvPr/>
        </p:nvCxnSpPr>
        <p:spPr>
          <a:xfrm rot="10800000">
            <a:off x="3657605"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49" name="Google Shape;249;p37"/>
          <p:cNvCxnSpPr/>
          <p:nvPr/>
        </p:nvCxnSpPr>
        <p:spPr>
          <a:xfrm rot="10800000">
            <a:off x="4571996"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50" name="Google Shape;250;p37"/>
          <p:cNvCxnSpPr/>
          <p:nvPr/>
        </p:nvCxnSpPr>
        <p:spPr>
          <a:xfrm rot="10800000">
            <a:off x="5486398"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51" name="Google Shape;251;p37"/>
          <p:cNvCxnSpPr/>
          <p:nvPr/>
        </p:nvCxnSpPr>
        <p:spPr>
          <a:xfrm rot="10800000">
            <a:off x="6381748" y="4851895"/>
            <a:ext cx="0" cy="659400"/>
          </a:xfrm>
          <a:prstGeom prst="straightConnector1">
            <a:avLst/>
          </a:prstGeom>
          <a:noFill/>
          <a:ln cap="flat" cmpd="sng" w="9525">
            <a:solidFill>
              <a:srgbClr val="595959"/>
            </a:solidFill>
            <a:prstDash val="solid"/>
            <a:round/>
            <a:headEnd len="med" w="med" type="none"/>
            <a:tailEnd len="med" w="med" type="none"/>
          </a:ln>
        </p:spPr>
      </p:cxnSp>
      <p:sp>
        <p:nvSpPr>
          <p:cNvPr id="252" name="Google Shape;252;p37"/>
          <p:cNvSpPr txBox="1"/>
          <p:nvPr/>
        </p:nvSpPr>
        <p:spPr>
          <a:xfrm>
            <a:off x="57097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53" name="Google Shape;253;p37"/>
          <p:cNvSpPr txBox="1"/>
          <p:nvPr/>
        </p:nvSpPr>
        <p:spPr>
          <a:xfrm>
            <a:off x="236662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54" name="Google Shape;254;p37"/>
          <p:cNvSpPr txBox="1"/>
          <p:nvPr/>
        </p:nvSpPr>
        <p:spPr>
          <a:xfrm>
            <a:off x="416227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55" name="Google Shape;255;p37"/>
          <p:cNvSpPr txBox="1"/>
          <p:nvPr/>
        </p:nvSpPr>
        <p:spPr>
          <a:xfrm>
            <a:off x="595792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56" name="Google Shape;256;p37"/>
          <p:cNvSpPr txBox="1"/>
          <p:nvPr/>
        </p:nvSpPr>
        <p:spPr>
          <a:xfrm>
            <a:off x="610650" y="5722345"/>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57" name="Google Shape;257;p37"/>
          <p:cNvSpPr txBox="1"/>
          <p:nvPr/>
        </p:nvSpPr>
        <p:spPr>
          <a:xfrm>
            <a:off x="2986088" y="5722350"/>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58" name="Google Shape;258;p37"/>
          <p:cNvSpPr txBox="1"/>
          <p:nvPr/>
        </p:nvSpPr>
        <p:spPr>
          <a:xfrm>
            <a:off x="5361525" y="5722344"/>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graphicFrame>
        <p:nvGraphicFramePr>
          <p:cNvPr id="259" name="Google Shape;259;p37"/>
          <p:cNvGraphicFramePr/>
          <p:nvPr/>
        </p:nvGraphicFramePr>
        <p:xfrm>
          <a:off x="469057" y="6977149"/>
          <a:ext cx="3000000" cy="3000000"/>
        </p:xfrm>
        <a:graphic>
          <a:graphicData uri="http://schemas.openxmlformats.org/drawingml/2006/table">
            <a:tbl>
              <a:tblPr>
                <a:noFill/>
                <a:tableStyleId>{A9500B96-4435-45D1-B938-2BD6ABF74A4D}</a:tableStyleId>
              </a:tblPr>
              <a:tblGrid>
                <a:gridCol w="3417150"/>
                <a:gridCol w="3417150"/>
              </a:tblGrid>
              <a:tr h="312875">
                <a:tc gridSpan="2">
                  <a:txBody>
                    <a:bodyPr/>
                    <a:lstStyle/>
                    <a:p>
                      <a:pPr indent="0" lvl="0" marL="0" rtl="0" algn="ctr">
                        <a:spcBef>
                          <a:spcPts val="0"/>
                        </a:spcBef>
                        <a:spcAft>
                          <a:spcPts val="0"/>
                        </a:spcAft>
                        <a:buNone/>
                      </a:pPr>
                      <a:r>
                        <a:rPr lang="en" sz="1300">
                          <a:latin typeface="Inter"/>
                          <a:ea typeface="Inter"/>
                          <a:cs typeface="Inter"/>
                          <a:sym typeface="Inter"/>
                        </a:rPr>
                        <a:t>Summarize: List any major changes or continuities that you identify</a:t>
                      </a:r>
                      <a:endParaRPr sz="13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hMerge="1"/>
              </a:tr>
              <a:tr h="1803050">
                <a:tc>
                  <a:txBody>
                    <a:bodyPr/>
                    <a:lstStyle/>
                    <a:p>
                      <a:pPr indent="0" lvl="0" marL="0" rtl="0" algn="ctr">
                        <a:spcBef>
                          <a:spcPts val="0"/>
                        </a:spcBef>
                        <a:spcAft>
                          <a:spcPts val="0"/>
                        </a:spcAft>
                        <a:buNone/>
                      </a:pPr>
                      <a:r>
                        <a:rPr b="1" lang="en" sz="1500">
                          <a:latin typeface="Inter"/>
                          <a:ea typeface="Inter"/>
                          <a:cs typeface="Inter"/>
                          <a:sym typeface="Inter"/>
                        </a:rPr>
                        <a:t>Major Changes</a:t>
                      </a:r>
                      <a:endParaRPr b="1" sz="15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1500">
                          <a:latin typeface="Inter"/>
                          <a:ea typeface="Inter"/>
                          <a:cs typeface="Inter"/>
                          <a:sym typeface="Inter"/>
                        </a:rPr>
                        <a:t>Major Continuities</a:t>
                      </a:r>
                      <a:endParaRPr b="1" sz="15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pic>
        <p:nvPicPr>
          <p:cNvPr id="260" name="Google Shape;260;p37"/>
          <p:cNvPicPr preferRelativeResize="0"/>
          <p:nvPr/>
        </p:nvPicPr>
        <p:blipFill>
          <a:blip r:embed="rId5">
            <a:alphaModFix/>
          </a:blip>
          <a:stretch>
            <a:fillRect/>
          </a:stretch>
        </p:blipFill>
        <p:spPr>
          <a:xfrm>
            <a:off x="381550" y="1339950"/>
            <a:ext cx="822875" cy="8228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1" name="Shape 111"/>
        <p:cNvGrpSpPr/>
        <p:nvPr/>
      </p:nvGrpSpPr>
      <p:grpSpPr>
        <a:xfrm>
          <a:off x="0" y="0"/>
          <a:ext cx="0" cy="0"/>
          <a:chOff x="0" y="0"/>
          <a:chExt cx="0" cy="0"/>
        </a:xfrm>
      </p:grpSpPr>
      <p:sp>
        <p:nvSpPr>
          <p:cNvPr id="112" name="Google Shape;112;p26"/>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Teacher Overview and Suggested Timeline</a:t>
            </a:r>
            <a:endParaRPr sz="1900">
              <a:solidFill>
                <a:schemeClr val="lt1"/>
              </a:solidFill>
              <a:latin typeface="Halant"/>
              <a:ea typeface="Halant"/>
              <a:cs typeface="Halant"/>
              <a:sym typeface="Halant"/>
            </a:endParaRPr>
          </a:p>
        </p:txBody>
      </p:sp>
      <p:pic>
        <p:nvPicPr>
          <p:cNvPr id="113" name="Google Shape;113;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4" name="Google Shape;114;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5" name="Google Shape;115;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6" name="Google Shape;116;p26"/>
          <p:cNvSpPr txBox="1"/>
          <p:nvPr/>
        </p:nvSpPr>
        <p:spPr>
          <a:xfrm>
            <a:off x="1796700" y="4669600"/>
            <a:ext cx="5528700" cy="406500"/>
          </a:xfrm>
          <a:prstGeom prst="rect">
            <a:avLst/>
          </a:prstGeom>
          <a:noFill/>
          <a:ln>
            <a:noFill/>
          </a:ln>
        </p:spPr>
        <p:txBody>
          <a:bodyPr anchorCtr="0" anchor="t" bIns="109725" lIns="109725" spcFirstLastPara="1" rIns="109725" wrap="square" tIns="109725">
            <a:spAutoFit/>
          </a:bodyPr>
          <a:lstStyle/>
          <a:p>
            <a:pPr indent="0" lvl="0" marL="0" rtl="0" algn="ctr">
              <a:spcBef>
                <a:spcPts val="0"/>
              </a:spcBef>
              <a:spcAft>
                <a:spcPts val="0"/>
              </a:spcAft>
              <a:buNone/>
            </a:pPr>
            <a:r>
              <a:rPr b="1" lang="en" sz="1200">
                <a:solidFill>
                  <a:schemeClr val="dk1"/>
                </a:solidFill>
                <a:latin typeface="Halant"/>
                <a:ea typeface="Halant"/>
                <a:cs typeface="Halant"/>
                <a:sym typeface="Halant"/>
              </a:rPr>
              <a:t>Targeted Historical Thinking Skill: Continuity and Change over Time</a:t>
            </a:r>
            <a:endParaRPr b="1" sz="1200">
              <a:solidFill>
                <a:schemeClr val="dk1"/>
              </a:solidFill>
              <a:latin typeface="Halant"/>
              <a:ea typeface="Halant"/>
              <a:cs typeface="Halant"/>
              <a:sym typeface="Halant"/>
            </a:endParaRPr>
          </a:p>
        </p:txBody>
      </p:sp>
      <p:graphicFrame>
        <p:nvGraphicFramePr>
          <p:cNvPr id="117" name="Google Shape;117;p26"/>
          <p:cNvGraphicFramePr/>
          <p:nvPr/>
        </p:nvGraphicFramePr>
        <p:xfrm>
          <a:off x="1796675" y="5047725"/>
          <a:ext cx="3000000" cy="3000000"/>
        </p:xfrm>
        <a:graphic>
          <a:graphicData uri="http://schemas.openxmlformats.org/drawingml/2006/table">
            <a:tbl>
              <a:tblPr bandRow="1">
                <a:noFill/>
                <a:tableStyleId>{184393F7-158F-451D-81B6-9AF9A1AE467C}</a:tableStyleId>
              </a:tblPr>
              <a:tblGrid>
                <a:gridCol w="1841925"/>
                <a:gridCol w="1888575"/>
                <a:gridCol w="1798275"/>
              </a:tblGrid>
              <a:tr h="773925">
                <a:tc gridSpan="3">
                  <a:txBody>
                    <a:bodyPr/>
                    <a:lstStyle/>
                    <a:p>
                      <a:pPr indent="0" lvl="0" marL="0" rtl="0" algn="l">
                        <a:spcBef>
                          <a:spcPts val="0"/>
                        </a:spcBef>
                        <a:spcAft>
                          <a:spcPts val="0"/>
                        </a:spcAft>
                        <a:buNone/>
                      </a:pPr>
                      <a:r>
                        <a:rPr lang="en" sz="1200">
                          <a:latin typeface="Inter"/>
                          <a:ea typeface="Inter"/>
                          <a:cs typeface="Inter"/>
                          <a:sym typeface="Inter"/>
                        </a:rPr>
                        <a:t>Thinking historically means identifying and exploring the reasons behind both what has changed and what has stayed the same within a given time period or around a specific historical event.</a:t>
                      </a:r>
                      <a:endParaRPr sz="1200">
                        <a:latin typeface="Inter"/>
                        <a:ea typeface="Inter"/>
                        <a:cs typeface="Inter"/>
                        <a:sym typeface="Inter"/>
                      </a:endParaRPr>
                    </a:p>
                  </a:txBody>
                  <a:tcPr marT="109725" marB="109725" marR="109725" marL="1097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sp>
        <p:nvSpPr>
          <p:cNvPr id="118" name="Google Shape;118;p26"/>
          <p:cNvSpPr txBox="1"/>
          <p:nvPr/>
        </p:nvSpPr>
        <p:spPr>
          <a:xfrm>
            <a:off x="447050" y="597375"/>
            <a:ext cx="6878400" cy="42000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Overview of Curated Research Paper (CRP)</a:t>
            </a:r>
            <a:endParaRPr b="1" sz="12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This CRP was developed with the aim of having students examine the definition and evolution of freedom in America’s first century as a country. The key in this CRP is to help students understand that even though America’s founding documents, such as the Declaration of Independence and the Constitution, asserted a promising notion of freedom for the new country, that freedom was rather narrow in who it applied to in practice. While the many founders recognized the inconsistencies in these “self-evident truths” with practices such as chattel slavery, it would take the entirety of this time period for that dehumanizing institution to be abolished. Over time, through protest, social movements, and laws, the ideals of American freedom became more inclusive in practice. To answer the prompt, students will start by analyzing</a:t>
            </a:r>
            <a:r>
              <a:rPr lang="en" sz="1100">
                <a:solidFill>
                  <a:schemeClr val="dk1"/>
                </a:solidFill>
                <a:latin typeface="Inter"/>
                <a:ea typeface="Inter"/>
                <a:cs typeface="Inter"/>
                <a:sym typeface="Inter"/>
              </a:rPr>
              <a:t> t</a:t>
            </a:r>
            <a:r>
              <a:rPr lang="en" sz="1100">
                <a:solidFill>
                  <a:schemeClr val="dk1"/>
                </a:solidFill>
                <a:latin typeface="Inter"/>
                <a:ea typeface="Inter"/>
                <a:cs typeface="Inter"/>
                <a:sym typeface="Inter"/>
              </a:rPr>
              <a:t>he concept of freedom at America’s founding. By reviewing both the Declaration of Independence and Prince Hall’s petition to the Massachusetts legislature, students can see how Americans conceived of freedom at that time. Document B is the Declaration of Sentiments, which mirrors the Declaration of Independence in language, but is geared toward showing the deep inequality between men and women in America. Thus, for women suffragists, freedom meant having the equal rights that were promised to white men at the founding. Similarly, African Americans fought to be included within these rights. Forced into bondage, Frederick Douglass highlighted the hypocrisy of American freedom in a country that enslaved millions, shown in Document C. Lastly, Document D documents a breakthrough in African Americans gaining freedom. The cartoon shows Abraham Lincoln receiving a letter from America with the broken chains of former slaves who were freed by the 13th Amendment. While not a complete picture, the documents show that freedom expanded over time to include more people.</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pic>
        <p:nvPicPr>
          <p:cNvPr id="119" name="Google Shape;119;p26"/>
          <p:cNvPicPr preferRelativeResize="0"/>
          <p:nvPr/>
        </p:nvPicPr>
        <p:blipFill>
          <a:blip r:embed="rId4">
            <a:alphaModFix/>
          </a:blip>
          <a:stretch>
            <a:fillRect/>
          </a:stretch>
        </p:blipFill>
        <p:spPr>
          <a:xfrm>
            <a:off x="447050" y="4936150"/>
            <a:ext cx="997075" cy="997075"/>
          </a:xfrm>
          <a:prstGeom prst="rect">
            <a:avLst/>
          </a:prstGeom>
          <a:noFill/>
          <a:ln>
            <a:noFill/>
          </a:ln>
        </p:spPr>
      </p:pic>
      <p:sp>
        <p:nvSpPr>
          <p:cNvPr id="120" name="Google Shape;120;p26"/>
          <p:cNvSpPr txBox="1"/>
          <p:nvPr/>
        </p:nvSpPr>
        <p:spPr>
          <a:xfrm>
            <a:off x="447050" y="5824900"/>
            <a:ext cx="6878400" cy="31413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None/>
            </a:pPr>
            <a:r>
              <a:rPr lang="en" sz="1200">
                <a:solidFill>
                  <a:srgbClr val="000000"/>
                </a:solidFill>
                <a:latin typeface="Halant SemiBold"/>
                <a:ea typeface="Halant SemiBold"/>
                <a:cs typeface="Halant SemiBold"/>
                <a:sym typeface="Halant SemiBold"/>
              </a:rPr>
              <a:t>Suggested Timetable for this </a:t>
            </a:r>
            <a:r>
              <a:rPr lang="en" sz="1200">
                <a:latin typeface="Halant SemiBold"/>
                <a:ea typeface="Halant SemiBold"/>
                <a:cs typeface="Halant SemiBold"/>
                <a:sym typeface="Halant SemiBold"/>
              </a:rPr>
              <a:t>Curated Research Paper</a:t>
            </a:r>
            <a:endParaRPr sz="1200">
              <a:solidFill>
                <a:srgbClr val="000000"/>
              </a:solidFill>
              <a:latin typeface="Halant SemiBold"/>
              <a:ea typeface="Halant SemiBold"/>
              <a:cs typeface="Halant SemiBold"/>
              <a:sym typeface="Halant SemiBold"/>
            </a:endParaRPr>
          </a:p>
          <a:p>
            <a:pPr indent="0" lvl="0" marL="0" rtl="0" algn="ctr">
              <a:spcBef>
                <a:spcPts val="0"/>
              </a:spcBef>
              <a:spcAft>
                <a:spcPts val="0"/>
              </a:spcAft>
              <a:buNone/>
            </a:pPr>
            <a:r>
              <a:rPr lang="en" sz="1200">
                <a:solidFill>
                  <a:srgbClr val="000000"/>
                </a:solidFill>
                <a:latin typeface="Plus Jakarta Sans SemiBold"/>
                <a:ea typeface="Plus Jakarta Sans SemiBold"/>
                <a:cs typeface="Plus Jakarta Sans SemiBold"/>
                <a:sym typeface="Plus Jakarta Sans SemiBold"/>
              </a:rPr>
              <a:t>(Based on a 55 minute class)</a:t>
            </a:r>
            <a:endParaRPr sz="1200">
              <a:solidFill>
                <a:srgbClr val="000000"/>
              </a:solidFill>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t/>
            </a:r>
            <a:endParaRPr sz="1200">
              <a:latin typeface="Inter SemiBold"/>
              <a:ea typeface="Inter SemiBold"/>
              <a:cs typeface="Inter SemiBold"/>
              <a:sym typeface="Inter SemiBold"/>
            </a:endParaRPr>
          </a:p>
          <a:p>
            <a:pPr indent="0" lvl="0" marL="0" rtl="0" algn="l">
              <a:spcBef>
                <a:spcPts val="0"/>
              </a:spcBef>
              <a:spcAft>
                <a:spcPts val="0"/>
              </a:spcAft>
              <a:buNone/>
            </a:pPr>
            <a:r>
              <a:rPr b="1" lang="en" sz="1200">
                <a:solidFill>
                  <a:srgbClr val="000000"/>
                </a:solidFill>
                <a:latin typeface="Inter"/>
                <a:ea typeface="Inter"/>
                <a:cs typeface="Inter"/>
                <a:sym typeface="Inter"/>
              </a:rPr>
              <a:t>Day 1</a:t>
            </a:r>
            <a:r>
              <a:rPr lang="en" sz="1200">
                <a:solidFill>
                  <a:srgbClr val="000000"/>
                </a:solidFill>
                <a:latin typeface="Inter"/>
                <a:ea typeface="Inter"/>
                <a:cs typeface="Inter"/>
                <a:sym typeface="Inter"/>
              </a:rPr>
              <a:t>: Introduce the prompt and historical thinking skill for this CRP</a:t>
            </a:r>
            <a:r>
              <a:rPr lang="en" sz="1200">
                <a:latin typeface="Inter"/>
                <a:ea typeface="Inter"/>
                <a:cs typeface="Inter"/>
                <a:sym typeface="Inter"/>
              </a:rPr>
              <a:t>,</a:t>
            </a:r>
            <a:r>
              <a:rPr lang="en" sz="1200">
                <a:solidFill>
                  <a:srgbClr val="000000"/>
                </a:solidFill>
                <a:latin typeface="Inter"/>
                <a:ea typeface="Inter"/>
                <a:cs typeface="Inter"/>
                <a:sym typeface="Inter"/>
              </a:rPr>
              <a:t> C</a:t>
            </a:r>
            <a:r>
              <a:rPr lang="en" sz="1200">
                <a:latin typeface="Inter"/>
                <a:ea typeface="Inter"/>
                <a:cs typeface="Inter"/>
                <a:sym typeface="Inter"/>
              </a:rPr>
              <a:t>ontinuity and Change over Time</a:t>
            </a:r>
            <a:r>
              <a:rPr lang="en" sz="1200">
                <a:solidFill>
                  <a:srgbClr val="000000"/>
                </a:solidFill>
                <a:latin typeface="Inter"/>
                <a:ea typeface="Inter"/>
                <a:cs typeface="Inter"/>
                <a:sym typeface="Inter"/>
              </a:rPr>
              <a:t>. Complete key vocabulary, brainstorm, relevant to today, and context sections.</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None/>
            </a:pPr>
            <a:r>
              <a:rPr b="1" lang="en" sz="1200">
                <a:solidFill>
                  <a:srgbClr val="000000"/>
                </a:solidFill>
                <a:latin typeface="Inter"/>
                <a:ea typeface="Inter"/>
                <a:cs typeface="Inter"/>
                <a:sym typeface="Inter"/>
              </a:rPr>
              <a:t>Day 2:</a:t>
            </a:r>
            <a:r>
              <a:rPr lang="en" sz="1200">
                <a:solidFill>
                  <a:srgbClr val="000000"/>
                </a:solidFill>
                <a:latin typeface="Inter"/>
                <a:ea typeface="Inter"/>
                <a:cs typeface="Inter"/>
                <a:sym typeface="Inter"/>
              </a:rPr>
              <a:t> Read and analyze the documents, making annotations as needed on each document. </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None/>
            </a:pPr>
            <a:r>
              <a:rPr b="1" lang="en" sz="1200">
                <a:solidFill>
                  <a:srgbClr val="000000"/>
                </a:solidFill>
                <a:latin typeface="Inter"/>
                <a:ea typeface="Inter"/>
                <a:cs typeface="Inter"/>
                <a:sym typeface="Inter"/>
              </a:rPr>
              <a:t>Day 3</a:t>
            </a:r>
            <a:r>
              <a:rPr lang="en" sz="1200">
                <a:solidFill>
                  <a:srgbClr val="000000"/>
                </a:solidFill>
                <a:latin typeface="Inter"/>
                <a:ea typeface="Inter"/>
                <a:cs typeface="Inter"/>
                <a:sym typeface="Inter"/>
              </a:rPr>
              <a:t>: </a:t>
            </a:r>
            <a:r>
              <a:rPr lang="en" sz="1200">
                <a:latin typeface="Inter"/>
                <a:ea typeface="Inter"/>
                <a:cs typeface="Inter"/>
                <a:sym typeface="Inter"/>
              </a:rPr>
              <a:t> Have students finish reading and analyzing the documents. Begin thesis creation and essay outline. Go over the rubric to ensure that students know what is required of the essay. Complete Socratic Prep Organizer if planning on doing the seminar.</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None/>
            </a:pPr>
            <a:r>
              <a:rPr b="1" lang="en" sz="1200">
                <a:solidFill>
                  <a:srgbClr val="000000"/>
                </a:solidFill>
                <a:latin typeface="Inter"/>
                <a:ea typeface="Inter"/>
                <a:cs typeface="Inter"/>
                <a:sym typeface="Inter"/>
              </a:rPr>
              <a:t>D</a:t>
            </a:r>
            <a:r>
              <a:rPr b="1" lang="en" sz="1200">
                <a:solidFill>
                  <a:srgbClr val="000000"/>
                </a:solidFill>
                <a:latin typeface="Inter"/>
                <a:ea typeface="Inter"/>
                <a:cs typeface="Inter"/>
                <a:sym typeface="Inter"/>
              </a:rPr>
              <a:t>ay 4</a:t>
            </a:r>
            <a:r>
              <a:rPr lang="en" sz="1200">
                <a:solidFill>
                  <a:srgbClr val="000000"/>
                </a:solidFill>
                <a:latin typeface="Inter"/>
                <a:ea typeface="Inter"/>
                <a:cs typeface="Inter"/>
                <a:sym typeface="Inter"/>
              </a:rPr>
              <a:t>: </a:t>
            </a:r>
            <a:r>
              <a:rPr lang="en" sz="1200">
                <a:latin typeface="Inter"/>
                <a:ea typeface="Inter"/>
                <a:cs typeface="Inter"/>
                <a:sym typeface="Inter"/>
              </a:rPr>
              <a:t>Engage in a Socratic Seminar. Students complete Peer and Self Assessment.</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Day 5: </a:t>
            </a:r>
            <a:r>
              <a:rPr lang="en" sz="1200">
                <a:latin typeface="Inter"/>
                <a:ea typeface="Inter"/>
                <a:cs typeface="Inter"/>
                <a:sym typeface="Inter"/>
              </a:rPr>
              <a:t> Reflect on Socratic Seminar. Begin work on the essay rough drafts with the rubric in mind. If time allows, incorporate peer editing.</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None/>
            </a:pPr>
            <a:r>
              <a:rPr b="1" lang="en" sz="1200">
                <a:solidFill>
                  <a:srgbClr val="000000"/>
                </a:solidFill>
                <a:latin typeface="Inter"/>
                <a:ea typeface="Inter"/>
                <a:cs typeface="Inter"/>
                <a:sym typeface="Inter"/>
              </a:rPr>
              <a:t>Day </a:t>
            </a:r>
            <a:r>
              <a:rPr b="1" lang="en" sz="1200">
                <a:latin typeface="Inter"/>
                <a:ea typeface="Inter"/>
                <a:cs typeface="Inter"/>
                <a:sym typeface="Inter"/>
              </a:rPr>
              <a:t>6</a:t>
            </a:r>
            <a:r>
              <a:rPr lang="en" sz="1200">
                <a:solidFill>
                  <a:srgbClr val="000000"/>
                </a:solidFill>
                <a:latin typeface="Inter"/>
                <a:ea typeface="Inter"/>
                <a:cs typeface="Inter"/>
                <a:sym typeface="Inter"/>
              </a:rPr>
              <a:t>: Write the essay. Students can use this CRP, notes, Seminar materi</a:t>
            </a:r>
            <a:r>
              <a:rPr lang="en" sz="1200">
                <a:latin typeface="Inter"/>
                <a:ea typeface="Inter"/>
                <a:cs typeface="Inter"/>
                <a:sym typeface="Inter"/>
              </a:rPr>
              <a:t>als, </a:t>
            </a:r>
            <a:r>
              <a:rPr lang="en" sz="1200">
                <a:solidFill>
                  <a:srgbClr val="000000"/>
                </a:solidFill>
                <a:latin typeface="Inter"/>
                <a:ea typeface="Inter"/>
                <a:cs typeface="Inter"/>
                <a:sym typeface="Inter"/>
              </a:rPr>
              <a:t>organizers, etc.</a:t>
            </a:r>
            <a:endParaRPr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4" name="Shape 124"/>
        <p:cNvGrpSpPr/>
        <p:nvPr/>
      </p:nvGrpSpPr>
      <p:grpSpPr>
        <a:xfrm>
          <a:off x="0" y="0"/>
          <a:ext cx="0" cy="0"/>
          <a:chOff x="0" y="0"/>
          <a:chExt cx="0" cy="0"/>
        </a:xfrm>
      </p:grpSpPr>
      <p:sp>
        <p:nvSpPr>
          <p:cNvPr id="125" name="Google Shape;125;p27"/>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Grading Rubric - MS CCoT</a:t>
            </a:r>
            <a:endParaRPr sz="1900">
              <a:solidFill>
                <a:schemeClr val="lt1"/>
              </a:solidFill>
              <a:latin typeface="Halant"/>
              <a:ea typeface="Halant"/>
              <a:cs typeface="Halant"/>
              <a:sym typeface="Halant"/>
            </a:endParaRPr>
          </a:p>
        </p:txBody>
      </p:sp>
      <p:pic>
        <p:nvPicPr>
          <p:cNvPr id="126" name="Google Shape;126;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7" name="Google Shape;127;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8" name="Google Shape;128;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29" name="Google Shape;129;p27"/>
          <p:cNvGraphicFramePr/>
          <p:nvPr/>
        </p:nvGraphicFramePr>
        <p:xfrm>
          <a:off x="424863" y="671988"/>
          <a:ext cx="3000000" cy="3000000"/>
        </p:xfrm>
        <a:graphic>
          <a:graphicData uri="http://schemas.openxmlformats.org/drawingml/2006/table">
            <a:tbl>
              <a:tblPr>
                <a:noFill/>
                <a:tableStyleId>{25783AA0-3CB9-443E-9303-581EAA1F05DE}</a:tableStyleId>
              </a:tblPr>
              <a:tblGrid>
                <a:gridCol w="829225"/>
                <a:gridCol w="3001325"/>
                <a:gridCol w="3092100"/>
              </a:tblGrid>
              <a:tr h="21272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Category</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Criteria</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Guide for Grading</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419125">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Thesis</a:t>
                      </a:r>
                      <a:endParaRPr b="1" sz="900">
                        <a:latin typeface="Plus Jakarta Sans"/>
                        <a:ea typeface="Plus Jakarta Sans"/>
                        <a:cs typeface="Plus Jakarta Sans"/>
                        <a:sym typeface="Plus Jakarta Sans"/>
                      </a:endParaRPr>
                    </a:p>
                    <a:p>
                      <a:pPr indent="0" lvl="0" marL="0" rtl="0" algn="ctr">
                        <a:spcBef>
                          <a:spcPts val="0"/>
                        </a:spcBef>
                        <a:spcAft>
                          <a:spcPts val="0"/>
                        </a:spcAft>
                        <a:buNone/>
                      </a:pPr>
                      <a:r>
                        <a:rPr b="1" lang="en" sz="700">
                          <a:latin typeface="Plus Jakarta Sans"/>
                          <a:ea typeface="Plus Jakarta Sans"/>
                          <a:cs typeface="Plus Jakarta Sans"/>
                          <a:sym typeface="Plus Jakarta Sans"/>
                        </a:rPr>
                        <a:t> (0-1 point)</a:t>
                      </a:r>
                      <a:endParaRPr b="1" sz="7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Clear thesis, in the introduction paragraph, which makes a historically defensible claim.</a:t>
                      </a:r>
                      <a:endParaRPr sz="10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Thesis must make a claim that clearly answers the prompt and can be defended; it may not be a simple restatement of the prompt.</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31875">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Purpose (0-2 points)</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 argument, supported by evidence and analysis, should be clear throughout the paper to earn 2 points. </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If the argument is mostly clear, but unclear at times, one point is awarded.</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If no argument exists, or the argument is unclear, no points are awarded.</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479550">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Textual Evidence</a:t>
                      </a:r>
                      <a:endParaRPr b="1" sz="900">
                        <a:latin typeface="Plus Jakarta Sans"/>
                        <a:ea typeface="Plus Jakarta Sans"/>
                        <a:cs typeface="Plus Jakarta Sans"/>
                        <a:sym typeface="Plus Jakarta Sans"/>
                      </a:endParaRPr>
                    </a:p>
                    <a:p>
                      <a:pPr indent="0" lvl="0" marL="0" rtl="0" algn="ctr">
                        <a:spcBef>
                          <a:spcPts val="0"/>
                        </a:spcBef>
                        <a:spcAft>
                          <a:spcPts val="0"/>
                        </a:spcAft>
                        <a:buNone/>
                      </a:pPr>
                      <a:r>
                        <a:rPr b="1" lang="en" sz="900">
                          <a:latin typeface="Plus Jakarta Sans"/>
                          <a:ea typeface="Plus Jakarta Sans"/>
                          <a:cs typeface="Plus Jakarta Sans"/>
                          <a:sym typeface="Plus Jakarta Sans"/>
                        </a:rPr>
                        <a:t> (0-2 points)</a:t>
                      </a:r>
                      <a:endParaRPr b="1" sz="9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700">
                          <a:solidFill>
                            <a:srgbClr val="000000"/>
                          </a:solidFill>
                          <a:latin typeface="Inter"/>
                          <a:ea typeface="Inter"/>
                          <a:cs typeface="Inter"/>
                          <a:sym typeface="Inter"/>
                        </a:rPr>
                        <a:t>2 points are awarded when the essay incorporates at least 3/4 documents from the document set in connection to the paper's argument.</a:t>
                      </a:r>
                      <a:endParaRPr sz="7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700">
                          <a:solidFill>
                            <a:srgbClr val="000000"/>
                          </a:solidFill>
                          <a:latin typeface="Inter"/>
                          <a:ea typeface="Inter"/>
                          <a:cs typeface="Inter"/>
                          <a:sym typeface="Inter"/>
                        </a:rPr>
                        <a:t>1 point is awarded when the essay incorporates at least 2/4 documents  from the document set in connection to the paper's argument.</a:t>
                      </a:r>
                      <a:endParaRPr sz="7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solidFill>
                          <a:srgbClr val="000000"/>
                        </a:solidFill>
                        <a:latin typeface="Inter"/>
                        <a:ea typeface="Inter"/>
                        <a:cs typeface="Inter"/>
                        <a:sym typeface="Inter"/>
                      </a:endParaRPr>
                    </a:p>
                    <a:p>
                      <a:pPr indent="0" lvl="0" marL="0" rtl="0" algn="l">
                        <a:spcBef>
                          <a:spcPts val="0"/>
                        </a:spcBef>
                        <a:spcAft>
                          <a:spcPts val="0"/>
                        </a:spcAft>
                        <a:buNone/>
                      </a:pPr>
                      <a:r>
                        <a:rPr lang="en" sz="700">
                          <a:solidFill>
                            <a:srgbClr val="000000"/>
                          </a:solidFill>
                          <a:latin typeface="Inter"/>
                          <a:ea typeface="Inter"/>
                          <a:cs typeface="Inter"/>
                          <a:sym typeface="Inter"/>
                        </a:rPr>
                        <a:t>0 points are awarded if 1 or fewer documents are incorporated into the paper.</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12775">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Outside Evidence         (0-1 point)</a:t>
                      </a:r>
                      <a:endParaRPr b="1" sz="7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1 point for use of relevant historical evidence to support the argument that goes beyond the documents. This outside evidence should be included in the body paragraphs and/or conclusion.</a:t>
                      </a:r>
                      <a:endParaRPr sz="9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solidFill>
                            <a:srgbClr val="000000"/>
                          </a:solidFill>
                          <a:latin typeface="Inter"/>
                          <a:ea typeface="Inter"/>
                          <a:cs typeface="Inter"/>
                          <a:sym typeface="Inter"/>
                        </a:rPr>
                        <a:t>1 point is awarded when the essay incorporates, in either the body paragraphs or conclusion, at least one piece of historically relevant evidence from beyond the document set in order to strengthen the paper's argument. The outside evidence can come from "What is the Context", "How is this relevant to today?", or prior knowledge.</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574675">
                <a:tc>
                  <a:txBody>
                    <a:bodyPr/>
                    <a:lstStyle/>
                    <a:p>
                      <a:pPr indent="0" lvl="0" marL="0" rtl="0" algn="ctr">
                        <a:spcBef>
                          <a:spcPts val="0"/>
                        </a:spcBef>
                        <a:spcAft>
                          <a:spcPts val="0"/>
                        </a:spcAft>
                        <a:buClr>
                          <a:srgbClr val="000000"/>
                        </a:buClr>
                        <a:buSzPts val="1100"/>
                        <a:buFont typeface="Arial"/>
                        <a:buNone/>
                      </a:pPr>
                      <a:r>
                        <a:rPr b="1" lang="en" sz="900">
                          <a:solidFill>
                            <a:srgbClr val="000000"/>
                          </a:solidFill>
                          <a:latin typeface="Plus Jakarta Sans"/>
                          <a:ea typeface="Plus Jakarta Sans"/>
                          <a:cs typeface="Plus Jakarta Sans"/>
                          <a:sym typeface="Plus Jakarta Sans"/>
                        </a:rPr>
                        <a:t>Historical Thinking Skill: </a:t>
                      </a:r>
                      <a:r>
                        <a:rPr b="1" lang="en" sz="600">
                          <a:solidFill>
                            <a:srgbClr val="000000"/>
                          </a:solidFill>
                          <a:latin typeface="Plus Jakarta Sans"/>
                          <a:ea typeface="Plus Jakarta Sans"/>
                          <a:cs typeface="Plus Jakarta Sans"/>
                          <a:sym typeface="Plus Jakarta Sans"/>
                        </a:rPr>
                        <a:t>Contextualization </a:t>
                      </a:r>
                      <a:endParaRPr b="1" sz="600">
                        <a:solidFill>
                          <a:srgbClr val="000000"/>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rPr lang="en" sz="600">
                          <a:solidFill>
                            <a:srgbClr val="000000"/>
                          </a:solidFill>
                          <a:latin typeface="Plus Jakarta Sans SemiBold"/>
                          <a:ea typeface="Plus Jakarta Sans SemiBold"/>
                          <a:cs typeface="Plus Jakarta Sans SemiBold"/>
                          <a:sym typeface="Plus Jakarta Sans SemiBold"/>
                        </a:rPr>
                        <a:t>(C3: D2.His.1.6-8)  </a:t>
                      </a:r>
                      <a:endParaRPr b="1" sz="500">
                        <a:solidFill>
                          <a:srgbClr val="000000"/>
                        </a:solidFill>
                        <a:latin typeface="Plus Jakarta Sans"/>
                        <a:ea typeface="Plus Jakarta Sans"/>
                        <a:cs typeface="Plus Jakarta Sans"/>
                        <a:sym typeface="Plus Jakarta Sans"/>
                      </a:endParaRPr>
                    </a:p>
                    <a:p>
                      <a:pPr indent="0" lvl="0" marL="0" rtl="0" algn="ctr">
                        <a:spcBef>
                          <a:spcPts val="0"/>
                        </a:spcBef>
                        <a:spcAft>
                          <a:spcPts val="0"/>
                        </a:spcAft>
                        <a:buNone/>
                      </a:pPr>
                      <a:r>
                        <a:rPr b="1" lang="en" sz="700">
                          <a:solidFill>
                            <a:srgbClr val="000000"/>
                          </a:solidFill>
                          <a:latin typeface="Plus Jakarta Sans"/>
                          <a:ea typeface="Plus Jakarta Sans"/>
                          <a:cs typeface="Plus Jakarta Sans"/>
                          <a:sym typeface="Plus Jakarta Sans"/>
                        </a:rPr>
                        <a:t>(0-1 point)</a:t>
                      </a:r>
                      <a:endParaRPr b="1" sz="9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The historical context of the specific topic outlined in the CRP task is accurately described in the introduction paragraph.</a:t>
                      </a:r>
                      <a:endParaRPr sz="9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solidFill>
                            <a:srgbClr val="000000"/>
                          </a:solidFill>
                          <a:latin typeface="Inter"/>
                          <a:ea typeface="Inter"/>
                          <a:cs typeface="Inter"/>
                          <a:sym typeface="Inter"/>
                        </a:rPr>
                        <a:t>1 point is awarded if the essay's introduction paragraph provides context related to the essay's topic. It briefly outlines all or some of the broader historical, social, or cultural setting surrounding the topic before diving into the primary argument of the paper.</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latin typeface="Inter"/>
                        <a:ea typeface="Inter"/>
                        <a:cs typeface="Inter"/>
                        <a:sym typeface="Inter"/>
                      </a:endParaRPr>
                    </a:p>
                    <a:p>
                      <a:pPr indent="0" lvl="0" marL="0" rtl="0" algn="l">
                        <a:spcBef>
                          <a:spcPts val="0"/>
                        </a:spcBef>
                        <a:spcAft>
                          <a:spcPts val="0"/>
                        </a:spcAft>
                        <a:buNone/>
                      </a:pPr>
                      <a:r>
                        <a:rPr lang="en" sz="700">
                          <a:solidFill>
                            <a:srgbClr val="000000"/>
                          </a:solidFill>
                          <a:latin typeface="Inter"/>
                          <a:ea typeface="Inter"/>
                          <a:cs typeface="Inter"/>
                          <a:sym typeface="Inter"/>
                        </a:rPr>
                        <a:t>0 points are awarded if there is no helpful context in the introduction that sets up the the paper before leading into the paper's argument.</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645300">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Historical Thinking Skill: Continuity and Change over Time</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lang="en" sz="600">
                          <a:solidFill>
                            <a:srgbClr val="000000"/>
                          </a:solidFill>
                          <a:latin typeface="Plus Jakarta Sans SemiBold"/>
                          <a:ea typeface="Plus Jakarta Sans SemiBold"/>
                          <a:cs typeface="Plus Jakarta Sans SemiBold"/>
                          <a:sym typeface="Plus Jakarta Sans SemiBold"/>
                        </a:rPr>
                        <a:t>(C3: D2.His.2.6-8)</a:t>
                      </a:r>
                      <a:r>
                        <a:rPr b="1" lang="en" sz="700">
                          <a:latin typeface="Plus Jakarta Sans"/>
                          <a:ea typeface="Plus Jakarta Sans"/>
                          <a:cs typeface="Plus Jakarta Sans"/>
                          <a:sym typeface="Plus Jakarta Sans"/>
                        </a:rPr>
                        <a:t> </a:t>
                      </a:r>
                      <a:r>
                        <a:rPr b="1" lang="en" sz="800">
                          <a:latin typeface="Plus Jakarta Sans"/>
                          <a:ea typeface="Plus Jakarta Sans"/>
                          <a:cs typeface="Plus Jakarta Sans"/>
                          <a:sym typeface="Plus Jakarta Sans"/>
                        </a:rPr>
                        <a:t>(0-2 points)</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700">
                          <a:latin typeface="Inter"/>
                          <a:ea typeface="Inter"/>
                          <a:cs typeface="Inter"/>
                          <a:sym typeface="Inter"/>
                        </a:rPr>
                        <a:t>2 points are awarded when the essay identifies both changes and continuities within the specified time frame or around a historical event. Provides a thoughtful analysis supported by historical evidence for why these changes or continuities occurred. Offers a comprehensive understanding of the historical context.</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700">
                          <a:latin typeface="Inter"/>
                          <a:ea typeface="Inter"/>
                          <a:cs typeface="Inter"/>
                          <a:sym typeface="Inter"/>
                        </a:rPr>
                        <a:t>1 point is awarded when the essay identifies either changes or continuities within the specified time frame or around a historical event. Offers explanations supported by evidence for these changes or continuities, but lacks analysis. Alternatively, mentions both changes and continuities but explains only one with evidence.</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when the essay merely mentions changes and/or continuities, but offers no explanation to why either occurred.</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50925">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Writing Mechanics</a:t>
                      </a:r>
                      <a:endParaRPr b="1" sz="900">
                        <a:latin typeface="Plus Jakarta Sans"/>
                        <a:ea typeface="Plus Jakarta Sans"/>
                        <a:cs typeface="Plus Jakarta Sans"/>
                        <a:sym typeface="Plus Jakarta Sans"/>
                      </a:endParaRPr>
                    </a:p>
                    <a:p>
                      <a:pPr indent="0" lvl="0" marL="0" rtl="0" algn="ctr">
                        <a:spcBef>
                          <a:spcPts val="0"/>
                        </a:spcBef>
                        <a:spcAft>
                          <a:spcPts val="0"/>
                        </a:spcAft>
                        <a:buNone/>
                      </a:pPr>
                      <a:r>
                        <a:rPr b="1" lang="en" sz="900">
                          <a:latin typeface="Plus Jakarta Sans"/>
                          <a:ea typeface="Plus Jakarta Sans"/>
                          <a:cs typeface="Plus Jakarta Sans"/>
                          <a:sym typeface="Plus Jakarta Sans"/>
                        </a:rPr>
                        <a:t>(0-1 points)</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1 point is awarded if writing conventions are adhered to. It is clear that student understands conventions such as spelling, grammar, and punctuation.</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0.5 points are awarded if writing conventions are mostly adhered to but can at times interfere with the paper’s clarity. In some instances, it is unclear if the student is aware of certain spelling, grammar, or punctuation conventions.</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if writing style prevents the paper from being clear to the reader.</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0000">
                <a:tc>
                  <a:txBody>
                    <a:bodyPr/>
                    <a:lstStyle/>
                    <a:p>
                      <a:pPr indent="0" lvl="0" marL="0" rtl="0" algn="ctr">
                        <a:spcBef>
                          <a:spcPts val="0"/>
                        </a:spcBef>
                        <a:spcAft>
                          <a:spcPts val="0"/>
                        </a:spcAft>
                        <a:buNone/>
                      </a:pPr>
                      <a:r>
                        <a:rPr b="1" lang="en" sz="900">
                          <a:latin typeface="Inter"/>
                          <a:ea typeface="Inter"/>
                          <a:cs typeface="Inter"/>
                          <a:sym typeface="Inter"/>
                        </a:rPr>
                        <a:t>TOTAL:</a:t>
                      </a:r>
                      <a:endParaRPr b="1" sz="900">
                        <a:latin typeface="Inter"/>
                        <a:ea typeface="Inter"/>
                        <a:cs typeface="Inter"/>
                        <a:sym typeface="Inter"/>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gridSpan="2">
                  <a:txBody>
                    <a:bodyPr/>
                    <a:lstStyle/>
                    <a:p>
                      <a:pPr indent="0" lvl="0" marL="0" rtl="0" algn="ctr">
                        <a:spcBef>
                          <a:spcPts val="0"/>
                        </a:spcBef>
                        <a:spcAft>
                          <a:spcPts val="0"/>
                        </a:spcAft>
                        <a:buNone/>
                      </a:pPr>
                      <a:r>
                        <a:rPr lang="en" sz="800">
                          <a:latin typeface="Inter"/>
                          <a:ea typeface="Inter"/>
                          <a:cs typeface="Inter"/>
                          <a:sym typeface="Inter"/>
                        </a:rPr>
                        <a:t>________/10</a:t>
                      </a:r>
                      <a:endParaRPr sz="8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hMerge="1"/>
              </a:tr>
            </a:tbl>
          </a:graphicData>
        </a:graphic>
      </p:graphicFrame>
      <p:graphicFrame>
        <p:nvGraphicFramePr>
          <p:cNvPr id="130" name="Google Shape;130;p27"/>
          <p:cNvGraphicFramePr/>
          <p:nvPr/>
        </p:nvGraphicFramePr>
        <p:xfrm>
          <a:off x="1306263" y="1583325"/>
          <a:ext cx="3000000" cy="3000000"/>
        </p:xfrm>
        <a:graphic>
          <a:graphicData uri="http://schemas.openxmlformats.org/drawingml/2006/table">
            <a:tbl>
              <a:tblPr>
                <a:noFill/>
                <a:tableStyleId>{25783AA0-3CB9-443E-9303-581EAA1F05DE}</a:tableStyleId>
              </a:tblPr>
              <a:tblGrid>
                <a:gridCol w="500075"/>
                <a:gridCol w="2377350"/>
              </a:tblGrid>
              <a:tr h="410425">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Argument is maintained throughout paper by using logical and historical reasoning and analysis to connect the evidence to the argument.</a:t>
                      </a:r>
                      <a:endParaRPr sz="700">
                        <a:latin typeface="Inter"/>
                        <a:ea typeface="Inter"/>
                        <a:cs typeface="Inter"/>
                        <a:sym typeface="Inter"/>
                      </a:endParaRPr>
                    </a:p>
                  </a:txBody>
                  <a:tcPr marT="63500" marB="63500" marR="63500" marL="63500"/>
                </a:tc>
              </a:tr>
              <a:tr h="16835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Argument is mostly maintained throughout paper.</a:t>
                      </a:r>
                      <a:endParaRPr sz="700">
                        <a:latin typeface="Inter"/>
                        <a:ea typeface="Inter"/>
                        <a:cs typeface="Inter"/>
                        <a:sym typeface="Inter"/>
                      </a:endParaRPr>
                    </a:p>
                  </a:txBody>
                  <a:tcPr marT="63500" marB="63500" marR="63500" marL="63500"/>
                </a:tc>
              </a:tr>
              <a:tr h="13500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Argument is not maintained.</a:t>
                      </a:r>
                      <a:endParaRPr sz="700">
                        <a:latin typeface="Inter"/>
                        <a:ea typeface="Inter"/>
                        <a:cs typeface="Inter"/>
                        <a:sym typeface="Inter"/>
                      </a:endParaRPr>
                    </a:p>
                  </a:txBody>
                  <a:tcPr marT="63500" marB="63500" marR="63500" marL="63500"/>
                </a:tc>
              </a:tr>
            </a:tbl>
          </a:graphicData>
        </a:graphic>
      </p:graphicFrame>
      <p:graphicFrame>
        <p:nvGraphicFramePr>
          <p:cNvPr id="131" name="Google Shape;131;p27"/>
          <p:cNvGraphicFramePr/>
          <p:nvPr/>
        </p:nvGraphicFramePr>
        <p:xfrm>
          <a:off x="1306275" y="2740300"/>
          <a:ext cx="3000000" cy="3000000"/>
        </p:xfrm>
        <a:graphic>
          <a:graphicData uri="http://schemas.openxmlformats.org/drawingml/2006/table">
            <a:tbl>
              <a:tblPr>
                <a:noFill/>
                <a:tableStyleId>{25783AA0-3CB9-443E-9303-581EAA1F05DE}</a:tableStyleId>
              </a:tblPr>
              <a:tblGrid>
                <a:gridCol w="500075"/>
                <a:gridCol w="2377350"/>
              </a:tblGrid>
              <a:tr h="479750">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All but 1 of available documents are used appropriately as relevant evidence (can be direct quotes or paraphrase) to support paper’s argument.</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0800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More than 1 of available documents are used appropriately as relevant evidence (can be direct quotes or paraphrase) to support paper’s argument.</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74425">
                <a:tc>
                  <a:txBody>
                    <a:bodyPr/>
                    <a:lstStyle/>
                    <a:p>
                      <a:pPr indent="0" lvl="0" marL="0" rtl="0" algn="ctr">
                        <a:spcBef>
                          <a:spcPts val="0"/>
                        </a:spcBef>
                        <a:spcAft>
                          <a:spcPts val="0"/>
                        </a:spcAft>
                        <a:buNone/>
                      </a:pPr>
                      <a:r>
                        <a:rPr lang="en" sz="700">
                          <a:latin typeface="Inter"/>
                          <a:ea typeface="Inter"/>
                          <a:cs typeface="Inter"/>
                          <a:sym typeface="Inter"/>
                        </a:rPr>
                        <a:t>0 pts.</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0-1 documents are used in the paper.</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graphicFrame>
        <p:nvGraphicFramePr>
          <p:cNvPr id="132" name="Google Shape;132;p27"/>
          <p:cNvGraphicFramePr/>
          <p:nvPr/>
        </p:nvGraphicFramePr>
        <p:xfrm>
          <a:off x="1306275" y="7321388"/>
          <a:ext cx="3000000" cy="3000000"/>
        </p:xfrm>
        <a:graphic>
          <a:graphicData uri="http://schemas.openxmlformats.org/drawingml/2006/table">
            <a:tbl>
              <a:tblPr>
                <a:noFill/>
                <a:tableStyleId>{25783AA0-3CB9-443E-9303-581EAA1F05DE}</a:tableStyleId>
              </a:tblPr>
              <a:tblGrid>
                <a:gridCol w="500075"/>
                <a:gridCol w="2377350"/>
              </a:tblGrid>
              <a:tr h="30140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errors are few if any and don’t interfere with the paper’s clarity.</a:t>
                      </a:r>
                      <a:endParaRPr sz="700">
                        <a:latin typeface="Inter"/>
                        <a:ea typeface="Inter"/>
                        <a:cs typeface="Inter"/>
                        <a:sym typeface="Inter"/>
                      </a:endParaRPr>
                    </a:p>
                  </a:txBody>
                  <a:tcPr marT="63500" marB="63500" marR="63500" marL="63500"/>
                </a:tc>
              </a:tr>
              <a:tr h="301400">
                <a:tc>
                  <a:txBody>
                    <a:bodyPr/>
                    <a:lstStyle/>
                    <a:p>
                      <a:pPr indent="0" lvl="0" marL="0" rtl="0" algn="ctr">
                        <a:spcBef>
                          <a:spcPts val="0"/>
                        </a:spcBef>
                        <a:spcAft>
                          <a:spcPts val="0"/>
                        </a:spcAft>
                        <a:buNone/>
                      </a:pPr>
                      <a:r>
                        <a:rPr lang="en" sz="700">
                          <a:latin typeface="Inter"/>
                          <a:ea typeface="Inter"/>
                          <a:cs typeface="Inter"/>
                          <a:sym typeface="Inter"/>
                        </a:rPr>
                        <a:t>0.5 points</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errors exist, and at times can interfere with the paper’s clarity.</a:t>
                      </a:r>
                      <a:endParaRPr sz="700">
                        <a:latin typeface="Inter"/>
                        <a:ea typeface="Inter"/>
                        <a:cs typeface="Inter"/>
                        <a:sym typeface="Inter"/>
                      </a:endParaRPr>
                    </a:p>
                  </a:txBody>
                  <a:tcPr marT="63500" marB="63500" marR="63500" marL="63500"/>
                </a:tc>
              </a:tr>
              <a:tr h="30140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significantly inhibits the paper’s clarity.</a:t>
                      </a:r>
                      <a:endParaRPr sz="700">
                        <a:latin typeface="Inter"/>
                        <a:ea typeface="Inter"/>
                        <a:cs typeface="Inter"/>
                        <a:sym typeface="Inter"/>
                      </a:endParaRPr>
                    </a:p>
                  </a:txBody>
                  <a:tcPr marT="63500" marB="63500" marR="63500" marL="63500"/>
                </a:tc>
              </a:tr>
            </a:tbl>
          </a:graphicData>
        </a:graphic>
      </p:graphicFrame>
      <p:graphicFrame>
        <p:nvGraphicFramePr>
          <p:cNvPr id="133" name="Google Shape;133;p27"/>
          <p:cNvGraphicFramePr/>
          <p:nvPr/>
        </p:nvGraphicFramePr>
        <p:xfrm>
          <a:off x="1306263" y="5616738"/>
          <a:ext cx="3000000" cy="3000000"/>
        </p:xfrm>
        <a:graphic>
          <a:graphicData uri="http://schemas.openxmlformats.org/drawingml/2006/table">
            <a:tbl>
              <a:tblPr>
                <a:noFill/>
                <a:tableStyleId>{25783AA0-3CB9-443E-9303-581EAA1F05DE}</a:tableStyleId>
              </a:tblPr>
              <a:tblGrid>
                <a:gridCol w="500075"/>
                <a:gridCol w="2377350"/>
              </a:tblGrid>
              <a:tr h="406925">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Both changes and continuities within a given time period or around a specific historical event are identified. Reasons why certain things changed or stayed the same are explained.</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06925">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Either changes </a:t>
                      </a:r>
                      <a:r>
                        <a:rPr b="1" i="1" lang="en" sz="700">
                          <a:latin typeface="Inter"/>
                          <a:ea typeface="Inter"/>
                          <a:cs typeface="Inter"/>
                          <a:sym typeface="Inter"/>
                        </a:rPr>
                        <a:t>or</a:t>
                      </a:r>
                      <a:r>
                        <a:rPr lang="en" sz="700">
                          <a:latin typeface="Inter"/>
                          <a:ea typeface="Inter"/>
                          <a:cs typeface="Inter"/>
                          <a:sym typeface="Inter"/>
                        </a:rPr>
                        <a:t> continuities within a given time period or around a specific historical event are identified. Reasons for those changes </a:t>
                      </a:r>
                      <a:r>
                        <a:rPr b="1" i="1" lang="en" sz="700">
                          <a:latin typeface="Inter"/>
                          <a:ea typeface="Inter"/>
                          <a:cs typeface="Inter"/>
                          <a:sym typeface="Inter"/>
                        </a:rPr>
                        <a:t>or</a:t>
                      </a:r>
                      <a:r>
                        <a:rPr lang="en" sz="700">
                          <a:latin typeface="Inter"/>
                          <a:ea typeface="Inter"/>
                          <a:cs typeface="Inter"/>
                          <a:sym typeface="Inter"/>
                        </a:rPr>
                        <a:t> continuities are explained.</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2885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Either changes </a:t>
                      </a:r>
                      <a:r>
                        <a:rPr b="1" i="1" lang="en" sz="700">
                          <a:latin typeface="Inter"/>
                          <a:ea typeface="Inter"/>
                          <a:cs typeface="Inter"/>
                          <a:sym typeface="Inter"/>
                        </a:rPr>
                        <a:t>or</a:t>
                      </a:r>
                      <a:r>
                        <a:rPr lang="en" sz="700">
                          <a:latin typeface="Inter"/>
                          <a:ea typeface="Inter"/>
                          <a:cs typeface="Inter"/>
                          <a:sym typeface="Inter"/>
                        </a:rPr>
                        <a:t> continuities within a given time period or around a specific historical event are identified.</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Essay Outline (Sample)</a:t>
            </a:r>
            <a:endParaRPr sz="1900">
              <a:solidFill>
                <a:schemeClr val="lt1"/>
              </a:solidFill>
              <a:latin typeface="Halant"/>
              <a:ea typeface="Halant"/>
              <a:cs typeface="Halant"/>
              <a:sym typeface="Halant"/>
            </a:endParaRPr>
          </a:p>
        </p:txBody>
      </p:sp>
      <p:pic>
        <p:nvPicPr>
          <p:cNvPr id="139" name="Google Shape;139;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0" name="Google Shape;140;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1" name="Google Shape;141;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2" name="Google Shape;142;p28"/>
          <p:cNvGraphicFramePr/>
          <p:nvPr/>
        </p:nvGraphicFramePr>
        <p:xfrm>
          <a:off x="417600" y="635413"/>
          <a:ext cx="3000000" cy="3000000"/>
        </p:xfrm>
        <a:graphic>
          <a:graphicData uri="http://schemas.openxmlformats.org/drawingml/2006/table">
            <a:tbl>
              <a:tblPr bandRow="1">
                <a:noFill/>
                <a:tableStyleId>{28AB06DB-2A0A-4D0A-907D-A1D66869B0AA}</a:tableStyleId>
              </a:tblPr>
              <a:tblGrid>
                <a:gridCol w="1178575"/>
                <a:gridCol w="957325"/>
                <a:gridCol w="4801300"/>
              </a:tblGrid>
              <a:tr h="1469300">
                <a:tc gridSpan="3">
                  <a:txBody>
                    <a:bodyPr/>
                    <a:lstStyle/>
                    <a:p>
                      <a:pPr indent="0" lvl="0" marL="0" rtl="0" algn="l">
                        <a:lnSpc>
                          <a:spcPct val="150000"/>
                        </a:lnSpc>
                        <a:spcBef>
                          <a:spcPts val="0"/>
                        </a:spcBef>
                        <a:spcAft>
                          <a:spcPts val="0"/>
                        </a:spcAft>
                        <a:buNone/>
                      </a:pPr>
                      <a:r>
                        <a:rPr b="1" lang="en" sz="1050">
                          <a:latin typeface="Inter"/>
                          <a:ea typeface="Inter"/>
                          <a:cs typeface="Inter"/>
                          <a:sym typeface="Inter"/>
                        </a:rPr>
                        <a:t>Introduction paragraph: </a:t>
                      </a:r>
                      <a:endParaRPr b="1" sz="105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50">
                          <a:solidFill>
                            <a:schemeClr val="dk1"/>
                          </a:solidFill>
                          <a:latin typeface="Inter"/>
                          <a:ea typeface="Inter"/>
                          <a:cs typeface="Inter"/>
                          <a:sym typeface="Inter"/>
                        </a:rPr>
                        <a:t>Freedom is one of the most important founding ideals of the United States of America. The idea was proclaimed in the battlefields of the Revolutionary War and has been referenced by Americans from then until now. What makes America special? Freedom. What does our military protect? Our freedom. Why is education essential? It is crucial for a free society. But what exactly is meant by freedom and who is able to exercise that freedom has been contested throughout American history. In looking at the founding documents, freedom meant having liberty from an oppressive government as well as the government protecting of certain rights for citizens. How that worked out in practice, however, changed over time.</a:t>
                      </a:r>
                      <a:endParaRPr sz="1050">
                        <a:solidFill>
                          <a:srgbClr val="000000"/>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c hMerge="1"/>
              </a:tr>
              <a:tr h="1020700">
                <a:tc gridSpan="3">
                  <a:txBody>
                    <a:bodyPr/>
                    <a:lstStyle/>
                    <a:p>
                      <a:pPr indent="0" lvl="0" marL="0" rtl="0" algn="l">
                        <a:lnSpc>
                          <a:spcPct val="150000"/>
                        </a:lnSpc>
                        <a:spcBef>
                          <a:spcPts val="0"/>
                        </a:spcBef>
                        <a:spcAft>
                          <a:spcPts val="0"/>
                        </a:spcAft>
                        <a:buClr>
                          <a:srgbClr val="000000"/>
                        </a:buClr>
                        <a:buSzPts val="1100"/>
                        <a:buFont typeface="Arial"/>
                        <a:buNone/>
                      </a:pPr>
                      <a:r>
                        <a:rPr b="1" lang="en" sz="1050">
                          <a:solidFill>
                            <a:srgbClr val="000000"/>
                          </a:solidFill>
                          <a:latin typeface="Inter"/>
                          <a:ea typeface="Inter"/>
                          <a:cs typeface="Inter"/>
                          <a:sym typeface="Inter"/>
                        </a:rPr>
                        <a:t>Sample Thesis Statement</a:t>
                      </a:r>
                      <a:endParaRPr b="1" sz="1050">
                        <a:solidFill>
                          <a:srgbClr val="00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50">
                          <a:solidFill>
                            <a:schemeClr val="dk1"/>
                          </a:solidFill>
                          <a:latin typeface="Inter"/>
                          <a:ea typeface="Inter"/>
                          <a:cs typeface="Inter"/>
                          <a:sym typeface="Inter"/>
                        </a:rPr>
                        <a:t>Over the course of the 19th century, freedom was grounded in the ideals in the Declaration of Independence; however, to ensure those ideals were equally applied to all citizens, groups like women and African Americans fought to be included in that definition, successfully expanding how freedom applied to American citizens.</a:t>
                      </a:r>
                      <a:endParaRPr b="1" sz="105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c hMerge="1"/>
              </a:tr>
              <a:tr h="1328550">
                <a:tc>
                  <a:txBody>
                    <a:bodyPr/>
                    <a:lstStyle/>
                    <a:p>
                      <a:pPr indent="0" lvl="0" marL="0" rtl="0" algn="ctr">
                        <a:spcBef>
                          <a:spcPts val="0"/>
                        </a:spcBef>
                        <a:spcAft>
                          <a:spcPts val="0"/>
                        </a:spcAft>
                        <a:buNone/>
                      </a:pPr>
                      <a:r>
                        <a:rPr b="1" lang="en" sz="1000">
                          <a:latin typeface="Inter"/>
                          <a:ea typeface="Inter"/>
                          <a:cs typeface="Inter"/>
                          <a:sym typeface="Inter"/>
                        </a:rPr>
                        <a:t>Topic 1: </a:t>
                      </a:r>
                      <a:endParaRPr b="1" sz="10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Freedom’s meaning at the Founding</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latin typeface="Inter"/>
                          <a:ea typeface="Inter"/>
                          <a:cs typeface="Inter"/>
                          <a:sym typeface="Inter"/>
                        </a:rPr>
                        <a:t>Documents</a:t>
                      </a:r>
                      <a:endParaRPr b="1"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000">
                          <a:latin typeface="Inter"/>
                          <a:ea typeface="Inter"/>
                          <a:cs typeface="Inter"/>
                          <a:sym typeface="Inter"/>
                        </a:rPr>
                        <a:t>Doc A</a:t>
                      </a:r>
                      <a:endParaRPr sz="10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latin typeface="Inter"/>
                          <a:ea typeface="Inter"/>
                          <a:cs typeface="Inter"/>
                          <a:sym typeface="Inter"/>
                        </a:rPr>
                        <a:t>Outside Information</a:t>
                      </a:r>
                      <a:endParaRPr b="1" sz="10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Anti-Federalists strongly pushed for a Bill of Rights and refused to sign the Constitution until they were promised a Bill of Rights would be added. Patrick Henry cried out “Liberty or Death!” as motivation for the thirteen colonies to break away and begin a new country. The Northwest Ordinance demonstrated that even though slavery was still in place at America’s founding, many founders agreed it was right to keep it from expanding.</a:t>
                      </a:r>
                      <a:endParaRPr sz="1000">
                        <a:solidFill>
                          <a:schemeClr val="dk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906350">
                <a:tc>
                  <a:txBody>
                    <a:bodyPr/>
                    <a:lstStyle/>
                    <a:p>
                      <a:pPr indent="0" lvl="0" marL="0" rtl="0" algn="ctr">
                        <a:spcBef>
                          <a:spcPts val="0"/>
                        </a:spcBef>
                        <a:spcAft>
                          <a:spcPts val="0"/>
                        </a:spcAft>
                        <a:buNone/>
                      </a:pPr>
                      <a:r>
                        <a:rPr b="1" lang="en" sz="1000">
                          <a:latin typeface="Inter"/>
                          <a:ea typeface="Inter"/>
                          <a:cs typeface="Inter"/>
                          <a:sym typeface="Inter"/>
                        </a:rPr>
                        <a:t>Topic 2:</a:t>
                      </a:r>
                      <a:endParaRPr sz="10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Including women / How women saw freedom</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latin typeface="Inter"/>
                          <a:ea typeface="Inter"/>
                          <a:cs typeface="Inter"/>
                          <a:sym typeface="Inter"/>
                        </a:rPr>
                        <a:t>Documents</a:t>
                      </a:r>
                      <a:endParaRPr b="1"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000">
                          <a:latin typeface="Inter"/>
                          <a:ea typeface="Inter"/>
                          <a:cs typeface="Inter"/>
                          <a:sym typeface="Inter"/>
                        </a:rPr>
                        <a:t>Doc B</a:t>
                      </a:r>
                      <a:endParaRPr sz="10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latin typeface="Inter"/>
                          <a:ea typeface="Inter"/>
                          <a:cs typeface="Inter"/>
                          <a:sym typeface="Inter"/>
                        </a:rPr>
                        <a:t>Outside Information</a:t>
                      </a:r>
                      <a:endParaRPr b="1" sz="10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Women would not get the right to vote for 144 years after the Constitution was signed, when the 19th Amendment passed in 1920. In 1776, Abigail Adams wrote her husband, John Adams, a letter where she asked him to “Remember the ladies” because “all Men would be tyrants if they could.”</a:t>
                      </a:r>
                      <a:endParaRPr sz="1000">
                        <a:solidFill>
                          <a:srgbClr val="000000"/>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1187825">
                <a:tc>
                  <a:txBody>
                    <a:bodyPr/>
                    <a:lstStyle/>
                    <a:p>
                      <a:pPr indent="0" lvl="0" marL="0" rtl="0" algn="ctr">
                        <a:spcBef>
                          <a:spcPts val="0"/>
                        </a:spcBef>
                        <a:spcAft>
                          <a:spcPts val="0"/>
                        </a:spcAft>
                        <a:buNone/>
                      </a:pPr>
                      <a:r>
                        <a:rPr b="1" lang="en" sz="1000">
                          <a:latin typeface="Inter"/>
                          <a:ea typeface="Inter"/>
                          <a:cs typeface="Inter"/>
                          <a:sym typeface="Inter"/>
                        </a:rPr>
                        <a:t>Topic 3:</a:t>
                      </a:r>
                      <a:endParaRPr sz="10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Including African Americans / How African Americans saw freedom</a:t>
                      </a:r>
                      <a:endParaRPr sz="1000">
                        <a:solidFill>
                          <a:srgbClr val="000000"/>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latin typeface="Inter"/>
                          <a:ea typeface="Inter"/>
                          <a:cs typeface="Inter"/>
                          <a:sym typeface="Inter"/>
                        </a:rPr>
                        <a:t>Documents</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000">
                          <a:solidFill>
                            <a:srgbClr val="000000"/>
                          </a:solidFill>
                          <a:latin typeface="Inter"/>
                          <a:ea typeface="Inter"/>
                          <a:cs typeface="Inter"/>
                          <a:sym typeface="Inter"/>
                        </a:rPr>
                        <a:t>Doc </a:t>
                      </a:r>
                      <a:r>
                        <a:rPr lang="en" sz="1000">
                          <a:latin typeface="Inter"/>
                          <a:ea typeface="Inter"/>
                          <a:cs typeface="Inter"/>
                          <a:sym typeface="Inter"/>
                        </a:rPr>
                        <a:t>C</a:t>
                      </a:r>
                      <a:endParaRPr sz="1000">
                        <a:solidFill>
                          <a:srgbClr val="000000"/>
                        </a:solidFill>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000">
                        <a:solidFill>
                          <a:srgbClr val="000000"/>
                        </a:solidFill>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000">
                          <a:solidFill>
                            <a:srgbClr val="000000"/>
                          </a:solidFill>
                          <a:latin typeface="Inter"/>
                          <a:ea typeface="Inter"/>
                          <a:cs typeface="Inter"/>
                          <a:sym typeface="Inter"/>
                        </a:rPr>
                        <a:t>Doc D</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000">
                          <a:latin typeface="Inter"/>
                          <a:ea typeface="Inter"/>
                          <a:cs typeface="Inter"/>
                          <a:sym typeface="Inter"/>
                        </a:rPr>
                        <a:t>Outside Information</a:t>
                      </a:r>
                      <a:endParaRPr b="1" sz="10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Slavery kept millions in legal bondage for more than 75 years after the signing of the Constitution. It would take the Civil War, the bloodiest war ever on American soil, to finally create an atmosphere for its abolition. The 13th amendment, which abolished slavery, did not come because of a moral change of heart for Americans, but a hope its passage would bring a swift end to the war.</a:t>
                      </a:r>
                      <a:endParaRPr sz="1000">
                        <a:solidFill>
                          <a:srgbClr val="000000"/>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132925">
                <a:tc gridSpan="3">
                  <a:txBody>
                    <a:bodyPr/>
                    <a:lstStyle/>
                    <a:p>
                      <a:pPr indent="0" lvl="0" marL="0" rtl="0" algn="l">
                        <a:lnSpc>
                          <a:spcPct val="150000"/>
                        </a:lnSpc>
                        <a:spcBef>
                          <a:spcPts val="0"/>
                        </a:spcBef>
                        <a:spcAft>
                          <a:spcPts val="0"/>
                        </a:spcAft>
                        <a:buNone/>
                      </a:pPr>
                      <a:r>
                        <a:rPr b="1" lang="en" sz="1050">
                          <a:latin typeface="Inter"/>
                          <a:ea typeface="Inter"/>
                          <a:cs typeface="Inter"/>
                          <a:sym typeface="Inter"/>
                        </a:rPr>
                        <a:t>Conclusion (main ideas rephrased and overall conclusion of essay):</a:t>
                      </a:r>
                      <a:r>
                        <a:rPr lang="en" sz="1050">
                          <a:latin typeface="Inter"/>
                          <a:ea typeface="Inter"/>
                          <a:cs typeface="Inter"/>
                          <a:sym typeface="Inter"/>
                        </a:rPr>
                        <a:t> </a:t>
                      </a:r>
                      <a:endParaRPr sz="105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50">
                          <a:solidFill>
                            <a:schemeClr val="dk1"/>
                          </a:solidFill>
                          <a:latin typeface="Inter"/>
                          <a:ea typeface="Inter"/>
                          <a:cs typeface="Inter"/>
                          <a:sym typeface="Inter"/>
                        </a:rPr>
                        <a:t>From the colonists to the present day, freedom has been worth fighting for. After breaking away from Great Britain and declaring that they had the right to abolish an oppressive government, early Americans cemented certain freedoms into the Constitution through the Bill of Rights. The freedom of religion, speech, and the press became foundational to American democracy. However, in most practical ways, women and African Americans were not included in these freedoms. Over the course of the 19th century, both of these groups fought for their inclusion into the American citizenry and the rights that came with it. While women did not obtain the right to vote until 1920, women like Elizabeth Cady Stanton fought for women to have equal rights to men.. Similarly, Frederick Douglass decried slavery and racism as clear barriers to true freedom for Americans. While it did not solve all of his frustrations, when the 13th Amendment was passed in 1865, abolishing slavery, freedom became tangible for four million African Americans. Thus, over time, the founder’s definition of freedom became more inclusive, bringing the U.S. toward “a more perfect union.”</a:t>
                      </a:r>
                      <a:r>
                        <a:rPr lang="en" sz="1050">
                          <a:solidFill>
                            <a:srgbClr val="000000"/>
                          </a:solidFill>
                          <a:latin typeface="Inter"/>
                          <a:ea typeface="Inter"/>
                          <a:cs typeface="Inter"/>
                          <a:sym typeface="Inter"/>
                        </a:rPr>
                        <a:t>.</a:t>
                      </a:r>
                      <a:endParaRPr sz="1050">
                        <a:solidFill>
                          <a:srgbClr val="000000"/>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c hMerge="1"/>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6" name="Shape 146"/>
        <p:cNvGrpSpPr/>
        <p:nvPr/>
      </p:nvGrpSpPr>
      <p:grpSpPr>
        <a:xfrm>
          <a:off x="0" y="0"/>
          <a:ext cx="0" cy="0"/>
          <a:chOff x="0" y="0"/>
          <a:chExt cx="0" cy="0"/>
        </a:xfrm>
      </p:grpSpPr>
      <p:sp>
        <p:nvSpPr>
          <p:cNvPr id="147" name="Google Shape;147;p29"/>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Freedom in American History</a:t>
            </a:r>
            <a:endParaRPr sz="1900">
              <a:solidFill>
                <a:schemeClr val="dk1"/>
              </a:solidFill>
              <a:latin typeface="Halant"/>
              <a:ea typeface="Halant"/>
              <a:cs typeface="Halant"/>
              <a:sym typeface="Halant"/>
            </a:endParaRPr>
          </a:p>
        </p:txBody>
      </p:sp>
      <p:pic>
        <p:nvPicPr>
          <p:cNvPr id="148" name="Google Shape;148;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9" name="Google Shape;149;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0" name="Google Shape;150;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1" name="Google Shape;151;p29"/>
          <p:cNvSpPr txBox="1"/>
          <p:nvPr/>
        </p:nvSpPr>
        <p:spPr>
          <a:xfrm>
            <a:off x="417575" y="4889512"/>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What vocabulary should I know?</a:t>
            </a:r>
            <a:endParaRPr sz="2400">
              <a:solidFill>
                <a:schemeClr val="dk1"/>
              </a:solidFill>
              <a:latin typeface="Halant"/>
              <a:ea typeface="Halant"/>
              <a:cs typeface="Halant"/>
              <a:sym typeface="Halant"/>
            </a:endParaRPr>
          </a:p>
        </p:txBody>
      </p:sp>
      <p:sp>
        <p:nvSpPr>
          <p:cNvPr id="152" name="Google Shape;152;p29"/>
          <p:cNvSpPr txBox="1"/>
          <p:nvPr/>
        </p:nvSpPr>
        <p:spPr>
          <a:xfrm>
            <a:off x="417650" y="3131000"/>
            <a:ext cx="6937200" cy="492000"/>
          </a:xfrm>
          <a:prstGeom prst="rect">
            <a:avLst/>
          </a:prstGeom>
          <a:solidFill>
            <a:schemeClr val="accent5"/>
          </a:solidFill>
          <a:ln cap="flat" cmpd="sng" w="19050">
            <a:solidFill>
              <a:schemeClr val="accent5"/>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lt1"/>
                </a:solidFill>
                <a:latin typeface="Halant"/>
                <a:ea typeface="Halant"/>
                <a:cs typeface="Halant"/>
                <a:sym typeface="Halant"/>
              </a:rPr>
              <a:t>Optional Hook Activity</a:t>
            </a:r>
            <a:endParaRPr sz="2400">
              <a:solidFill>
                <a:schemeClr val="lt1"/>
              </a:solidFill>
              <a:latin typeface="Halant"/>
              <a:ea typeface="Halant"/>
              <a:cs typeface="Halant"/>
              <a:sym typeface="Halant"/>
            </a:endParaRPr>
          </a:p>
        </p:txBody>
      </p:sp>
      <p:sp>
        <p:nvSpPr>
          <p:cNvPr id="153" name="Google Shape;153;p29"/>
          <p:cNvSpPr txBox="1"/>
          <p:nvPr/>
        </p:nvSpPr>
        <p:spPr>
          <a:xfrm>
            <a:off x="398225" y="3690150"/>
            <a:ext cx="6975900" cy="11322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Imagine being stranded on a deserted island with other students, having limited food and water. Some students believe everyone should take what they need when they need it, exercising their freedom. Others think there needs to be specific rules around taking the food and water. With your peers, think through a solution to this problem, being sure to define what “freedom” means in this situation.</a:t>
            </a:r>
            <a:endParaRPr sz="1200">
              <a:latin typeface="Inter"/>
              <a:ea typeface="Inter"/>
              <a:cs typeface="Inter"/>
              <a:sym typeface="Inter"/>
            </a:endParaRPr>
          </a:p>
        </p:txBody>
      </p:sp>
      <p:graphicFrame>
        <p:nvGraphicFramePr>
          <p:cNvPr id="154" name="Google Shape;154;p29"/>
          <p:cNvGraphicFramePr/>
          <p:nvPr/>
        </p:nvGraphicFramePr>
        <p:xfrm>
          <a:off x="434313" y="5586788"/>
          <a:ext cx="3000000" cy="3000000"/>
        </p:xfrm>
        <a:graphic>
          <a:graphicData uri="http://schemas.openxmlformats.org/drawingml/2006/table">
            <a:tbl>
              <a:tblPr>
                <a:noFill/>
                <a:tableStyleId>{25783AA0-3CB9-443E-9303-581EAA1F05DE}</a:tableStyleId>
              </a:tblPr>
              <a:tblGrid>
                <a:gridCol w="2407550"/>
                <a:gridCol w="4496175"/>
              </a:tblGrid>
              <a:tr h="32366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1. freedom </a:t>
                      </a:r>
                      <a:r>
                        <a:rPr b="1" lang="en" sz="1200" u="sng">
                          <a:solidFill>
                            <a:schemeClr val="accent1"/>
                          </a:solidFill>
                          <a:latin typeface="Inter"/>
                          <a:ea typeface="Inter"/>
                          <a:cs typeface="Inter"/>
                          <a:sym typeface="Inter"/>
                        </a:rPr>
                        <a:t>D</a:t>
                      </a:r>
                      <a:endParaRPr b="1" sz="1200" u="sng">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2. franchise (or suffrage) </a:t>
                      </a:r>
                      <a:r>
                        <a:rPr b="1" lang="en" sz="1200" u="sng">
                          <a:solidFill>
                            <a:schemeClr val="accent1"/>
                          </a:solidFill>
                          <a:latin typeface="Inter"/>
                          <a:ea typeface="Inter"/>
                          <a:cs typeface="Inter"/>
                          <a:sym typeface="Inter"/>
                        </a:rPr>
                        <a:t>A</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3. abolition </a:t>
                      </a:r>
                      <a:r>
                        <a:rPr b="1" lang="en" sz="1200" u="sng">
                          <a:solidFill>
                            <a:schemeClr val="accent1"/>
                          </a:solidFill>
                          <a:latin typeface="Inter"/>
                          <a:ea typeface="Inter"/>
                          <a:cs typeface="Inter"/>
                          <a:sym typeface="Inter"/>
                        </a:rPr>
                        <a:t>F</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4. amendment </a:t>
                      </a:r>
                      <a:r>
                        <a:rPr b="1" lang="en" sz="1200" u="sng">
                          <a:solidFill>
                            <a:schemeClr val="accent1"/>
                          </a:solidFill>
                          <a:latin typeface="Inter"/>
                          <a:ea typeface="Inter"/>
                          <a:cs typeface="Inter"/>
                          <a:sym typeface="Inter"/>
                        </a:rPr>
                        <a:t>C</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5. emancipation </a:t>
                      </a:r>
                      <a:r>
                        <a:rPr b="1" lang="en" sz="1200" u="sng">
                          <a:solidFill>
                            <a:schemeClr val="accent1"/>
                          </a:solidFill>
                          <a:latin typeface="Inter"/>
                          <a:ea typeface="Inter"/>
                          <a:cs typeface="Inter"/>
                          <a:sym typeface="Inter"/>
                        </a:rPr>
                        <a:t>E</a:t>
                      </a:r>
                      <a:endParaRPr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6. oppression </a:t>
                      </a:r>
                      <a:r>
                        <a:rPr b="1" lang="en" sz="1200" u="sng">
                          <a:solidFill>
                            <a:schemeClr val="accent1"/>
                          </a:solidFill>
                          <a:latin typeface="Inter"/>
                          <a:ea typeface="Inter"/>
                          <a:cs typeface="Inter"/>
                          <a:sym typeface="Inter"/>
                        </a:rPr>
                        <a:t>B</a:t>
                      </a:r>
                      <a:endParaRPr sz="1200">
                        <a:solidFill>
                          <a:schemeClr val="accent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 the right to vote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 prolonged cruel or unjust treatment or control.</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 an article added to the US Constitution.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 the power or right to act, speak, or think as one wants without unrealistically imposed hindrances or restraints; the state of not being imprisoned or enslaved.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 the freeing of someone from slavery.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 the legal prohibition and ending of slavery, especially of slavery of black Americans in the U.S.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155" name="Google Shape;155;p29"/>
          <p:cNvPicPr preferRelativeResize="0"/>
          <p:nvPr/>
        </p:nvPicPr>
        <p:blipFill>
          <a:blip r:embed="rId4">
            <a:alphaModFix/>
          </a:blip>
          <a:stretch>
            <a:fillRect/>
          </a:stretch>
        </p:blipFill>
        <p:spPr>
          <a:xfrm>
            <a:off x="398300" y="1015682"/>
            <a:ext cx="2628325" cy="1703331"/>
          </a:xfrm>
          <a:prstGeom prst="rect">
            <a:avLst/>
          </a:prstGeom>
          <a:noFill/>
          <a:ln>
            <a:noFill/>
          </a:ln>
        </p:spPr>
      </p:pic>
      <p:pic>
        <p:nvPicPr>
          <p:cNvPr id="156" name="Google Shape;156;p29"/>
          <p:cNvPicPr preferRelativeResize="0"/>
          <p:nvPr/>
        </p:nvPicPr>
        <p:blipFill>
          <a:blip r:embed="rId5">
            <a:alphaModFix/>
          </a:blip>
          <a:stretch>
            <a:fillRect/>
          </a:stretch>
        </p:blipFill>
        <p:spPr>
          <a:xfrm>
            <a:off x="3098187" y="520392"/>
            <a:ext cx="1670825" cy="2582208"/>
          </a:xfrm>
          <a:prstGeom prst="rect">
            <a:avLst/>
          </a:prstGeom>
          <a:noFill/>
          <a:ln>
            <a:noFill/>
          </a:ln>
        </p:spPr>
      </p:pic>
      <p:pic>
        <p:nvPicPr>
          <p:cNvPr id="157" name="Google Shape;157;p29"/>
          <p:cNvPicPr preferRelativeResize="0"/>
          <p:nvPr/>
        </p:nvPicPr>
        <p:blipFill>
          <a:blip r:embed="rId6">
            <a:alphaModFix/>
          </a:blip>
          <a:stretch>
            <a:fillRect/>
          </a:stretch>
        </p:blipFill>
        <p:spPr>
          <a:xfrm>
            <a:off x="4840550" y="992500"/>
            <a:ext cx="2533650" cy="174969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1" name="Shape 161"/>
        <p:cNvGrpSpPr/>
        <p:nvPr/>
      </p:nvGrpSpPr>
      <p:grpSpPr>
        <a:xfrm>
          <a:off x="0" y="0"/>
          <a:ext cx="0" cy="0"/>
          <a:chOff x="0" y="0"/>
          <a:chExt cx="0" cy="0"/>
        </a:xfrm>
      </p:grpSpPr>
      <p:sp>
        <p:nvSpPr>
          <p:cNvPr id="162" name="Google Shape;162;p30"/>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Freedom in American History</a:t>
            </a:r>
            <a:endParaRPr sz="1900">
              <a:latin typeface="Halant"/>
              <a:ea typeface="Halant"/>
              <a:cs typeface="Halant"/>
              <a:sym typeface="Halant"/>
            </a:endParaRPr>
          </a:p>
        </p:txBody>
      </p:sp>
      <p:pic>
        <p:nvPicPr>
          <p:cNvPr id="163" name="Google Shape;163;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4" name="Google Shape;164;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5" name="Google Shape;165;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6" name="Google Shape;166;p30"/>
          <p:cNvSpPr txBox="1"/>
          <p:nvPr/>
        </p:nvSpPr>
        <p:spPr>
          <a:xfrm>
            <a:off x="417600" y="658579"/>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Brainstorm: What do I already know?</a:t>
            </a:r>
            <a:endParaRPr sz="2400">
              <a:solidFill>
                <a:schemeClr val="dk1"/>
              </a:solidFill>
              <a:latin typeface="Halant"/>
              <a:ea typeface="Halant"/>
              <a:cs typeface="Halant"/>
              <a:sym typeface="Halant"/>
            </a:endParaRPr>
          </a:p>
        </p:txBody>
      </p:sp>
      <p:sp>
        <p:nvSpPr>
          <p:cNvPr id="167" name="Google Shape;167;p30"/>
          <p:cNvSpPr txBox="1"/>
          <p:nvPr/>
        </p:nvSpPr>
        <p:spPr>
          <a:xfrm>
            <a:off x="434400" y="1293175"/>
            <a:ext cx="6903600" cy="19905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Use this space to write down anything you already know about </a:t>
            </a:r>
            <a:r>
              <a:rPr b="1" lang="en" sz="1200">
                <a:solidFill>
                  <a:schemeClr val="dk1"/>
                </a:solidFill>
                <a:latin typeface="Inter"/>
                <a:ea typeface="Inter"/>
                <a:cs typeface="Inter"/>
                <a:sym typeface="Inter"/>
              </a:rPr>
              <a:t>freedom </a:t>
            </a:r>
            <a:r>
              <a:rPr lang="en" sz="1200">
                <a:solidFill>
                  <a:schemeClr val="dk1"/>
                </a:solidFill>
                <a:latin typeface="Inter"/>
                <a:ea typeface="Inter"/>
                <a:cs typeface="Inter"/>
                <a:sym typeface="Inter"/>
              </a:rPr>
              <a:t>and </a:t>
            </a:r>
            <a:r>
              <a:rPr b="1" lang="en" sz="1200">
                <a:solidFill>
                  <a:schemeClr val="dk1"/>
                </a:solidFill>
                <a:latin typeface="Inter"/>
                <a:ea typeface="Inter"/>
                <a:cs typeface="Inter"/>
                <a:sym typeface="Inter"/>
              </a:rPr>
              <a:t>different groups</a:t>
            </a:r>
            <a:r>
              <a:rPr lang="en" sz="1200">
                <a:solidFill>
                  <a:schemeClr val="dk1"/>
                </a:solidFill>
                <a:latin typeface="Inter"/>
                <a:ea typeface="Inter"/>
                <a:cs typeface="Inter"/>
                <a:sym typeface="Inter"/>
              </a:rPr>
              <a:t> it has applied to in </a:t>
            </a:r>
            <a:r>
              <a:rPr b="1" lang="en" sz="1200">
                <a:solidFill>
                  <a:schemeClr val="dk1"/>
                </a:solidFill>
                <a:latin typeface="Inter"/>
                <a:ea typeface="Inter"/>
                <a:cs typeface="Inter"/>
                <a:sym typeface="Inter"/>
              </a:rPr>
              <a:t>American History</a:t>
            </a:r>
            <a:r>
              <a:rPr lang="en" sz="1200">
                <a:solidFill>
                  <a:schemeClr val="dk1"/>
                </a:solidFill>
                <a:latin typeface="Inter"/>
                <a:ea typeface="Inter"/>
                <a:cs typeface="Inter"/>
                <a:sym typeface="Inter"/>
              </a:rPr>
              <a:t>. </a:t>
            </a:r>
            <a:endParaRPr sz="1200">
              <a:latin typeface="Inter"/>
              <a:ea typeface="Inter"/>
              <a:cs typeface="Inter"/>
              <a:sym typeface="Inter"/>
            </a:endParaRPr>
          </a:p>
        </p:txBody>
      </p:sp>
      <p:sp>
        <p:nvSpPr>
          <p:cNvPr id="168" name="Google Shape;168;p30"/>
          <p:cNvSpPr txBox="1"/>
          <p:nvPr/>
        </p:nvSpPr>
        <p:spPr>
          <a:xfrm>
            <a:off x="417600" y="3426279"/>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How is this relevant today?</a:t>
            </a:r>
            <a:endParaRPr sz="2400">
              <a:solidFill>
                <a:schemeClr val="dk1"/>
              </a:solidFill>
              <a:latin typeface="Halant"/>
              <a:ea typeface="Halant"/>
              <a:cs typeface="Halant"/>
              <a:sym typeface="Halant"/>
            </a:endParaRPr>
          </a:p>
        </p:txBody>
      </p:sp>
      <p:sp>
        <p:nvSpPr>
          <p:cNvPr id="169" name="Google Shape;169;p30"/>
          <p:cNvSpPr txBox="1"/>
          <p:nvPr/>
        </p:nvSpPr>
        <p:spPr>
          <a:xfrm>
            <a:off x="417650" y="7749038"/>
            <a:ext cx="6937200" cy="14319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an argument for and against safe spaces on college campuses?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accent1"/>
                </a:solidFill>
                <a:latin typeface="Inter"/>
                <a:ea typeface="Inter"/>
                <a:cs typeface="Inter"/>
                <a:sym typeface="Inter"/>
              </a:rPr>
              <a:t>	</a:t>
            </a:r>
            <a:r>
              <a:rPr b="1" lang="en" sz="1200">
                <a:solidFill>
                  <a:schemeClr val="accent1"/>
                </a:solidFill>
                <a:latin typeface="Inter"/>
                <a:ea typeface="Inter"/>
                <a:cs typeface="Inter"/>
                <a:sym typeface="Inter"/>
              </a:rPr>
              <a:t>Safe spaces give minority groups on college campuses a place to talk about their thoughts and struggles without fear of harassment or discrimination. However, critics believe that these spaces stifle education by not allowing a diversity of ideas and also inhibit the freedom of speech protections in the 1st Amendment.</a:t>
            </a:r>
            <a:endParaRPr sz="1200">
              <a:solidFill>
                <a:schemeClr val="accent1"/>
              </a:solidFill>
              <a:latin typeface="Inter"/>
              <a:ea typeface="Inter"/>
              <a:cs typeface="Inter"/>
              <a:sym typeface="Inter"/>
            </a:endParaRPr>
          </a:p>
        </p:txBody>
      </p:sp>
      <p:sp>
        <p:nvSpPr>
          <p:cNvPr id="170" name="Google Shape;170;p30"/>
          <p:cNvSpPr txBox="1"/>
          <p:nvPr/>
        </p:nvSpPr>
        <p:spPr>
          <a:xfrm>
            <a:off x="434400" y="4060875"/>
            <a:ext cx="6903600" cy="36882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Freedom is evoked frequently as a defense in the public realm. Many colleges are creating what are called ‘safe spaces’ on their campuses. The goal of these spaces is to provide people a space where they do not have to fear harassment, discrimination, or other physical or emotional harm. These spaces originally existed for LGBTQ students to be able to have open conversations about issues they felt strongly about without fear of attack, but now the spaces cover a much broader spectrum of issues. Students who feel marginalized can find shelter in ‘safe spaces’ knowing that they won’t be harassed like they may have been elsewhere.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freedom from harassment, however, has been challenged by many as a threat to other people’s freedom of speech. This side argues that universities exist to promote academic inquiry and by limiting what is said in certain places on campus, academic inquiry is stifled. What began as a place for people to have conversations without hostility, they believe, has turned into a movement which shelters people from different point of views—perspectives that offend certain groups. Those who believe safe spaces do not belong on college campuses assert that if students are not exposed to ideas that might offend them, true education is not taking place. They also have stated that by trying to protect people’s feelings, other people lose their freedom of speech. Amidst the debate on the validity of safe spaces, one thing is clear: freedom means different things to different people.  </a:t>
            </a:r>
            <a:endParaRPr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4" name="Shape 174"/>
        <p:cNvGrpSpPr/>
        <p:nvPr/>
      </p:nvGrpSpPr>
      <p:grpSpPr>
        <a:xfrm>
          <a:off x="0" y="0"/>
          <a:ext cx="0" cy="0"/>
          <a:chOff x="0" y="0"/>
          <a:chExt cx="0" cy="0"/>
        </a:xfrm>
      </p:grpSpPr>
      <p:sp>
        <p:nvSpPr>
          <p:cNvPr id="175" name="Google Shape;175;p31"/>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What is the Context?</a:t>
            </a:r>
            <a:endParaRPr sz="1900">
              <a:latin typeface="Halant"/>
              <a:ea typeface="Halant"/>
              <a:cs typeface="Halant"/>
              <a:sym typeface="Halant"/>
            </a:endParaRPr>
          </a:p>
        </p:txBody>
      </p:sp>
      <p:pic>
        <p:nvPicPr>
          <p:cNvPr id="176" name="Google Shape;176;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7" name="Google Shape;177;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8" name="Google Shape;178;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79" name="Google Shape;179;p31"/>
          <p:cNvGraphicFramePr/>
          <p:nvPr/>
        </p:nvGraphicFramePr>
        <p:xfrm>
          <a:off x="453738" y="709875"/>
          <a:ext cx="3000000" cy="3000000"/>
        </p:xfrm>
        <a:graphic>
          <a:graphicData uri="http://schemas.openxmlformats.org/drawingml/2006/table">
            <a:tbl>
              <a:tblPr>
                <a:noFill/>
                <a:tableStyleId>{25783AA0-3CB9-443E-9303-581EAA1F05DE}</a:tableStyleId>
              </a:tblPr>
              <a:tblGrid>
                <a:gridCol w="5165275"/>
                <a:gridCol w="1699625"/>
              </a:tblGrid>
              <a:tr h="8218800">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“Liberty or Death!” Patrick Henry cried out on March 23, 1775, less than a month before the first shots were fired in America’s War for Independence </a:t>
                      </a:r>
                      <a:r>
                        <a:rPr b="1" lang="en" sz="1100">
                          <a:solidFill>
                            <a:schemeClr val="dk1"/>
                          </a:solidFill>
                          <a:latin typeface="Inter"/>
                          <a:ea typeface="Inter"/>
                          <a:cs typeface="Inter"/>
                          <a:sym typeface="Inter"/>
                        </a:rPr>
                        <a:t>(A)</a:t>
                      </a:r>
                      <a:r>
                        <a:rPr lang="en" sz="1100">
                          <a:solidFill>
                            <a:schemeClr val="dk1"/>
                          </a:solidFill>
                          <a:latin typeface="Inter"/>
                          <a:ea typeface="Inter"/>
                          <a:cs typeface="Inter"/>
                          <a:sym typeface="Inter"/>
                        </a:rPr>
                        <a:t>. Liberty from Britain, and more broadly, freedom for the colonists, motivated the thirteen colonies to break away and begin a new country.</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Freedom was at the heart of the American founding, too. For instance, in 1791, Congress ratified the Bill of Rights. Five freedoms are named in the First Amendment: speech, religion, press, assembly, and the right to petition the government </a:t>
                      </a:r>
                      <a:r>
                        <a:rPr b="1" lang="en" sz="1100">
                          <a:solidFill>
                            <a:schemeClr val="dk1"/>
                          </a:solidFill>
                          <a:latin typeface="Inter"/>
                          <a:ea typeface="Inter"/>
                          <a:cs typeface="Inter"/>
                          <a:sym typeface="Inter"/>
                        </a:rPr>
                        <a:t>(B)</a:t>
                      </a:r>
                      <a:r>
                        <a:rPr lang="en" sz="1100">
                          <a:solidFill>
                            <a:schemeClr val="dk1"/>
                          </a:solidFill>
                          <a:latin typeface="Inter"/>
                          <a:ea typeface="Inter"/>
                          <a:cs typeface="Inter"/>
                          <a:sym typeface="Inter"/>
                        </a:rPr>
                        <a:t>. Freedom inspired and guided the new country. Still there were inconsistencies in who this freedom applied to, especially for minority groups like women and African Americans.</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These inconsistencies were acknowledged by some during that era, too. In 1776, Abigail Adams wrote a letter to her husband, John Adams, where she asked him to “Remember the ladies” because “all Men would be tyrants if they could.” To her, the freedom and equal rights guiding the Revolution needed to apply to more Americans. Still, it took 144 more years for women to have the right to vote with the 19th Amendment, ratified in 1920 </a:t>
                      </a:r>
                      <a:r>
                        <a:rPr b="1" lang="en" sz="1100">
                          <a:solidFill>
                            <a:schemeClr val="dk1"/>
                          </a:solidFill>
                          <a:latin typeface="Inter"/>
                          <a:ea typeface="Inter"/>
                          <a:cs typeface="Inter"/>
                          <a:sym typeface="Inter"/>
                        </a:rPr>
                        <a:t>(C)</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tensions behind freedom’s definition are also illustrated by Congress’s views on slavery. In 1787, the year the Constitution was </a:t>
                      </a:r>
                      <a:r>
                        <a:rPr lang="en" sz="1100">
                          <a:solidFill>
                            <a:schemeClr val="dk1"/>
                          </a:solidFill>
                          <a:latin typeface="Inter"/>
                          <a:ea typeface="Inter"/>
                          <a:cs typeface="Inter"/>
                          <a:sym typeface="Inter"/>
                        </a:rPr>
                        <a:t>written,</a:t>
                      </a:r>
                      <a:r>
                        <a:rPr lang="en" sz="1100">
                          <a:solidFill>
                            <a:schemeClr val="dk1"/>
                          </a:solidFill>
                          <a:latin typeface="Inter"/>
                          <a:ea typeface="Inter"/>
                          <a:cs typeface="Inter"/>
                          <a:sym typeface="Inter"/>
                        </a:rPr>
                        <a:t> they passed the Northwest </a:t>
                      </a:r>
                      <a:r>
                        <a:rPr lang="en" sz="1100">
                          <a:solidFill>
                            <a:schemeClr val="dk1"/>
                          </a:solidFill>
                          <a:latin typeface="Inter"/>
                          <a:ea typeface="Inter"/>
                          <a:cs typeface="Inter"/>
                          <a:sym typeface="Inter"/>
                        </a:rPr>
                        <a:t>Ordinance, which </a:t>
                      </a:r>
                      <a:r>
                        <a:rPr lang="en" sz="1100">
                          <a:solidFill>
                            <a:schemeClr val="dk1"/>
                          </a:solidFill>
                          <a:latin typeface="Inter"/>
                          <a:ea typeface="Inter"/>
                          <a:cs typeface="Inter"/>
                          <a:sym typeface="Inter"/>
                        </a:rPr>
                        <a:t>outlined what should be done about the new Northwest Territory (today, this is Ohio, Indiana, Illinois, Michigan, Wisconsin, and northeastern Minnesota). The Ordinance specifically addressed slavery, stating, “There shall be neither slavery nor involuntary servitude in the said territory…” Clearly there was tension about how to address slavery as this was passed the same year the Constitution included a </a:t>
                      </a:r>
                      <a:r>
                        <a:rPr lang="en" sz="1100">
                          <a:solidFill>
                            <a:schemeClr val="dk1"/>
                          </a:solidFill>
                          <a:latin typeface="Inter"/>
                          <a:ea typeface="Inter"/>
                          <a:cs typeface="Inter"/>
                          <a:sym typeface="Inter"/>
                        </a:rPr>
                        <a:t>“3/5</a:t>
                      </a:r>
                      <a:r>
                        <a:rPr lang="en" sz="1100">
                          <a:solidFill>
                            <a:schemeClr val="dk1"/>
                          </a:solidFill>
                          <a:latin typeface="Inter"/>
                          <a:ea typeface="Inter"/>
                          <a:cs typeface="Inter"/>
                          <a:sym typeface="Inter"/>
                        </a:rPr>
                        <a:t> Compromise” and “Fugitive Slave Clause,” cementing slavery into the governing document </a:t>
                      </a:r>
                      <a:r>
                        <a:rPr b="1" lang="en" sz="1100">
                          <a:solidFill>
                            <a:schemeClr val="dk1"/>
                          </a:solidFill>
                          <a:latin typeface="Inter"/>
                          <a:ea typeface="Inter"/>
                          <a:cs typeface="Inter"/>
                          <a:sym typeface="Inter"/>
                        </a:rPr>
                        <a:t>(D)</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system of slavery kept millions in legal bondage for more than 75 years after the signing of the Constitution, even though the principles of the Constitution and Declaration of </a:t>
                      </a:r>
                      <a:r>
                        <a:rPr lang="en" sz="1100">
                          <a:solidFill>
                            <a:schemeClr val="dk1"/>
                          </a:solidFill>
                          <a:latin typeface="Inter"/>
                          <a:ea typeface="Inter"/>
                          <a:cs typeface="Inter"/>
                          <a:sym typeface="Inter"/>
                        </a:rPr>
                        <a:t>Independence</a:t>
                      </a:r>
                      <a:r>
                        <a:rPr lang="en" sz="1100">
                          <a:solidFill>
                            <a:schemeClr val="dk1"/>
                          </a:solidFill>
                          <a:latin typeface="Inter"/>
                          <a:ea typeface="Inter"/>
                          <a:cs typeface="Inter"/>
                          <a:sym typeface="Inter"/>
                        </a:rPr>
                        <a:t> were often used by people seeking its abolition.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It took the Civil War (1861-65), the bloodiest war ever on American soil, to finally create an atmosphere for its abolition. Even then, the 13th Amendment, which abolished slavery, did not purely come from a moral change of heart for Americans, but rather a hope that its passage would bring a swift end to the war </a:t>
                      </a:r>
                      <a:r>
                        <a:rPr b="1" lang="en" sz="1100">
                          <a:solidFill>
                            <a:schemeClr val="dk1"/>
                          </a:solidFill>
                          <a:latin typeface="Inter"/>
                          <a:ea typeface="Inter"/>
                          <a:cs typeface="Inter"/>
                          <a:sym typeface="Inter"/>
                        </a:rPr>
                        <a:t>(E)</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United States was founded on the idea of freedom. But who that freedom applied to is a complex history. If history is the study of change over time, then the study of freedom in America is the job of a historian. For this CRP, explore various documents that highlight different perspectives on the idea of freedom in order to answer the prompt: </a:t>
                      </a:r>
                      <a:r>
                        <a:rPr b="1" lang="en" sz="1100">
                          <a:solidFill>
                            <a:schemeClr val="dk1"/>
                          </a:solidFill>
                          <a:latin typeface="Inter"/>
                          <a:ea typeface="Inter"/>
                          <a:cs typeface="Inter"/>
                          <a:sym typeface="Inter"/>
                        </a:rPr>
                        <a:t>How did the meaning of freedom develop in America from its founding through the Civil War?</a:t>
                      </a:r>
                      <a:endParaRPr sz="1100">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A.</a:t>
                      </a:r>
                      <a:r>
                        <a:rPr lang="en" sz="1100">
                          <a:solidFill>
                            <a:schemeClr val="dk1"/>
                          </a:solidFill>
                          <a:latin typeface="Inter"/>
                          <a:ea typeface="Inter"/>
                          <a:cs typeface="Inter"/>
                          <a:sym typeface="Inter"/>
                        </a:rPr>
                        <a:t> Who is the phrase “Liberty or Death!” attributed to?</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Patrick Henry.</a:t>
                      </a:r>
                      <a:endParaRPr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B.</a:t>
                      </a:r>
                      <a:r>
                        <a:rPr lang="en" sz="1100">
                          <a:solidFill>
                            <a:schemeClr val="dk1"/>
                          </a:solidFill>
                          <a:latin typeface="Inter"/>
                          <a:ea typeface="Inter"/>
                          <a:cs typeface="Inter"/>
                          <a:sym typeface="Inter"/>
                        </a:rPr>
                        <a:t> What are the five freedoms outlined in the First Amendment?</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Freedom of speech, religion, press, assembly, and the right to petition the government.</a:t>
                      </a:r>
                      <a:endParaRPr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C.</a:t>
                      </a:r>
                      <a:r>
                        <a:rPr lang="en" sz="1100">
                          <a:solidFill>
                            <a:schemeClr val="dk1"/>
                          </a:solidFill>
                          <a:latin typeface="Inter"/>
                          <a:ea typeface="Inter"/>
                          <a:cs typeface="Inter"/>
                          <a:sym typeface="Inter"/>
                        </a:rPr>
                        <a:t> What amendment gave women the right to vote? When?</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The 19th Amendment in 1920.</a:t>
                      </a:r>
                      <a:endParaRPr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D.</a:t>
                      </a:r>
                      <a:r>
                        <a:rPr lang="en" sz="1100">
                          <a:solidFill>
                            <a:schemeClr val="dk1"/>
                          </a:solidFill>
                          <a:latin typeface="Inter"/>
                          <a:ea typeface="Inter"/>
                          <a:cs typeface="Inter"/>
                          <a:sym typeface="Inter"/>
                        </a:rPr>
                        <a:t> How does the passage of the Northwest Ordinance complicate narratives around freedom and slavery when the constitution was written?</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It reveals that there were tensions around how to handle slavery among the founders. Even though the included provisions around slavery in the Constitution, they also did not want it to expand into new territories.</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E.</a:t>
                      </a:r>
                      <a:r>
                        <a:rPr lang="en" sz="1100">
                          <a:solidFill>
                            <a:schemeClr val="dk1"/>
                          </a:solidFill>
                          <a:latin typeface="Inter"/>
                          <a:ea typeface="Inter"/>
                          <a:cs typeface="Inter"/>
                          <a:sym typeface="Inter"/>
                        </a:rPr>
                        <a:t> Which amendment abolished slavery?</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The 13th Amendment.</a:t>
                      </a:r>
                      <a:endParaRPr sz="1100">
                        <a:latin typeface="Inter"/>
                        <a:ea typeface="Inter"/>
                        <a:cs typeface="Inter"/>
                        <a:sym typeface="Inter"/>
                      </a:endParaRPr>
                    </a:p>
                  </a:txBody>
                  <a:tcPr marT="109725" marB="109725" marR="109725" marL="109725">
                    <a:lnL cap="flat" cmpd="sng" w="28575">
                      <a:solidFill>
                        <a:schemeClr val="accent1"/>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3" name="Shape 183"/>
        <p:cNvGrpSpPr/>
        <p:nvPr/>
      </p:nvGrpSpPr>
      <p:grpSpPr>
        <a:xfrm>
          <a:off x="0" y="0"/>
          <a:ext cx="0" cy="0"/>
          <a:chOff x="0" y="0"/>
          <a:chExt cx="0" cy="0"/>
        </a:xfrm>
      </p:grpSpPr>
      <p:sp>
        <p:nvSpPr>
          <p:cNvPr id="184" name="Google Shape;184;p32"/>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CRP Prompt</a:t>
            </a:r>
            <a:endParaRPr sz="1900">
              <a:latin typeface="Halant"/>
              <a:ea typeface="Halant"/>
              <a:cs typeface="Halant"/>
              <a:sym typeface="Halant"/>
            </a:endParaRPr>
          </a:p>
        </p:txBody>
      </p:sp>
      <p:pic>
        <p:nvPicPr>
          <p:cNvPr id="185" name="Google Shape;185;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6" name="Google Shape;186;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7" name="Google Shape;187;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8" name="Google Shape;188;p32"/>
          <p:cNvSpPr txBox="1"/>
          <p:nvPr/>
        </p:nvSpPr>
        <p:spPr>
          <a:xfrm>
            <a:off x="2297150" y="2775675"/>
            <a:ext cx="5054100" cy="2481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Targeted Historical Thinking Skill:</a:t>
            </a:r>
            <a:endParaRPr b="1" sz="1800">
              <a:solidFill>
                <a:schemeClr val="dk1"/>
              </a:solidFill>
              <a:latin typeface="Halant"/>
              <a:ea typeface="Halant"/>
              <a:cs typeface="Halant"/>
              <a:sym typeface="Halant"/>
            </a:endParaRPr>
          </a:p>
          <a:p>
            <a:pPr indent="0" lvl="0" marL="0" rtl="0" algn="ctr">
              <a:spcBef>
                <a:spcPts val="0"/>
              </a:spcBef>
              <a:spcAft>
                <a:spcPts val="0"/>
              </a:spcAft>
              <a:buNone/>
            </a:pPr>
            <a:r>
              <a:t/>
            </a:r>
            <a:endParaRPr b="1" sz="1800">
              <a:solidFill>
                <a:schemeClr val="dk1"/>
              </a:solidFill>
              <a:latin typeface="Halant"/>
              <a:ea typeface="Halant"/>
              <a:cs typeface="Halant"/>
              <a:sym typeface="Halant"/>
            </a:endParaRPr>
          </a:p>
          <a:p>
            <a:pPr indent="0" lvl="0" marL="0" rtl="0" algn="ctr">
              <a:spcBef>
                <a:spcPts val="0"/>
              </a:spcBef>
              <a:spcAft>
                <a:spcPts val="0"/>
              </a:spcAft>
              <a:buNone/>
            </a:pPr>
            <a:r>
              <a:rPr lang="en" sz="3400">
                <a:solidFill>
                  <a:schemeClr val="dk1"/>
                </a:solidFill>
                <a:latin typeface="Plus Jakarta Sans"/>
                <a:ea typeface="Plus Jakarta Sans"/>
                <a:cs typeface="Plus Jakarta Sans"/>
                <a:sym typeface="Plus Jakarta Sans"/>
              </a:rPr>
              <a:t>CONTINUITY AND CHANGE OVER TIME</a:t>
            </a:r>
            <a:endParaRPr sz="34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Thinking historically means identifying and exploring the reasons behind both what has changed and what has stayed the same within a given time period or around a specific historical event.</a:t>
            </a:r>
            <a:endParaRPr sz="1200">
              <a:solidFill>
                <a:schemeClr val="dk1"/>
              </a:solidFill>
              <a:latin typeface="Inter"/>
              <a:ea typeface="Inter"/>
              <a:cs typeface="Inter"/>
              <a:sym typeface="Inter"/>
            </a:endParaRPr>
          </a:p>
        </p:txBody>
      </p:sp>
      <p:sp>
        <p:nvSpPr>
          <p:cNvPr id="189" name="Google Shape;189;p32"/>
          <p:cNvSpPr txBox="1"/>
          <p:nvPr/>
        </p:nvSpPr>
        <p:spPr>
          <a:xfrm>
            <a:off x="434438" y="852788"/>
            <a:ext cx="6903600" cy="15621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3000">
                <a:solidFill>
                  <a:schemeClr val="dk1"/>
                </a:solidFill>
                <a:latin typeface="Plus Jakarta Sans"/>
                <a:ea typeface="Plus Jakarta Sans"/>
                <a:cs typeface="Plus Jakarta Sans"/>
                <a:sym typeface="Plus Jakarta Sans"/>
              </a:rPr>
              <a:t>How did the meaning of freedom develop in America from its founding through the Civil War?</a:t>
            </a:r>
            <a:endParaRPr b="1" sz="2400">
              <a:latin typeface="Plus Jakarta Sans"/>
              <a:ea typeface="Plus Jakarta Sans"/>
              <a:cs typeface="Plus Jakarta Sans"/>
              <a:sym typeface="Plus Jakarta Sans"/>
            </a:endParaRPr>
          </a:p>
        </p:txBody>
      </p:sp>
      <p:pic>
        <p:nvPicPr>
          <p:cNvPr id="190" name="Google Shape;190;p32"/>
          <p:cNvPicPr preferRelativeResize="0"/>
          <p:nvPr/>
        </p:nvPicPr>
        <p:blipFill>
          <a:blip r:embed="rId4">
            <a:alphaModFix/>
          </a:blip>
          <a:stretch>
            <a:fillRect/>
          </a:stretch>
        </p:blipFill>
        <p:spPr>
          <a:xfrm>
            <a:off x="381550" y="3096375"/>
            <a:ext cx="1839900" cy="1839900"/>
          </a:xfrm>
          <a:prstGeom prst="rect">
            <a:avLst/>
          </a:prstGeom>
          <a:noFill/>
          <a:ln>
            <a:noFill/>
          </a:ln>
        </p:spPr>
      </p:pic>
      <p:sp>
        <p:nvSpPr>
          <p:cNvPr id="191" name="Google Shape;191;p32"/>
          <p:cNvSpPr txBox="1"/>
          <p:nvPr/>
        </p:nvSpPr>
        <p:spPr>
          <a:xfrm>
            <a:off x="417650" y="5485826"/>
            <a:ext cx="6937200" cy="33129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None/>
            </a:pPr>
            <a:r>
              <a:rPr b="1" lang="en">
                <a:solidFill>
                  <a:srgbClr val="000000"/>
                </a:solidFill>
                <a:latin typeface="Inter"/>
                <a:ea typeface="Inter"/>
                <a:cs typeface="Inter"/>
                <a:sym typeface="Inter"/>
              </a:rPr>
              <a:t>Documents</a:t>
            </a:r>
            <a:endParaRPr b="1">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A: The Declaration of Independence, ratified July 4, 1776; Prince Hall, Petition to the Massachusetts Legislature, 1777.</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B: Elizabeth Cady Stanton, “Declaration of Sentiments,” at the Seneca Falls Convention, New York, July 1848.</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C: Frederick Douglass, “What to the Slave is the Fourth of July?” July 5, 1852.</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D:  The 13th Amendment to the U.S. Constitution, ratified December 6, 1865; William Newman, “Uncle Abe's Valentine Sent by Columbia,” </a:t>
            </a:r>
            <a:r>
              <a:rPr i="1" lang="en" sz="1200">
                <a:solidFill>
                  <a:schemeClr val="dk1"/>
                </a:solidFill>
                <a:latin typeface="Inter"/>
                <a:ea typeface="Inter"/>
                <a:cs typeface="Inter"/>
                <a:sym typeface="Inter"/>
              </a:rPr>
              <a:t>Frank Leslie's Illustrated Newspaper</a:t>
            </a:r>
            <a:r>
              <a:rPr lang="en" sz="1200">
                <a:solidFill>
                  <a:schemeClr val="dk1"/>
                </a:solidFill>
                <a:latin typeface="Inter"/>
                <a:ea typeface="Inter"/>
                <a:cs typeface="Inter"/>
                <a:sym typeface="Inter"/>
              </a:rPr>
              <a:t>, February 25, 1865.</a:t>
            </a:r>
            <a:endParaRPr sz="1200">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5" name="Shape 195"/>
        <p:cNvGrpSpPr/>
        <p:nvPr/>
      </p:nvGrpSpPr>
      <p:grpSpPr>
        <a:xfrm>
          <a:off x="0" y="0"/>
          <a:ext cx="0" cy="0"/>
          <a:chOff x="0" y="0"/>
          <a:chExt cx="0" cy="0"/>
        </a:xfrm>
      </p:grpSpPr>
      <p:sp>
        <p:nvSpPr>
          <p:cNvPr id="196" name="Google Shape;196;p33"/>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97" name="Google Shape;197;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8" name="Google Shape;198;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9" name="Google Shape;199;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00" name="Google Shape;200;p33"/>
          <p:cNvSpPr txBox="1"/>
          <p:nvPr/>
        </p:nvSpPr>
        <p:spPr>
          <a:xfrm>
            <a:off x="408200" y="6660675"/>
            <a:ext cx="6956100" cy="26427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does the Declaration describe freedom?</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	First, freedom is set on a foundation of human equality and inherent rights. Practically, freedom meant that the people gave consent to the government and that the government protected their rights as people. It also meant that they had the right to change or abolish any government that did not serve their needs.</a:t>
            </a:r>
            <a:endParaRPr sz="11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6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does Prince Hall’s petition mirror the Declaration of Independence? </a:t>
            </a:r>
            <a:endParaRPr sz="1100">
              <a:solidFill>
                <a:schemeClr val="dk1"/>
              </a:solidFill>
              <a:latin typeface="Inter"/>
              <a:ea typeface="Inter"/>
              <a:cs typeface="Inter"/>
              <a:sym typeface="Inter"/>
            </a:endParaRPr>
          </a:p>
          <a:p>
            <a:pPr indent="457200" lvl="0" marL="0" rtl="0" algn="l">
              <a:spcBef>
                <a:spcPts val="0"/>
              </a:spcBef>
              <a:spcAft>
                <a:spcPts val="0"/>
              </a:spcAft>
              <a:buNone/>
            </a:pPr>
            <a:r>
              <a:rPr b="1" lang="en" sz="1100">
                <a:solidFill>
                  <a:schemeClr val="accent1"/>
                </a:solidFill>
                <a:latin typeface="Inter"/>
                <a:ea typeface="Inter"/>
                <a:cs typeface="Inter"/>
                <a:sym typeface="Inter"/>
              </a:rPr>
              <a:t>Hall invokes the Declaration’s language on equality and people’s “inalienable right[s]” and equality given by “the Parent of the Universe.”</a:t>
            </a:r>
            <a:endParaRPr b="1" sz="1100">
              <a:solidFill>
                <a:schemeClr val="accent1"/>
              </a:solidFill>
              <a:latin typeface="Inter"/>
              <a:ea typeface="Inter"/>
              <a:cs typeface="Inter"/>
              <a:sym typeface="Inter"/>
            </a:endParaRPr>
          </a:p>
          <a:p>
            <a:pPr indent="457200" lvl="0" marL="0" rtl="0" algn="l">
              <a:spcBef>
                <a:spcPts val="0"/>
              </a:spcBef>
              <a:spcAft>
                <a:spcPts val="0"/>
              </a:spcAft>
              <a:buNone/>
            </a:pPr>
            <a:r>
              <a:t/>
            </a:r>
            <a:endParaRPr b="1" sz="600">
              <a:solidFill>
                <a:schemeClr val="accent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might freedom have been defined at the time of the founding of </a:t>
            </a:r>
            <a:r>
              <a:rPr lang="en" sz="1100">
                <a:solidFill>
                  <a:schemeClr val="dk1"/>
                </a:solidFill>
                <a:latin typeface="Inter"/>
                <a:ea typeface="Inter"/>
                <a:cs typeface="Inter"/>
                <a:sym typeface="Inter"/>
              </a:rPr>
              <a:t>the</a:t>
            </a:r>
            <a:r>
              <a:rPr lang="en" sz="1100">
                <a:solidFill>
                  <a:schemeClr val="dk1"/>
                </a:solidFill>
                <a:latin typeface="Inter"/>
                <a:ea typeface="Inter"/>
                <a:cs typeface="Inter"/>
                <a:sym typeface="Inter"/>
              </a:rPr>
              <a:t> United States? </a:t>
            </a:r>
            <a:endParaRPr sz="1100">
              <a:solidFill>
                <a:schemeClr val="dk1"/>
              </a:solidFill>
              <a:latin typeface="Inter"/>
              <a:ea typeface="Inter"/>
              <a:cs typeface="Inter"/>
              <a:sym typeface="Inter"/>
            </a:endParaRPr>
          </a:p>
          <a:p>
            <a:pPr indent="457200" lvl="0" marL="0" rtl="0" algn="l">
              <a:spcBef>
                <a:spcPts val="0"/>
              </a:spcBef>
              <a:spcAft>
                <a:spcPts val="0"/>
              </a:spcAft>
              <a:buNone/>
            </a:pPr>
            <a:r>
              <a:rPr b="1" lang="en" sz="1100">
                <a:solidFill>
                  <a:schemeClr val="accent1"/>
                </a:solidFill>
                <a:latin typeface="Inter"/>
                <a:ea typeface="Inter"/>
                <a:cs typeface="Inter"/>
                <a:sym typeface="Inter"/>
              </a:rPr>
              <a:t>As shown in the Declaration, freedom was backed by moral views about equality and inherent rights. While the Declaration applied that language to a political freedom from Great Britain, other people, like Prince Hall, applied this language to creating a more just society through the abolition of slavery.</a:t>
            </a:r>
            <a:endParaRPr sz="1100">
              <a:solidFill>
                <a:schemeClr val="dk1"/>
              </a:solidFill>
              <a:highlight>
                <a:schemeClr val="lt1"/>
              </a:highlight>
              <a:latin typeface="Inter"/>
              <a:ea typeface="Inter"/>
              <a:cs typeface="Inter"/>
              <a:sym typeface="Inter"/>
            </a:endParaRPr>
          </a:p>
        </p:txBody>
      </p:sp>
      <p:graphicFrame>
        <p:nvGraphicFramePr>
          <p:cNvPr id="201" name="Google Shape;201;p33"/>
          <p:cNvGraphicFramePr/>
          <p:nvPr/>
        </p:nvGraphicFramePr>
        <p:xfrm>
          <a:off x="417600" y="890488"/>
          <a:ext cx="3000000" cy="3000000"/>
        </p:xfrm>
        <a:graphic>
          <a:graphicData uri="http://schemas.openxmlformats.org/drawingml/2006/table">
            <a:tbl>
              <a:tblPr>
                <a:noFill/>
                <a:tableStyleId>{25783AA0-3CB9-443E-9303-581EAA1F05DE}</a:tableStyleId>
              </a:tblPr>
              <a:tblGrid>
                <a:gridCol w="6956100"/>
              </a:tblGrid>
              <a:tr h="576775">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The Declaration of Independence, ratified July 4, 1776; Prince Hall, Petition to the Massachusetts Legislature, 1777.</a:t>
                      </a:r>
                      <a:br>
                        <a:rPr lang="en" sz="1200">
                          <a:solidFill>
                            <a:schemeClr val="dk1"/>
                          </a:solidFill>
                          <a:latin typeface="Halant"/>
                          <a:ea typeface="Halant"/>
                          <a:cs typeface="Halant"/>
                          <a:sym typeface="Halant"/>
                        </a:rPr>
                      </a:br>
                      <a:br>
                        <a:rPr lang="en" sz="1200">
                          <a:solidFill>
                            <a:schemeClr val="dk1"/>
                          </a:solidFill>
                          <a:latin typeface="Halant"/>
                          <a:ea typeface="Halant"/>
                          <a:cs typeface="Halant"/>
                          <a:sym typeface="Halant"/>
                        </a:rPr>
                      </a:br>
                      <a:r>
                        <a:rPr lang="en" sz="1000">
                          <a:solidFill>
                            <a:schemeClr val="dk1"/>
                          </a:solidFill>
                          <a:latin typeface="Inter"/>
                          <a:ea typeface="Inter"/>
                          <a:cs typeface="Inter"/>
                          <a:sym typeface="Inter"/>
                        </a:rPr>
                        <a:t>Note: Prince Hall and 7 other Black citizens of Massachusetts signed the petition in 1777 to call the state legislature to pass a bill to abolish slavery. While Massachusetts did not abolish slavery until 1783 through a court decision, Hall’s petition shows how many saw freedom at the time of founding and its relationship to slavery. Vermont abolished slavery in its 1777 Constitution and several states passed gradual emancipation laws: </a:t>
                      </a:r>
                      <a:r>
                        <a:rPr lang="en" sz="1000">
                          <a:solidFill>
                            <a:schemeClr val="dk1"/>
                          </a:solidFill>
                          <a:latin typeface="Inter"/>
                          <a:ea typeface="Inter"/>
                          <a:cs typeface="Inter"/>
                          <a:sym typeface="Inter"/>
                        </a:rPr>
                        <a:t>Pennsylvania</a:t>
                      </a:r>
                      <a:r>
                        <a:rPr lang="en" sz="1000">
                          <a:solidFill>
                            <a:schemeClr val="dk1"/>
                          </a:solidFill>
                          <a:latin typeface="Inter"/>
                          <a:ea typeface="Inter"/>
                          <a:cs typeface="Inter"/>
                          <a:sym typeface="Inter"/>
                        </a:rPr>
                        <a:t> (1780), </a:t>
                      </a:r>
                      <a:r>
                        <a:rPr lang="en" sz="1000">
                          <a:solidFill>
                            <a:schemeClr val="dk1"/>
                          </a:solidFill>
                          <a:latin typeface="Inter"/>
                          <a:ea typeface="Inter"/>
                          <a:cs typeface="Inter"/>
                          <a:sym typeface="Inter"/>
                        </a:rPr>
                        <a:t>Connecticut</a:t>
                      </a:r>
                      <a:r>
                        <a:rPr lang="en" sz="1000">
                          <a:solidFill>
                            <a:schemeClr val="dk1"/>
                          </a:solidFill>
                          <a:latin typeface="Inter"/>
                          <a:ea typeface="Inter"/>
                          <a:cs typeface="Inter"/>
                          <a:sym typeface="Inter"/>
                        </a:rPr>
                        <a:t> and Rhode Island (1784), New York (1799), and New Jersey (1804).</a:t>
                      </a:r>
                      <a:endParaRPr sz="10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406300">
                <a:tc>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Declaration of Independence (1776)</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We hold these truths to be self-evident, that all men are created equal, that they are endowed by their Creator with certain unalienable Rights, that among these are Life, Liberty and the pursuit of Happiness.</a:t>
                      </a:r>
                      <a:r>
                        <a:rPr lang="en" sz="1200">
                          <a:solidFill>
                            <a:schemeClr val="dk1"/>
                          </a:solidFill>
                          <a:latin typeface="Inter"/>
                          <a:ea typeface="Inter"/>
                          <a:cs typeface="Inter"/>
                          <a:sym typeface="Inter"/>
                        </a:rPr>
                        <a:t> That t</a:t>
                      </a:r>
                      <a:r>
                        <a:rPr lang="en" sz="1200">
                          <a:solidFill>
                            <a:schemeClr val="dk1"/>
                          </a:solidFill>
                          <a:latin typeface="Inter"/>
                          <a:ea typeface="Inter"/>
                          <a:cs typeface="Inter"/>
                          <a:sym typeface="Inter"/>
                        </a:rPr>
                        <a:t>o secure these rights, Governments are instituted</a:t>
                      </a:r>
                      <a:r>
                        <a:rPr lang="en" sz="1200">
                          <a:solidFill>
                            <a:schemeClr val="dk1"/>
                          </a:solidFill>
                          <a:latin typeface="Inter"/>
                          <a:ea typeface="Inter"/>
                          <a:cs typeface="Inter"/>
                          <a:sym typeface="Inter"/>
                        </a:rPr>
                        <a:t> among Men,</a:t>
                      </a:r>
                      <a:r>
                        <a:rPr lang="en" sz="1200">
                          <a:solidFill>
                            <a:schemeClr val="dk1"/>
                          </a:solidFill>
                          <a:latin typeface="Inter"/>
                          <a:ea typeface="Inter"/>
                          <a:cs typeface="Inter"/>
                          <a:sym typeface="Inter"/>
                        </a:rPr>
                        <a:t> deriving their just powers from the consent of the governed, That whenever any Form of Government becomes destructive of these ends, it is the Right of the People to alter or to abolish 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We, therefore, the Representatives of the United States of America... solemnly publish and declare, That these United Colonies are, and of Right ought to be Free and Independent States; that they are Absolved from all Allegiance to the British Crown…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Petition to the Massachusetts Legislature (1777)</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Petition of a great number of Negroes, who are detained in a state of Slavery, in the Bowels of a free &amp; Christian Country— Humbly Showing—That your Petitioners… have, in common with all other Men, a natural &amp; inalienable right to that freedom, which the great Parent of the Universe hath bestowed equally on all Mankind, &amp; which they have never forfeited by any compact or agreement whatever—But they were unjustly dragged, by the cruel hand of Power, from their dearest friends, &amp; some of them even torn from the Embraces of their tender Parents—From a populous, pleasant, &amp; plentiful Country—&amp; in Violation of the Laws of Nature &amp; of Nations &amp; in defiance of all the tender feelings of humanity, brought hither to be sold like Beasts of Burden, &amp; like them condemned to slavery for Life</a:t>
                      </a:r>
                      <a:endParaRPr b="1"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