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slide" Target="slides/slide9.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28340b15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28340b15_0_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49650d1cc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g349650d1ccf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9650d1ccf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49650d1ccf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3124281d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33124281de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4a15d4d3d5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34a15d4d3d5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49650d1ccf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349650d1ccf_0_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9650d1ccf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349650d1ccf_0_1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hyperlink" Target="https://commons.wikimedia.org/wiki/File:Middle_east_graphic_2003.jp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1.jpg"/><Relationship Id="rId5" Type="http://schemas.openxmlformats.org/officeDocument/2006/relationships/image" Target="../media/image10.jpg"/><Relationship Id="rId6" Type="http://schemas.openxmlformats.org/officeDocument/2006/relationships/image" Target="../media/image14.jpg"/><Relationship Id="rId7"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2.jpg"/><Relationship Id="rId5"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411126" y="3609029"/>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10: A New Global World</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411125" y="671888"/>
            <a:ext cx="6619800" cy="3047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6600">
                <a:solidFill>
                  <a:srgbClr val="231F20"/>
                </a:solidFill>
                <a:latin typeface="Halant"/>
                <a:ea typeface="Halant"/>
                <a:cs typeface="Halant"/>
                <a:sym typeface="Halant"/>
              </a:rPr>
              <a:t>CONFLICTS IN THE MIDDLE EAST</a:t>
            </a:r>
            <a:endParaRPr sz="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2286000" y="1647975"/>
            <a:ext cx="6374400" cy="2970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Inter"/>
                <a:ea typeface="Inter"/>
                <a:cs typeface="Inter"/>
                <a:sym typeface="Inter"/>
              </a:rPr>
              <a:t>Causation - </a:t>
            </a:r>
            <a:r>
              <a:rPr lang="en" sz="24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2400">
              <a:solidFill>
                <a:schemeClr val="dk1"/>
              </a:solidFill>
              <a:latin typeface="Inter"/>
              <a:ea typeface="Inter"/>
              <a:cs typeface="Inter"/>
              <a:sym typeface="Inter"/>
            </a:endParaRPr>
          </a:p>
          <a:p>
            <a:pPr indent="0" lvl="0" marL="0" rtl="0" algn="ctr">
              <a:spcBef>
                <a:spcPts val="0"/>
              </a:spcBef>
              <a:spcAft>
                <a:spcPts val="0"/>
              </a:spcAft>
              <a:buClr>
                <a:srgbClr val="000000"/>
              </a:buClr>
              <a:buSzPts val="600"/>
              <a:buFont typeface="Arial"/>
              <a:buNone/>
            </a:pPr>
            <a:r>
              <a:t/>
            </a:r>
            <a:endParaRPr b="1" sz="2500">
              <a:solidFill>
                <a:schemeClr val="dk1"/>
              </a:solidFill>
              <a:latin typeface="Inter"/>
              <a:ea typeface="Inter"/>
              <a:cs typeface="Inter"/>
              <a:sym typeface="Inter"/>
            </a:endParaRPr>
          </a:p>
        </p:txBody>
      </p:sp>
      <p:sp>
        <p:nvSpPr>
          <p:cNvPr id="76" name="Google Shape;76;p14"/>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90" name="Google Shape;90;p14"/>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91" name="Google Shape;91;p14"/>
          <p:cNvPicPr preferRelativeResize="0"/>
          <p:nvPr/>
        </p:nvPicPr>
        <p:blipFill>
          <a:blip r:embed="rId4">
            <a:alphaModFix/>
          </a:blip>
          <a:stretch>
            <a:fillRect/>
          </a:stretch>
        </p:blipFill>
        <p:spPr>
          <a:xfrm>
            <a:off x="529050" y="1996612"/>
            <a:ext cx="1458375" cy="1458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5"/>
          <p:cNvSpPr txBox="1"/>
          <p:nvPr/>
        </p:nvSpPr>
        <p:spPr>
          <a:xfrm>
            <a:off x="2286000" y="1647975"/>
            <a:ext cx="6374400" cy="3570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300">
                <a:solidFill>
                  <a:schemeClr val="dk1"/>
                </a:solidFill>
                <a:latin typeface="Inter"/>
                <a:ea typeface="Inter"/>
                <a:cs typeface="Inter"/>
                <a:sym typeface="Inter"/>
              </a:rPr>
              <a:t>Perspective - </a:t>
            </a:r>
            <a:r>
              <a:rPr lang="en" sz="2300">
                <a:solidFill>
                  <a:schemeClr val="dk1"/>
                </a:solidFill>
                <a:latin typeface="Inter"/>
                <a:ea typeface="Inter"/>
                <a:cs typeface="Inter"/>
                <a:sym typeface="Inter"/>
              </a:rPr>
              <a:t>Thinking historically means considering how one's personhood has influenced their perspective. It also means recognizing how diverse viewpoints and experiences shape the understanding of historical events. This allows students of history to cultivate empathy for the people of the past that are studied.</a:t>
            </a:r>
            <a:endParaRPr sz="23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2300">
              <a:solidFill>
                <a:schemeClr val="dk1"/>
              </a:solidFill>
              <a:latin typeface="Inter"/>
              <a:ea typeface="Inter"/>
              <a:cs typeface="Inter"/>
              <a:sym typeface="Inter"/>
            </a:endParaRPr>
          </a:p>
          <a:p>
            <a:pPr indent="0" lvl="0" marL="0" rtl="0" algn="ctr">
              <a:spcBef>
                <a:spcPts val="0"/>
              </a:spcBef>
              <a:spcAft>
                <a:spcPts val="0"/>
              </a:spcAft>
              <a:buClr>
                <a:srgbClr val="000000"/>
              </a:buClr>
              <a:buSzPts val="600"/>
              <a:buFont typeface="Arial"/>
              <a:buNone/>
            </a:pPr>
            <a:r>
              <a:t/>
            </a:r>
            <a:endParaRPr b="1" sz="2500">
              <a:solidFill>
                <a:schemeClr val="dk1"/>
              </a:solidFill>
              <a:latin typeface="Inter"/>
              <a:ea typeface="Inter"/>
              <a:cs typeface="Inter"/>
              <a:sym typeface="Inter"/>
            </a:endParaRPr>
          </a:p>
        </p:txBody>
      </p:sp>
      <p:sp>
        <p:nvSpPr>
          <p:cNvPr id="97" name="Google Shape;97;p15"/>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8" name="Google Shape;98;p15"/>
          <p:cNvGrpSpPr/>
          <p:nvPr/>
        </p:nvGrpSpPr>
        <p:grpSpPr>
          <a:xfrm>
            <a:off x="-127008" y="4615004"/>
            <a:ext cx="9398022" cy="468724"/>
            <a:chOff x="204" y="0"/>
            <a:chExt cx="25061391" cy="1249931"/>
          </a:xfrm>
        </p:grpSpPr>
        <p:grpSp>
          <p:nvGrpSpPr>
            <p:cNvPr id="99" name="Google Shape;99;p15"/>
            <p:cNvGrpSpPr/>
            <p:nvPr/>
          </p:nvGrpSpPr>
          <p:grpSpPr>
            <a:xfrm rot="5400000">
              <a:off x="12002369" y="-11663474"/>
              <a:ext cx="1249931" cy="24576878"/>
              <a:chOff x="0" y="-38100"/>
              <a:chExt cx="246900" cy="4854692"/>
            </a:xfrm>
          </p:grpSpPr>
          <p:sp>
            <p:nvSpPr>
              <p:cNvPr id="100" name="Google Shape;100;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1" name="Google Shape;101;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2" name="Google Shape;102;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03" name="Google Shape;103;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4" name="Google Shape;104;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05" name="Google Shape;105;p15"/>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06" name="Google Shape;106;p15"/>
          <p:cNvGrpSpPr/>
          <p:nvPr/>
        </p:nvGrpSpPr>
        <p:grpSpPr>
          <a:xfrm>
            <a:off x="7929578" y="-49020"/>
            <a:ext cx="781313" cy="885635"/>
            <a:chOff x="0" y="-130721"/>
            <a:chExt cx="2083500" cy="2361695"/>
          </a:xfrm>
        </p:grpSpPr>
        <p:grpSp>
          <p:nvGrpSpPr>
            <p:cNvPr id="107" name="Google Shape;107;p15"/>
            <p:cNvGrpSpPr/>
            <p:nvPr/>
          </p:nvGrpSpPr>
          <p:grpSpPr>
            <a:xfrm>
              <a:off x="75599" y="-130721"/>
              <a:ext cx="1932614" cy="2361695"/>
              <a:chOff x="0" y="-47625"/>
              <a:chExt cx="704100" cy="860425"/>
            </a:xfrm>
          </p:grpSpPr>
          <p:sp>
            <p:nvSpPr>
              <p:cNvPr id="108" name="Google Shape;10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9" name="Google Shape;109;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10" name="Google Shape;110;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111" name="Google Shape;111;p15"/>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12" name="Google Shape;112;p15"/>
          <p:cNvPicPr preferRelativeResize="0"/>
          <p:nvPr/>
        </p:nvPicPr>
        <p:blipFill>
          <a:blip r:embed="rId4">
            <a:alphaModFix/>
          </a:blip>
          <a:stretch>
            <a:fillRect/>
          </a:stretch>
        </p:blipFill>
        <p:spPr>
          <a:xfrm>
            <a:off x="499400" y="2121776"/>
            <a:ext cx="1440625" cy="1440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6"/>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What were the motivations behind various conflicts in the Middle East?</a:t>
            </a:r>
            <a:endParaRPr i="1" sz="2500">
              <a:solidFill>
                <a:schemeClr val="dk1"/>
              </a:solidFill>
              <a:latin typeface="Inter"/>
              <a:ea typeface="Inter"/>
              <a:cs typeface="Inter"/>
              <a:sym typeface="Inter"/>
            </a:endParaRPr>
          </a:p>
        </p:txBody>
      </p:sp>
      <p:sp>
        <p:nvSpPr>
          <p:cNvPr id="118" name="Google Shape;118;p1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9" name="Google Shape;119;p16"/>
          <p:cNvGrpSpPr/>
          <p:nvPr/>
        </p:nvGrpSpPr>
        <p:grpSpPr>
          <a:xfrm>
            <a:off x="-127008" y="4615004"/>
            <a:ext cx="9398022" cy="468724"/>
            <a:chOff x="204" y="0"/>
            <a:chExt cx="25061391" cy="1249931"/>
          </a:xfrm>
        </p:grpSpPr>
        <p:grpSp>
          <p:nvGrpSpPr>
            <p:cNvPr id="120" name="Google Shape;120;p16"/>
            <p:cNvGrpSpPr/>
            <p:nvPr/>
          </p:nvGrpSpPr>
          <p:grpSpPr>
            <a:xfrm rot="5400000">
              <a:off x="12002369" y="-11663474"/>
              <a:ext cx="1249931" cy="24576878"/>
              <a:chOff x="0" y="-38100"/>
              <a:chExt cx="246900" cy="4854692"/>
            </a:xfrm>
          </p:grpSpPr>
          <p:sp>
            <p:nvSpPr>
              <p:cNvPr id="121" name="Google Shape;12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2" name="Google Shape;122;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3" name="Google Shape;123;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4" name="Google Shape;124;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5" name="Google Shape;125;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6" name="Google Shape;126;p1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27" name="Google Shape;127;p16"/>
          <p:cNvGrpSpPr/>
          <p:nvPr/>
        </p:nvGrpSpPr>
        <p:grpSpPr>
          <a:xfrm>
            <a:off x="7929578" y="-49020"/>
            <a:ext cx="781313" cy="885635"/>
            <a:chOff x="0" y="-130721"/>
            <a:chExt cx="2083500" cy="2361695"/>
          </a:xfrm>
        </p:grpSpPr>
        <p:grpSp>
          <p:nvGrpSpPr>
            <p:cNvPr id="128" name="Google Shape;128;p16"/>
            <p:cNvGrpSpPr/>
            <p:nvPr/>
          </p:nvGrpSpPr>
          <p:grpSpPr>
            <a:xfrm>
              <a:off x="75599" y="-130721"/>
              <a:ext cx="1932614" cy="2361695"/>
              <a:chOff x="0" y="-47625"/>
              <a:chExt cx="704100" cy="860425"/>
            </a:xfrm>
          </p:grpSpPr>
          <p:sp>
            <p:nvSpPr>
              <p:cNvPr id="129" name="Google Shape;129;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0" name="Google Shape;130;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1" name="Google Shape;131;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32" name="Google Shape;132;p1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7"/>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SILENT GALLERY WALK</a:t>
            </a:r>
            <a:endParaRPr b="1" sz="4200">
              <a:solidFill>
                <a:schemeClr val="dk1"/>
              </a:solidFill>
              <a:latin typeface="Halant"/>
              <a:ea typeface="Halant"/>
              <a:cs typeface="Halant"/>
              <a:sym typeface="Halant"/>
            </a:endParaRPr>
          </a:p>
        </p:txBody>
      </p:sp>
      <p:grpSp>
        <p:nvGrpSpPr>
          <p:cNvPr id="138" name="Google Shape;138;p17"/>
          <p:cNvGrpSpPr/>
          <p:nvPr/>
        </p:nvGrpSpPr>
        <p:grpSpPr>
          <a:xfrm>
            <a:off x="7892365" y="5"/>
            <a:ext cx="781313" cy="885635"/>
            <a:chOff x="0" y="-130721"/>
            <a:chExt cx="2083500" cy="2361695"/>
          </a:xfrm>
        </p:grpSpPr>
        <p:grpSp>
          <p:nvGrpSpPr>
            <p:cNvPr id="139" name="Google Shape;139;p17"/>
            <p:cNvGrpSpPr/>
            <p:nvPr/>
          </p:nvGrpSpPr>
          <p:grpSpPr>
            <a:xfrm>
              <a:off x="75599" y="-130721"/>
              <a:ext cx="1932614" cy="2361695"/>
              <a:chOff x="0" y="-47625"/>
              <a:chExt cx="704100" cy="860425"/>
            </a:xfrm>
          </p:grpSpPr>
          <p:sp>
            <p:nvSpPr>
              <p:cNvPr id="140" name="Google Shape;140;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1" name="Google Shape;141;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2" name="Google Shape;142;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5</a:t>
              </a:r>
              <a:endParaRPr b="1" sz="2800">
                <a:solidFill>
                  <a:srgbClr val="FFFFFF"/>
                </a:solidFill>
                <a:latin typeface="Halant"/>
                <a:ea typeface="Halant"/>
                <a:cs typeface="Halant"/>
                <a:sym typeface="Halant"/>
              </a:endParaRPr>
            </a:p>
          </p:txBody>
        </p:sp>
      </p:grpSp>
      <p:sp>
        <p:nvSpPr>
          <p:cNvPr id="143" name="Google Shape;143;p17"/>
          <p:cNvSpPr/>
          <p:nvPr/>
        </p:nvSpPr>
        <p:spPr>
          <a:xfrm>
            <a:off x="5099548" y="4452460"/>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4" name="Google Shape;144;p17"/>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45" name="Google Shape;145;p17"/>
          <p:cNvGrpSpPr/>
          <p:nvPr/>
        </p:nvGrpSpPr>
        <p:grpSpPr>
          <a:xfrm>
            <a:off x="92701" y="-72333"/>
            <a:ext cx="468740" cy="5216002"/>
            <a:chOff x="0" y="-38100"/>
            <a:chExt cx="246900" cy="2747433"/>
          </a:xfrm>
        </p:grpSpPr>
        <p:sp>
          <p:nvSpPr>
            <p:cNvPr id="146" name="Google Shape;146;p1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47" name="Google Shape;147;p17"/>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8" name="Google Shape;148;p17"/>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9" name="Google Shape;149;p17"/>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50" name="Google Shape;150;p17"/>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51" name="Google Shape;151;p17"/>
          <p:cNvSpPr txBox="1"/>
          <p:nvPr/>
        </p:nvSpPr>
        <p:spPr>
          <a:xfrm>
            <a:off x="880350" y="1285675"/>
            <a:ext cx="3559500" cy="3099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1900">
                <a:solidFill>
                  <a:schemeClr val="dk1"/>
                </a:solidFill>
                <a:latin typeface="Inter"/>
                <a:ea typeface="Inter"/>
                <a:cs typeface="Inter"/>
                <a:sym typeface="Inter"/>
              </a:rPr>
              <a:t>For each source, answer ONE of these questions on your sticky note and post it. </a:t>
            </a:r>
            <a:endParaRPr b="1" sz="1900">
              <a:solidFill>
                <a:schemeClr val="dk1"/>
              </a:solidFill>
              <a:latin typeface="Inter"/>
              <a:ea typeface="Inter"/>
              <a:cs typeface="Inter"/>
              <a:sym typeface="Inter"/>
            </a:endParaRPr>
          </a:p>
          <a:p>
            <a:pPr indent="-349250" lvl="0" marL="457200" rtl="0" algn="l">
              <a:spcBef>
                <a:spcPts val="500"/>
              </a:spcBef>
              <a:spcAft>
                <a:spcPts val="0"/>
              </a:spcAft>
              <a:buClr>
                <a:schemeClr val="dk1"/>
              </a:buClr>
              <a:buSzPts val="1900"/>
              <a:buFont typeface="Inter"/>
              <a:buAutoNum type="arabicPeriod"/>
            </a:pPr>
            <a:r>
              <a:rPr lang="en" sz="1900">
                <a:solidFill>
                  <a:schemeClr val="dk1"/>
                </a:solidFill>
                <a:latin typeface="Inter"/>
                <a:ea typeface="Inter"/>
                <a:cs typeface="Inter"/>
                <a:sym typeface="Inter"/>
              </a:rPr>
              <a:t>What emotions do you see or feel in this image?</a:t>
            </a:r>
            <a:endParaRPr sz="1900">
              <a:solidFill>
                <a:schemeClr val="dk1"/>
              </a:solidFill>
              <a:latin typeface="Inter"/>
              <a:ea typeface="Inter"/>
              <a:cs typeface="Inter"/>
              <a:sym typeface="Inter"/>
            </a:endParaRPr>
          </a:p>
          <a:p>
            <a:pPr indent="-349250" lvl="0" marL="457200" rtl="0" algn="l">
              <a:spcBef>
                <a:spcPts val="0"/>
              </a:spcBef>
              <a:spcAft>
                <a:spcPts val="0"/>
              </a:spcAft>
              <a:buClr>
                <a:schemeClr val="dk1"/>
              </a:buClr>
              <a:buSzPts val="1900"/>
              <a:buFont typeface="Inter"/>
              <a:buAutoNum type="arabicPeriod"/>
            </a:pPr>
            <a:r>
              <a:rPr lang="en" sz="1900">
                <a:solidFill>
                  <a:schemeClr val="dk1"/>
                </a:solidFill>
                <a:latin typeface="Inter"/>
                <a:ea typeface="Inter"/>
                <a:cs typeface="Inter"/>
                <a:sym typeface="Inter"/>
              </a:rPr>
              <a:t>What might have caused this situation?</a:t>
            </a:r>
            <a:endParaRPr sz="1900">
              <a:solidFill>
                <a:schemeClr val="dk1"/>
              </a:solidFill>
              <a:latin typeface="Inter"/>
              <a:ea typeface="Inter"/>
              <a:cs typeface="Inter"/>
              <a:sym typeface="Inter"/>
            </a:endParaRPr>
          </a:p>
          <a:p>
            <a:pPr indent="-349250" lvl="0" marL="457200" rtl="0" algn="l">
              <a:spcBef>
                <a:spcPts val="0"/>
              </a:spcBef>
              <a:spcAft>
                <a:spcPts val="0"/>
              </a:spcAft>
              <a:buClr>
                <a:schemeClr val="dk1"/>
              </a:buClr>
              <a:buSzPts val="1900"/>
              <a:buFont typeface="Inter"/>
              <a:buAutoNum type="arabicPeriod"/>
            </a:pPr>
            <a:r>
              <a:rPr lang="en" sz="1900">
                <a:solidFill>
                  <a:schemeClr val="dk1"/>
                </a:solidFill>
                <a:latin typeface="Inter"/>
                <a:ea typeface="Inter"/>
                <a:cs typeface="Inter"/>
                <a:sym typeface="Inter"/>
              </a:rPr>
              <a:t>How might people’s lives be changed by this?</a:t>
            </a:r>
            <a:endParaRPr sz="19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pic>
        <p:nvPicPr>
          <p:cNvPr id="152" name="Google Shape;152;p17" title="Copy of DC Project.png"/>
          <p:cNvPicPr preferRelativeResize="0"/>
          <p:nvPr/>
        </p:nvPicPr>
        <p:blipFill rotWithShape="1">
          <a:blip r:embed="rId4">
            <a:alphaModFix/>
          </a:blip>
          <a:srcRect b="0" l="-2543" r="15145" t="0"/>
          <a:stretch/>
        </p:blipFill>
        <p:spPr>
          <a:xfrm>
            <a:off x="4495650" y="1403340"/>
            <a:ext cx="4449312" cy="2863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8"/>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t/>
            </a:r>
            <a:endParaRPr b="1" sz="4200">
              <a:solidFill>
                <a:schemeClr val="dk1"/>
              </a:solidFill>
              <a:latin typeface="Halant"/>
              <a:ea typeface="Halant"/>
              <a:cs typeface="Halant"/>
              <a:sym typeface="Halant"/>
            </a:endParaRPr>
          </a:p>
        </p:txBody>
      </p:sp>
      <p:grpSp>
        <p:nvGrpSpPr>
          <p:cNvPr id="158" name="Google Shape;158;p18"/>
          <p:cNvGrpSpPr/>
          <p:nvPr/>
        </p:nvGrpSpPr>
        <p:grpSpPr>
          <a:xfrm>
            <a:off x="7892365" y="5"/>
            <a:ext cx="781313" cy="885635"/>
            <a:chOff x="0" y="-130721"/>
            <a:chExt cx="2083500" cy="2361695"/>
          </a:xfrm>
        </p:grpSpPr>
        <p:grpSp>
          <p:nvGrpSpPr>
            <p:cNvPr id="159" name="Google Shape;159;p18"/>
            <p:cNvGrpSpPr/>
            <p:nvPr/>
          </p:nvGrpSpPr>
          <p:grpSpPr>
            <a:xfrm>
              <a:off x="75599" y="-130721"/>
              <a:ext cx="1932614" cy="2361695"/>
              <a:chOff x="0" y="-47625"/>
              <a:chExt cx="704100" cy="860425"/>
            </a:xfrm>
          </p:grpSpPr>
          <p:sp>
            <p:nvSpPr>
              <p:cNvPr id="160" name="Google Shape;160;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1" name="Google Shape;161;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2" name="Google Shape;162;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6</a:t>
              </a:r>
              <a:endParaRPr b="1" sz="2800">
                <a:solidFill>
                  <a:srgbClr val="FFFFFF"/>
                </a:solidFill>
                <a:latin typeface="Halant"/>
                <a:ea typeface="Halant"/>
                <a:cs typeface="Halant"/>
                <a:sym typeface="Halant"/>
              </a:endParaRPr>
            </a:p>
          </p:txBody>
        </p:sp>
      </p:grpSp>
      <p:sp>
        <p:nvSpPr>
          <p:cNvPr id="163" name="Google Shape;163;p18"/>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4" name="Google Shape;164;p18"/>
          <p:cNvGrpSpPr/>
          <p:nvPr/>
        </p:nvGrpSpPr>
        <p:grpSpPr>
          <a:xfrm>
            <a:off x="92701" y="-72333"/>
            <a:ext cx="468740" cy="5216002"/>
            <a:chOff x="0" y="-38100"/>
            <a:chExt cx="246900" cy="2747433"/>
          </a:xfrm>
        </p:grpSpPr>
        <p:sp>
          <p:nvSpPr>
            <p:cNvPr id="165" name="Google Shape;165;p1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66" name="Google Shape;166;p18"/>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7" name="Google Shape;167;p18"/>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8" name="Google Shape;168;p18"/>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69" name="Google Shape;169;p18"/>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pic>
        <p:nvPicPr>
          <p:cNvPr id="170" name="Google Shape;170;p18"/>
          <p:cNvPicPr preferRelativeResize="0"/>
          <p:nvPr/>
        </p:nvPicPr>
        <p:blipFill>
          <a:blip r:embed="rId4">
            <a:alphaModFix/>
          </a:blip>
          <a:stretch>
            <a:fillRect/>
          </a:stretch>
        </p:blipFill>
        <p:spPr>
          <a:xfrm>
            <a:off x="2001625" y="41675"/>
            <a:ext cx="5355773" cy="4836924"/>
          </a:xfrm>
          <a:prstGeom prst="rect">
            <a:avLst/>
          </a:prstGeom>
          <a:noFill/>
          <a:ln>
            <a:noFill/>
          </a:ln>
        </p:spPr>
      </p:pic>
      <p:sp>
        <p:nvSpPr>
          <p:cNvPr id="171" name="Google Shape;171;p18"/>
          <p:cNvSpPr txBox="1"/>
          <p:nvPr/>
        </p:nvSpPr>
        <p:spPr>
          <a:xfrm>
            <a:off x="794550" y="4778550"/>
            <a:ext cx="7554900" cy="28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a:ea typeface="Inter"/>
                <a:cs typeface="Inter"/>
                <a:sym typeface="Inter"/>
              </a:rPr>
              <a:t>Source:  Geographical Map of Middle East, </a:t>
            </a:r>
            <a:r>
              <a:rPr lang="en" sz="1000" u="sng">
                <a:solidFill>
                  <a:schemeClr val="hlink"/>
                </a:solidFill>
                <a:latin typeface="Inter"/>
                <a:ea typeface="Inter"/>
                <a:cs typeface="Inter"/>
                <a:sym typeface="Inter"/>
                <a:hlinkClick r:id="rId5"/>
              </a:rPr>
              <a:t>Wikimedia Commons</a:t>
            </a:r>
            <a:endParaRPr sz="10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9"/>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LEARNING STATIONS</a:t>
            </a:r>
            <a:endParaRPr b="1" sz="4200">
              <a:solidFill>
                <a:schemeClr val="dk1"/>
              </a:solidFill>
              <a:latin typeface="Halant"/>
              <a:ea typeface="Halant"/>
              <a:cs typeface="Halant"/>
              <a:sym typeface="Halant"/>
            </a:endParaRPr>
          </a:p>
        </p:txBody>
      </p:sp>
      <p:grpSp>
        <p:nvGrpSpPr>
          <p:cNvPr id="177" name="Google Shape;177;p19"/>
          <p:cNvGrpSpPr/>
          <p:nvPr/>
        </p:nvGrpSpPr>
        <p:grpSpPr>
          <a:xfrm>
            <a:off x="7892365" y="5"/>
            <a:ext cx="781313" cy="885635"/>
            <a:chOff x="0" y="-130721"/>
            <a:chExt cx="2083500" cy="2361695"/>
          </a:xfrm>
        </p:grpSpPr>
        <p:grpSp>
          <p:nvGrpSpPr>
            <p:cNvPr id="178" name="Google Shape;178;p19"/>
            <p:cNvGrpSpPr/>
            <p:nvPr/>
          </p:nvGrpSpPr>
          <p:grpSpPr>
            <a:xfrm>
              <a:off x="75599" y="-130721"/>
              <a:ext cx="1932614" cy="2361695"/>
              <a:chOff x="0" y="-47625"/>
              <a:chExt cx="704100" cy="860425"/>
            </a:xfrm>
          </p:grpSpPr>
          <p:sp>
            <p:nvSpPr>
              <p:cNvPr id="179" name="Google Shape;179;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0" name="Google Shape;180;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7</a:t>
              </a:r>
              <a:endParaRPr b="1" sz="2800">
                <a:solidFill>
                  <a:srgbClr val="FFFFFF"/>
                </a:solidFill>
                <a:latin typeface="Halant"/>
                <a:ea typeface="Halant"/>
                <a:cs typeface="Halant"/>
                <a:sym typeface="Halant"/>
              </a:endParaRPr>
            </a:p>
          </p:txBody>
        </p:sp>
      </p:grpSp>
      <p:sp>
        <p:nvSpPr>
          <p:cNvPr id="182" name="Google Shape;182;p19"/>
          <p:cNvSpPr/>
          <p:nvPr/>
        </p:nvSpPr>
        <p:spPr>
          <a:xfrm>
            <a:off x="5099548" y="4452460"/>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83" name="Google Shape;183;p19"/>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4" name="Google Shape;184;p19"/>
          <p:cNvGrpSpPr/>
          <p:nvPr/>
        </p:nvGrpSpPr>
        <p:grpSpPr>
          <a:xfrm>
            <a:off x="92701" y="-72333"/>
            <a:ext cx="468740" cy="5216002"/>
            <a:chOff x="0" y="-38100"/>
            <a:chExt cx="246900" cy="2747433"/>
          </a:xfrm>
        </p:grpSpPr>
        <p:sp>
          <p:nvSpPr>
            <p:cNvPr id="185" name="Google Shape;185;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86" name="Google Shape;186;p19"/>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19"/>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88" name="Google Shape;188;p19"/>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89" name="Google Shape;189;p19"/>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90" name="Google Shape;190;p19"/>
          <p:cNvSpPr txBox="1"/>
          <p:nvPr/>
        </p:nvSpPr>
        <p:spPr>
          <a:xfrm>
            <a:off x="5448575" y="1598763"/>
            <a:ext cx="3550200" cy="3240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200">
                <a:solidFill>
                  <a:schemeClr val="dk1"/>
                </a:solidFill>
                <a:latin typeface="Inter"/>
                <a:ea typeface="Inter"/>
                <a:cs typeface="Inter"/>
                <a:sym typeface="Inter"/>
              </a:rPr>
              <a:t>Directions:</a:t>
            </a:r>
            <a:r>
              <a:rPr lang="en" sz="2200">
                <a:solidFill>
                  <a:schemeClr val="dk1"/>
                </a:solidFill>
                <a:latin typeface="Inter"/>
                <a:ea typeface="Inter"/>
                <a:cs typeface="Inter"/>
                <a:sym typeface="Inter"/>
              </a:rPr>
              <a:t> At each station, annotate for the motivations for each conflict. </a:t>
            </a:r>
            <a:endParaRPr sz="22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200">
              <a:solidFill>
                <a:schemeClr val="dk1"/>
              </a:solidFill>
              <a:latin typeface="Inter"/>
              <a:ea typeface="Inter"/>
              <a:cs typeface="Inter"/>
              <a:sym typeface="Inter"/>
            </a:endParaRPr>
          </a:p>
          <a:p>
            <a:pPr indent="0" lvl="0" marL="0" rtl="0" algn="l">
              <a:spcBef>
                <a:spcPts val="500"/>
              </a:spcBef>
              <a:spcAft>
                <a:spcPts val="0"/>
              </a:spcAft>
              <a:buSzPts val="600"/>
              <a:buNone/>
            </a:pPr>
            <a:r>
              <a:rPr lang="en" sz="2200">
                <a:solidFill>
                  <a:schemeClr val="dk1"/>
                </a:solidFill>
                <a:latin typeface="Inter"/>
                <a:ea typeface="Inter"/>
                <a:cs typeface="Inter"/>
                <a:sym typeface="Inter"/>
              </a:rPr>
              <a:t>Then, complete the Student Answer document with your group.</a:t>
            </a:r>
            <a:endParaRPr sz="22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pic>
        <p:nvPicPr>
          <p:cNvPr id="191" name="Google Shape;191;p19" title="DC 10th_ U10L7 Printable Student Worksheet (1).jpg"/>
          <p:cNvPicPr preferRelativeResize="0"/>
          <p:nvPr/>
        </p:nvPicPr>
        <p:blipFill>
          <a:blip r:embed="rId4">
            <a:alphaModFix/>
          </a:blip>
          <a:stretch>
            <a:fillRect/>
          </a:stretch>
        </p:blipFill>
        <p:spPr>
          <a:xfrm>
            <a:off x="745100" y="905786"/>
            <a:ext cx="2874774" cy="3720333"/>
          </a:xfrm>
          <a:prstGeom prst="rect">
            <a:avLst/>
          </a:prstGeom>
          <a:noFill/>
          <a:ln cap="flat" cmpd="sng" w="19050">
            <a:solidFill>
              <a:schemeClr val="dk1"/>
            </a:solidFill>
            <a:prstDash val="solid"/>
            <a:round/>
            <a:headEnd len="sm" w="sm" type="none"/>
            <a:tailEnd len="sm" w="sm" type="none"/>
          </a:ln>
        </p:spPr>
      </p:pic>
      <p:pic>
        <p:nvPicPr>
          <p:cNvPr id="192" name="Google Shape;192;p19" title="DC 10th_ U10L7 Printable Student Worksheet.jpg"/>
          <p:cNvPicPr preferRelativeResize="0"/>
          <p:nvPr/>
        </p:nvPicPr>
        <p:blipFill>
          <a:blip r:embed="rId5">
            <a:alphaModFix/>
          </a:blip>
          <a:stretch>
            <a:fillRect/>
          </a:stretch>
        </p:blipFill>
        <p:spPr>
          <a:xfrm>
            <a:off x="1063328" y="1160600"/>
            <a:ext cx="2874774" cy="3720301"/>
          </a:xfrm>
          <a:prstGeom prst="rect">
            <a:avLst/>
          </a:prstGeom>
          <a:noFill/>
          <a:ln cap="flat" cmpd="sng" w="19050">
            <a:solidFill>
              <a:schemeClr val="dk1"/>
            </a:solidFill>
            <a:prstDash val="solid"/>
            <a:round/>
            <a:headEnd len="sm" w="sm" type="none"/>
            <a:tailEnd len="sm" w="sm" type="none"/>
          </a:ln>
        </p:spPr>
      </p:pic>
      <p:pic>
        <p:nvPicPr>
          <p:cNvPr id="193" name="Google Shape;193;p19" title="1.jpg"/>
          <p:cNvPicPr preferRelativeResize="0"/>
          <p:nvPr/>
        </p:nvPicPr>
        <p:blipFill>
          <a:blip r:embed="rId6">
            <a:alphaModFix/>
          </a:blip>
          <a:stretch>
            <a:fillRect/>
          </a:stretch>
        </p:blipFill>
        <p:spPr>
          <a:xfrm>
            <a:off x="1763025" y="1451262"/>
            <a:ext cx="2731574" cy="3535026"/>
          </a:xfrm>
          <a:prstGeom prst="rect">
            <a:avLst/>
          </a:prstGeom>
          <a:noFill/>
          <a:ln cap="flat" cmpd="sng" w="19050">
            <a:solidFill>
              <a:schemeClr val="dk1"/>
            </a:solidFill>
            <a:prstDash val="solid"/>
            <a:round/>
            <a:headEnd len="sm" w="sm" type="none"/>
            <a:tailEnd len="sm" w="sm" type="none"/>
          </a:ln>
        </p:spPr>
      </p:pic>
      <p:pic>
        <p:nvPicPr>
          <p:cNvPr id="194" name="Google Shape;194;p19" title="DC 10th_ U10L7 Printable Student Worksheet (2).jpg"/>
          <p:cNvPicPr preferRelativeResize="0"/>
          <p:nvPr/>
        </p:nvPicPr>
        <p:blipFill>
          <a:blip r:embed="rId7">
            <a:alphaModFix/>
          </a:blip>
          <a:stretch>
            <a:fillRect/>
          </a:stretch>
        </p:blipFill>
        <p:spPr>
          <a:xfrm>
            <a:off x="2343976" y="1779774"/>
            <a:ext cx="2542026" cy="32896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0"/>
          <p:cNvSpPr txBox="1"/>
          <p:nvPr/>
        </p:nvSpPr>
        <p:spPr>
          <a:xfrm>
            <a:off x="514350" y="469875"/>
            <a:ext cx="8115300" cy="5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chemeClr val="dk1"/>
                </a:solidFill>
                <a:latin typeface="Halant"/>
                <a:ea typeface="Halant"/>
                <a:cs typeface="Halant"/>
                <a:sym typeface="Halant"/>
              </a:rPr>
              <a:t>REFUGEE STORIES</a:t>
            </a:r>
            <a:endParaRPr b="1" sz="3800">
              <a:solidFill>
                <a:schemeClr val="dk1"/>
              </a:solidFill>
              <a:latin typeface="Halant"/>
              <a:ea typeface="Halant"/>
              <a:cs typeface="Halant"/>
              <a:sym typeface="Halant"/>
            </a:endParaRPr>
          </a:p>
        </p:txBody>
      </p:sp>
      <p:grpSp>
        <p:nvGrpSpPr>
          <p:cNvPr id="200" name="Google Shape;200;p20"/>
          <p:cNvGrpSpPr/>
          <p:nvPr/>
        </p:nvGrpSpPr>
        <p:grpSpPr>
          <a:xfrm>
            <a:off x="7892365" y="5"/>
            <a:ext cx="781313" cy="885635"/>
            <a:chOff x="0" y="-130721"/>
            <a:chExt cx="2083500" cy="2361695"/>
          </a:xfrm>
        </p:grpSpPr>
        <p:grpSp>
          <p:nvGrpSpPr>
            <p:cNvPr id="201" name="Google Shape;201;p20"/>
            <p:cNvGrpSpPr/>
            <p:nvPr/>
          </p:nvGrpSpPr>
          <p:grpSpPr>
            <a:xfrm>
              <a:off x="75599" y="-130721"/>
              <a:ext cx="1932614" cy="2361695"/>
              <a:chOff x="0" y="-47625"/>
              <a:chExt cx="704100" cy="860425"/>
            </a:xfrm>
          </p:grpSpPr>
          <p:sp>
            <p:nvSpPr>
              <p:cNvPr id="202" name="Google Shape;202;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3" name="Google Shape;203;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4" name="Google Shape;204;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8</a:t>
              </a:r>
              <a:endParaRPr b="1" sz="2800">
                <a:solidFill>
                  <a:srgbClr val="FFFFFF"/>
                </a:solidFill>
                <a:latin typeface="Halant"/>
                <a:ea typeface="Halant"/>
                <a:cs typeface="Halant"/>
                <a:sym typeface="Halant"/>
              </a:endParaRPr>
            </a:p>
          </p:txBody>
        </p:sp>
      </p:grpSp>
      <p:sp>
        <p:nvSpPr>
          <p:cNvPr id="205" name="Google Shape;205;p20"/>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6" name="Google Shape;206;p20"/>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7" name="Google Shape;207;p20"/>
          <p:cNvGrpSpPr/>
          <p:nvPr/>
        </p:nvGrpSpPr>
        <p:grpSpPr>
          <a:xfrm>
            <a:off x="92701" y="-72333"/>
            <a:ext cx="468740" cy="5216002"/>
            <a:chOff x="0" y="-38100"/>
            <a:chExt cx="246900" cy="2747433"/>
          </a:xfrm>
        </p:grpSpPr>
        <p:sp>
          <p:nvSpPr>
            <p:cNvPr id="208" name="Google Shape;208;p2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09" name="Google Shape;209;p20"/>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0" name="Google Shape;210;p20"/>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11" name="Google Shape;211;p20"/>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12" name="Google Shape;212;p20"/>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13" name="Google Shape;213;p20"/>
          <p:cNvSpPr txBox="1"/>
          <p:nvPr/>
        </p:nvSpPr>
        <p:spPr>
          <a:xfrm>
            <a:off x="968700" y="1536225"/>
            <a:ext cx="3711900" cy="2901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200">
                <a:solidFill>
                  <a:schemeClr val="dk1"/>
                </a:solidFill>
                <a:latin typeface="Inter"/>
                <a:ea typeface="Inter"/>
                <a:cs typeface="Inter"/>
                <a:sym typeface="Inter"/>
              </a:rPr>
              <a:t>Directions:</a:t>
            </a:r>
            <a:r>
              <a:rPr lang="en" sz="2200">
                <a:solidFill>
                  <a:schemeClr val="dk1"/>
                </a:solidFill>
                <a:latin typeface="Inter"/>
                <a:ea typeface="Inter"/>
                <a:cs typeface="Inter"/>
                <a:sym typeface="Inter"/>
              </a:rPr>
              <a:t> Read your assigned refugee story.</a:t>
            </a:r>
            <a:endParaRPr sz="2200">
              <a:solidFill>
                <a:schemeClr val="dk1"/>
              </a:solidFill>
              <a:latin typeface="Inter"/>
              <a:ea typeface="Inter"/>
              <a:cs typeface="Inter"/>
              <a:sym typeface="Inter"/>
            </a:endParaRPr>
          </a:p>
          <a:p>
            <a:pPr indent="0" lvl="0" marL="0" rtl="0" algn="l">
              <a:spcBef>
                <a:spcPts val="500"/>
              </a:spcBef>
              <a:spcAft>
                <a:spcPts val="0"/>
              </a:spcAft>
              <a:buSzPts val="600"/>
              <a:buNone/>
            </a:pPr>
            <a:r>
              <a:rPr lang="en" sz="2200">
                <a:solidFill>
                  <a:schemeClr val="dk1"/>
                </a:solidFill>
                <a:latin typeface="Inter"/>
                <a:ea typeface="Inter"/>
                <a:cs typeface="Inter"/>
                <a:sym typeface="Inter"/>
              </a:rPr>
              <a:t>With a highlighter, annotate for phrases and words that illustrate how this conflict impacted the storyteller.</a:t>
            </a:r>
            <a:endParaRPr sz="2200">
              <a:solidFill>
                <a:schemeClr val="dk1"/>
              </a:solidFill>
              <a:latin typeface="Inter"/>
              <a:ea typeface="Inter"/>
              <a:cs typeface="Inter"/>
              <a:sym typeface="Inter"/>
            </a:endParaRPr>
          </a:p>
          <a:p>
            <a:pPr indent="0" lvl="0" marL="0" rtl="0" algn="l">
              <a:spcBef>
                <a:spcPts val="500"/>
              </a:spcBef>
              <a:spcAft>
                <a:spcPts val="0"/>
              </a:spcAft>
              <a:buSzPts val="600"/>
              <a:buNone/>
            </a:pPr>
            <a:r>
              <a:t/>
            </a:r>
            <a:endParaRPr sz="22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pic>
        <p:nvPicPr>
          <p:cNvPr id="214" name="Google Shape;214;p20" title="DC 10th_ U10L7 Printable Student Worksheet (4).jpg"/>
          <p:cNvPicPr preferRelativeResize="0"/>
          <p:nvPr/>
        </p:nvPicPr>
        <p:blipFill>
          <a:blip r:embed="rId4">
            <a:alphaModFix/>
          </a:blip>
          <a:stretch>
            <a:fillRect/>
          </a:stretch>
        </p:blipFill>
        <p:spPr>
          <a:xfrm>
            <a:off x="5177776" y="1054875"/>
            <a:ext cx="2599749" cy="3364374"/>
          </a:xfrm>
          <a:prstGeom prst="rect">
            <a:avLst/>
          </a:prstGeom>
          <a:noFill/>
          <a:ln cap="flat" cmpd="sng" w="19050">
            <a:solidFill>
              <a:schemeClr val="dk1"/>
            </a:solidFill>
            <a:prstDash val="solid"/>
            <a:round/>
            <a:headEnd len="sm" w="sm" type="none"/>
            <a:tailEnd len="sm" w="sm" type="none"/>
          </a:ln>
        </p:spPr>
      </p:pic>
      <p:pic>
        <p:nvPicPr>
          <p:cNvPr id="215" name="Google Shape;215;p20" title="DC 10th_ U10L7 Printable Student Worksheet (3).jpg"/>
          <p:cNvPicPr preferRelativeResize="0"/>
          <p:nvPr/>
        </p:nvPicPr>
        <p:blipFill>
          <a:blip r:embed="rId5">
            <a:alphaModFix/>
          </a:blip>
          <a:stretch>
            <a:fillRect/>
          </a:stretch>
        </p:blipFill>
        <p:spPr>
          <a:xfrm>
            <a:off x="5970700" y="1402850"/>
            <a:ext cx="2658952" cy="344100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1"/>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EXPAND IT!</a:t>
            </a:r>
            <a:endParaRPr b="1" sz="4200">
              <a:solidFill>
                <a:schemeClr val="dk1"/>
              </a:solidFill>
              <a:latin typeface="Halant"/>
              <a:ea typeface="Halant"/>
              <a:cs typeface="Halant"/>
              <a:sym typeface="Halant"/>
            </a:endParaRPr>
          </a:p>
        </p:txBody>
      </p:sp>
      <p:grpSp>
        <p:nvGrpSpPr>
          <p:cNvPr id="221" name="Google Shape;221;p21"/>
          <p:cNvGrpSpPr/>
          <p:nvPr/>
        </p:nvGrpSpPr>
        <p:grpSpPr>
          <a:xfrm>
            <a:off x="7892365" y="5"/>
            <a:ext cx="781313" cy="885635"/>
            <a:chOff x="0" y="-130721"/>
            <a:chExt cx="2083500" cy="2361695"/>
          </a:xfrm>
        </p:grpSpPr>
        <p:grpSp>
          <p:nvGrpSpPr>
            <p:cNvPr id="222" name="Google Shape;222;p21"/>
            <p:cNvGrpSpPr/>
            <p:nvPr/>
          </p:nvGrpSpPr>
          <p:grpSpPr>
            <a:xfrm>
              <a:off x="75599" y="-130721"/>
              <a:ext cx="1932614" cy="2361695"/>
              <a:chOff x="0" y="-47625"/>
              <a:chExt cx="704100" cy="860425"/>
            </a:xfrm>
          </p:grpSpPr>
          <p:sp>
            <p:nvSpPr>
              <p:cNvPr id="223" name="Google Shape;223;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4" name="Google Shape;224;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5" name="Google Shape;225;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9</a:t>
              </a:r>
              <a:endParaRPr b="1" sz="2800">
                <a:solidFill>
                  <a:srgbClr val="FFFFFF"/>
                </a:solidFill>
                <a:latin typeface="Halant"/>
                <a:ea typeface="Halant"/>
                <a:cs typeface="Halant"/>
                <a:sym typeface="Halant"/>
              </a:endParaRPr>
            </a:p>
          </p:txBody>
        </p:sp>
      </p:grpSp>
      <p:sp>
        <p:nvSpPr>
          <p:cNvPr id="226" name="Google Shape;226;p21"/>
          <p:cNvSpPr/>
          <p:nvPr/>
        </p:nvSpPr>
        <p:spPr>
          <a:xfrm>
            <a:off x="5370673" y="44066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27" name="Google Shape;227;p21"/>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8" name="Google Shape;228;p21"/>
          <p:cNvGrpSpPr/>
          <p:nvPr/>
        </p:nvGrpSpPr>
        <p:grpSpPr>
          <a:xfrm>
            <a:off x="92701" y="-72333"/>
            <a:ext cx="468740" cy="5216002"/>
            <a:chOff x="0" y="-38100"/>
            <a:chExt cx="246900" cy="2747433"/>
          </a:xfrm>
        </p:grpSpPr>
        <p:sp>
          <p:nvSpPr>
            <p:cNvPr id="229" name="Google Shape;229;p2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30" name="Google Shape;230;p21"/>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1" name="Google Shape;231;p21"/>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32" name="Google Shape;232;p21"/>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33" name="Google Shape;233;p21"/>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pic>
        <p:nvPicPr>
          <p:cNvPr id="234" name="Google Shape;234;p21" title="DC 7th U3l10 &amp; L11.png"/>
          <p:cNvPicPr preferRelativeResize="0"/>
          <p:nvPr/>
        </p:nvPicPr>
        <p:blipFill rotWithShape="1">
          <a:blip r:embed="rId4">
            <a:alphaModFix/>
          </a:blip>
          <a:srcRect b="13452" l="0" r="-1419" t="15780"/>
          <a:stretch/>
        </p:blipFill>
        <p:spPr>
          <a:xfrm>
            <a:off x="1896724" y="973125"/>
            <a:ext cx="5047361" cy="4099775"/>
          </a:xfrm>
          <a:prstGeom prst="rect">
            <a:avLst/>
          </a:prstGeom>
          <a:noFill/>
          <a:ln>
            <a:noFill/>
          </a:ln>
        </p:spPr>
      </p:pic>
      <p:sp>
        <p:nvSpPr>
          <p:cNvPr id="235" name="Google Shape;235;p21"/>
          <p:cNvSpPr txBox="1"/>
          <p:nvPr/>
        </p:nvSpPr>
        <p:spPr>
          <a:xfrm>
            <a:off x="2069764" y="1538154"/>
            <a:ext cx="1811700" cy="6987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rgbClr val="000000"/>
                </a:solidFill>
                <a:latin typeface="Inter"/>
                <a:ea typeface="Inter"/>
                <a:cs typeface="Inter"/>
                <a:sym typeface="Inter"/>
              </a:rPr>
              <a:t>View your assigned refugee story.</a:t>
            </a:r>
            <a:r>
              <a:rPr lang="en" sz="1000">
                <a:latin typeface="Inter"/>
                <a:ea typeface="Inter"/>
                <a:cs typeface="Inter"/>
                <a:sym typeface="Inter"/>
              </a:rPr>
              <a:t> </a:t>
            </a:r>
            <a:r>
              <a:rPr lang="en" sz="1000">
                <a:solidFill>
                  <a:srgbClr val="000000"/>
                </a:solidFill>
                <a:latin typeface="Inter"/>
                <a:ea typeface="Inter"/>
                <a:cs typeface="Inter"/>
                <a:sym typeface="Inter"/>
              </a:rPr>
              <a:t>Write one sentence to describe the perspective of the individual.</a:t>
            </a:r>
            <a:endParaRPr sz="1000">
              <a:solidFill>
                <a:srgbClr val="000000"/>
              </a:solidFill>
              <a:latin typeface="Inter"/>
              <a:ea typeface="Inter"/>
              <a:cs typeface="Inter"/>
              <a:sym typeface="Inter"/>
            </a:endParaRPr>
          </a:p>
        </p:txBody>
      </p:sp>
      <p:sp>
        <p:nvSpPr>
          <p:cNvPr id="236" name="Google Shape;236;p21"/>
          <p:cNvSpPr txBox="1"/>
          <p:nvPr/>
        </p:nvSpPr>
        <p:spPr>
          <a:xfrm>
            <a:off x="5370676" y="1577925"/>
            <a:ext cx="2583000" cy="503100"/>
          </a:xfrm>
          <a:prstGeom prst="rect">
            <a:avLst/>
          </a:prstGeom>
          <a:noFill/>
          <a:ln cap="flat" cmpd="sng" w="9525">
            <a:solidFill>
              <a:srgbClr val="38E0A4"/>
            </a:solidFill>
            <a:prstDash val="solid"/>
            <a:round/>
            <a:headEnd len="sm" w="sm" type="none"/>
            <a:tailEnd len="sm" w="sm" type="none"/>
          </a:ln>
        </p:spPr>
        <p:txBody>
          <a:bodyPr anchorCtr="0" anchor="t" bIns="96675" lIns="96675" spcFirstLastPara="1" rIns="96675" wrap="square" tIns="96675">
            <a:noAutofit/>
          </a:bodyPr>
          <a:lstStyle/>
          <a:p>
            <a:pPr indent="0" lvl="0" marL="0" rtl="0" algn="l">
              <a:spcBef>
                <a:spcPts val="0"/>
              </a:spcBef>
              <a:spcAft>
                <a:spcPts val="0"/>
              </a:spcAft>
              <a:buNone/>
            </a:pPr>
            <a:r>
              <a:rPr lang="en" sz="1100">
                <a:solidFill>
                  <a:srgbClr val="000000"/>
                </a:solidFill>
                <a:latin typeface="Inter"/>
                <a:ea typeface="Inter"/>
                <a:cs typeface="Inter"/>
                <a:sym typeface="Inter"/>
              </a:rPr>
              <a:t>Assigned Individual:</a:t>
            </a:r>
            <a:endParaRPr sz="1100">
              <a:solidFill>
                <a:srgbClr val="000000"/>
              </a:solidFill>
              <a:latin typeface="Inter"/>
              <a:ea typeface="Inter"/>
              <a:cs typeface="Inter"/>
              <a:sym typeface="Inter"/>
            </a:endParaRPr>
          </a:p>
          <a:p>
            <a:pPr indent="0" lvl="0" marL="0" rtl="0" algn="l">
              <a:spcBef>
                <a:spcPts val="0"/>
              </a:spcBef>
              <a:spcAft>
                <a:spcPts val="0"/>
              </a:spcAft>
              <a:buNone/>
            </a:pPr>
            <a:r>
              <a:t/>
            </a:r>
            <a:endParaRPr sz="1100">
              <a:solidFill>
                <a:srgbClr val="000000"/>
              </a:solidFill>
              <a:latin typeface="Inter"/>
              <a:ea typeface="Inter"/>
              <a:cs typeface="Inter"/>
              <a:sym typeface="Inter"/>
            </a:endParaRPr>
          </a:p>
        </p:txBody>
      </p:sp>
      <p:sp>
        <p:nvSpPr>
          <p:cNvPr id="237" name="Google Shape;237;p21"/>
          <p:cNvSpPr txBox="1"/>
          <p:nvPr/>
        </p:nvSpPr>
        <p:spPr>
          <a:xfrm>
            <a:off x="1503130" y="2706887"/>
            <a:ext cx="1416600" cy="6987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rgbClr val="000000"/>
                </a:solidFill>
                <a:latin typeface="Inter"/>
                <a:ea typeface="Inter"/>
                <a:cs typeface="Inter"/>
                <a:sym typeface="Inter"/>
              </a:rPr>
              <a:t>Trade with a partner. Identify similarities and differences to your assigned individual.</a:t>
            </a:r>
            <a:endParaRPr sz="1000">
              <a:solidFill>
                <a:srgbClr val="000000"/>
              </a:solidFill>
              <a:latin typeface="Inter"/>
              <a:ea typeface="Inter"/>
              <a:cs typeface="Inter"/>
              <a:sym typeface="Inter"/>
            </a:endParaRPr>
          </a:p>
        </p:txBody>
      </p:sp>
      <p:sp>
        <p:nvSpPr>
          <p:cNvPr id="238" name="Google Shape;238;p21"/>
          <p:cNvSpPr txBox="1"/>
          <p:nvPr/>
        </p:nvSpPr>
        <p:spPr>
          <a:xfrm>
            <a:off x="3228001" y="3405575"/>
            <a:ext cx="1093500" cy="23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Similarities</a:t>
            </a:r>
            <a:endParaRPr sz="1200">
              <a:solidFill>
                <a:srgbClr val="000000"/>
              </a:solidFill>
              <a:latin typeface="Inter"/>
              <a:ea typeface="Inter"/>
              <a:cs typeface="Inter"/>
              <a:sym typeface="Inter"/>
            </a:endParaRPr>
          </a:p>
        </p:txBody>
      </p:sp>
      <p:sp>
        <p:nvSpPr>
          <p:cNvPr id="239" name="Google Shape;239;p21"/>
          <p:cNvSpPr txBox="1"/>
          <p:nvPr/>
        </p:nvSpPr>
        <p:spPr>
          <a:xfrm>
            <a:off x="4649320" y="3405575"/>
            <a:ext cx="1239600" cy="23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Differences</a:t>
            </a:r>
            <a:endParaRPr sz="1200">
              <a:solidFill>
                <a:srgbClr val="000000"/>
              </a:solidFill>
              <a:latin typeface="Inter"/>
              <a:ea typeface="Inter"/>
              <a:cs typeface="Inter"/>
              <a:sym typeface="Inter"/>
            </a:endParaRPr>
          </a:p>
        </p:txBody>
      </p:sp>
      <p:sp>
        <p:nvSpPr>
          <p:cNvPr id="240" name="Google Shape;240;p21"/>
          <p:cNvSpPr txBox="1"/>
          <p:nvPr/>
        </p:nvSpPr>
        <p:spPr>
          <a:xfrm>
            <a:off x="5980223" y="2498775"/>
            <a:ext cx="1973400" cy="503100"/>
          </a:xfrm>
          <a:prstGeom prst="rect">
            <a:avLst/>
          </a:prstGeom>
          <a:noFill/>
          <a:ln cap="flat" cmpd="sng" w="9525">
            <a:solidFill>
              <a:srgbClr val="38E0A4"/>
            </a:solidFill>
            <a:prstDash val="solid"/>
            <a:round/>
            <a:headEnd len="sm" w="sm" type="none"/>
            <a:tailEnd len="sm" w="sm" type="none"/>
          </a:ln>
        </p:spPr>
        <p:txBody>
          <a:bodyPr anchorCtr="0" anchor="t" bIns="96675" lIns="96675" spcFirstLastPara="1" rIns="96675" wrap="square" tIns="96675">
            <a:noAutofit/>
          </a:bodyPr>
          <a:lstStyle/>
          <a:p>
            <a:pPr indent="0" lvl="0" marL="0" rtl="0" algn="l">
              <a:spcBef>
                <a:spcPts val="0"/>
              </a:spcBef>
              <a:spcAft>
                <a:spcPts val="0"/>
              </a:spcAft>
              <a:buNone/>
            </a:pPr>
            <a:r>
              <a:rPr lang="en" sz="1100">
                <a:solidFill>
                  <a:srgbClr val="000000"/>
                </a:solidFill>
                <a:latin typeface="Inter"/>
                <a:ea typeface="Inter"/>
                <a:cs typeface="Inter"/>
                <a:sym typeface="Inter"/>
              </a:rPr>
              <a:t>Comparison Individual:</a:t>
            </a:r>
            <a:endParaRPr sz="1100">
              <a:solidFill>
                <a:srgbClr val="000000"/>
              </a:solidFill>
              <a:latin typeface="Inter"/>
              <a:ea typeface="Inter"/>
              <a:cs typeface="Inter"/>
              <a:sym typeface="Inter"/>
            </a:endParaRPr>
          </a:p>
          <a:p>
            <a:pPr indent="0" lvl="0" marL="0" rtl="0" algn="l">
              <a:spcBef>
                <a:spcPts val="0"/>
              </a:spcBef>
              <a:spcAft>
                <a:spcPts val="0"/>
              </a:spcAft>
              <a:buNone/>
            </a:pPr>
            <a:r>
              <a:t/>
            </a:r>
            <a:endParaRPr sz="1100">
              <a:solidFill>
                <a:srgbClr val="000000"/>
              </a:solidFill>
              <a:latin typeface="Inter"/>
              <a:ea typeface="Inter"/>
              <a:cs typeface="Inter"/>
              <a:sym typeface="Inter"/>
            </a:endParaRPr>
          </a:p>
        </p:txBody>
      </p:sp>
      <p:sp>
        <p:nvSpPr>
          <p:cNvPr id="241" name="Google Shape;241;p21"/>
          <p:cNvSpPr txBox="1"/>
          <p:nvPr/>
        </p:nvSpPr>
        <p:spPr>
          <a:xfrm>
            <a:off x="1080025" y="3795842"/>
            <a:ext cx="1239600" cy="6987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rgbClr val="000000"/>
                </a:solidFill>
                <a:latin typeface="Inter"/>
                <a:ea typeface="Inter"/>
                <a:cs typeface="Inter"/>
                <a:sym typeface="Inter"/>
              </a:rPr>
              <a:t>Explain the perspectives of </a:t>
            </a:r>
            <a:endParaRPr sz="1000">
              <a:solidFill>
                <a:srgbClr val="000000"/>
              </a:solidFill>
              <a:latin typeface="Inter"/>
              <a:ea typeface="Inter"/>
              <a:cs typeface="Inter"/>
              <a:sym typeface="Inter"/>
            </a:endParaRPr>
          </a:p>
          <a:p>
            <a:pPr indent="0" lvl="0" marL="0" rtl="0" algn="l">
              <a:spcBef>
                <a:spcPts val="0"/>
              </a:spcBef>
              <a:spcAft>
                <a:spcPts val="0"/>
              </a:spcAft>
              <a:buNone/>
            </a:pPr>
            <a:r>
              <a:rPr lang="en" sz="1000">
                <a:solidFill>
                  <a:srgbClr val="000000"/>
                </a:solidFill>
                <a:latin typeface="Inter"/>
                <a:ea typeface="Inter"/>
                <a:cs typeface="Inter"/>
                <a:sym typeface="Inter"/>
              </a:rPr>
              <a:t>refugee stories on conflicts in the Middle East.</a:t>
            </a:r>
            <a:endParaRPr sz="1000">
              <a:solidFill>
                <a:srgbClr val="000000"/>
              </a:solidFill>
              <a:latin typeface="Inter"/>
              <a:ea typeface="Inter"/>
              <a:cs typeface="Inter"/>
              <a:sym typeface="Inter"/>
            </a:endParaRPr>
          </a:p>
        </p:txBody>
      </p:sp>
      <p:sp>
        <p:nvSpPr>
          <p:cNvPr id="242" name="Google Shape;242;p21"/>
          <p:cNvSpPr txBox="1"/>
          <p:nvPr/>
        </p:nvSpPr>
        <p:spPr>
          <a:xfrm>
            <a:off x="3750568" y="1453838"/>
            <a:ext cx="1289100" cy="50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sz="1000">
              <a:solidFill>
                <a:srgbClr val="E95C3D"/>
              </a:solidFill>
              <a:latin typeface="Inter"/>
              <a:ea typeface="Inter"/>
              <a:cs typeface="Inter"/>
              <a:sym typeface="Inter"/>
            </a:endParaRPr>
          </a:p>
        </p:txBody>
      </p:sp>
      <p:sp>
        <p:nvSpPr>
          <p:cNvPr id="243" name="Google Shape;243;p21"/>
          <p:cNvSpPr/>
          <p:nvPr/>
        </p:nvSpPr>
        <p:spPr>
          <a:xfrm>
            <a:off x="2836200" y="3103875"/>
            <a:ext cx="391800" cy="116700"/>
          </a:xfrm>
          <a:prstGeom prst="rightArrow">
            <a:avLst>
              <a:gd fmla="val 50000" name="adj1"/>
              <a:gd fmla="val 50000" name="adj2"/>
            </a:avLst>
          </a:prstGeom>
          <a:solidFill>
            <a:srgbClr val="6484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4" name="Google Shape;244;p21"/>
          <p:cNvSpPr/>
          <p:nvPr/>
        </p:nvSpPr>
        <p:spPr>
          <a:xfrm>
            <a:off x="2120725" y="4292275"/>
            <a:ext cx="391800" cy="116700"/>
          </a:xfrm>
          <a:prstGeom prst="rightArrow">
            <a:avLst>
              <a:gd fmla="val 50000" name="adj1"/>
              <a:gd fmla="val 50000" name="adj2"/>
            </a:avLst>
          </a:prstGeom>
          <a:solidFill>
            <a:srgbClr val="6484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5" name="Google Shape;245;p21"/>
          <p:cNvSpPr/>
          <p:nvPr/>
        </p:nvSpPr>
        <p:spPr>
          <a:xfrm>
            <a:off x="3750575" y="1853588"/>
            <a:ext cx="391800" cy="116700"/>
          </a:xfrm>
          <a:prstGeom prst="rightArrow">
            <a:avLst>
              <a:gd fmla="val 50000" name="adj1"/>
              <a:gd fmla="val 50000" name="adj2"/>
            </a:avLst>
          </a:prstGeom>
          <a:solidFill>
            <a:srgbClr val="6484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