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Lst>
  <p:sldSz cy="10058400" cx="7772400"/>
  <p:notesSz cx="6858000" cy="9144000"/>
  <p:embeddedFontLst>
    <p:embeddedFont>
      <p:font typeface="Halant"/>
      <p:regular r:id="rId17"/>
      <p:bold r:id="rId18"/>
    </p:embeddedFont>
    <p:embeddedFont>
      <p:font typeface="Inter"/>
      <p:regular r:id="rId19"/>
      <p:bold r:id="rId20"/>
      <p:italic r:id="rId21"/>
      <p:boldItalic r:id="rId2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FBA6FA0B-4843-415D-87D4-8C0577A1BAFF}">
  <a:tblStyle styleId="{FBA6FA0B-4843-415D-87D4-8C0577A1BAFF}"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Inter-bold.fntdata"/><Relationship Id="rId11" Type="http://schemas.openxmlformats.org/officeDocument/2006/relationships/slide" Target="slides/slide5.xml"/><Relationship Id="rId22" Type="http://schemas.openxmlformats.org/officeDocument/2006/relationships/font" Target="fonts/Inter-boldItalic.fntdata"/><Relationship Id="rId10" Type="http://schemas.openxmlformats.org/officeDocument/2006/relationships/slide" Target="slides/slide4.xml"/><Relationship Id="rId21" Type="http://schemas.openxmlformats.org/officeDocument/2006/relationships/font" Target="fonts/Inter-italic.fntdata"/><Relationship Id="rId13" Type="http://schemas.openxmlformats.org/officeDocument/2006/relationships/slide" Target="slides/slide7.xml"/><Relationship Id="rId12" Type="http://schemas.openxmlformats.org/officeDocument/2006/relationships/slide" Target="slides/slide6.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slide" Target="slides/slide9.xml"/><Relationship Id="rId14" Type="http://schemas.openxmlformats.org/officeDocument/2006/relationships/slide" Target="slides/slide8.xml"/><Relationship Id="rId17" Type="http://schemas.openxmlformats.org/officeDocument/2006/relationships/font" Target="fonts/Halant-regular.fntdata"/><Relationship Id="rId16" Type="http://schemas.openxmlformats.org/officeDocument/2006/relationships/slide" Target="slides/slide10.xml"/><Relationship Id="rId5" Type="http://schemas.openxmlformats.org/officeDocument/2006/relationships/slideMaster" Target="slideMasters/slideMaster1.xml"/><Relationship Id="rId19" Type="http://schemas.openxmlformats.org/officeDocument/2006/relationships/font" Target="fonts/Inter-regular.fntdata"/><Relationship Id="rId6" Type="http://schemas.openxmlformats.org/officeDocument/2006/relationships/notesMaster" Target="notesMasters/notesMaster1.xml"/><Relationship Id="rId18" Type="http://schemas.openxmlformats.org/officeDocument/2006/relationships/font" Target="fonts/Halant-bold.fntdata"/><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62"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6b9900108d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6b9900108d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0" name="Shape 140"/>
        <p:cNvGrpSpPr/>
        <p:nvPr/>
      </p:nvGrpSpPr>
      <p:grpSpPr>
        <a:xfrm>
          <a:off x="0" y="0"/>
          <a:ext cx="0" cy="0"/>
          <a:chOff x="0" y="0"/>
          <a:chExt cx="0" cy="0"/>
        </a:xfrm>
      </p:grpSpPr>
      <p:sp>
        <p:nvSpPr>
          <p:cNvPr id="141" name="Google Shape;141;g36b9900108d_0_146: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42" name="Google Shape;142;g36b9900108d_0_14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6b9900108d_0_71: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6b9900108d_0_7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6b9900108d_0_58: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36b9900108d_0_5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6b9900108d_0_8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36b9900108d_0_8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6b9900108d_0_97: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36b9900108d_0_9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0" name="Shape 100"/>
        <p:cNvGrpSpPr/>
        <p:nvPr/>
      </p:nvGrpSpPr>
      <p:grpSpPr>
        <a:xfrm>
          <a:off x="0" y="0"/>
          <a:ext cx="0" cy="0"/>
          <a:chOff x="0" y="0"/>
          <a:chExt cx="0" cy="0"/>
        </a:xfrm>
      </p:grpSpPr>
      <p:sp>
        <p:nvSpPr>
          <p:cNvPr id="101" name="Google Shape;101;g36b9900108d_0_11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2" name="Google Shape;102;g36b9900108d_0_1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g36b9900108d_0_119: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12" name="Google Shape;112;g36b9900108d_0_11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g36b9900108d_0_128: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22" name="Google Shape;122;g36b9900108d_0_12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0" name="Shape 130"/>
        <p:cNvGrpSpPr/>
        <p:nvPr/>
      </p:nvGrpSpPr>
      <p:grpSpPr>
        <a:xfrm>
          <a:off x="0" y="0"/>
          <a:ext cx="0" cy="0"/>
          <a:chOff x="0" y="0"/>
          <a:chExt cx="0" cy="0"/>
        </a:xfrm>
      </p:grpSpPr>
      <p:sp>
        <p:nvSpPr>
          <p:cNvPr id="131" name="Google Shape;131;g36b9900108d_0_137: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32" name="Google Shape;132;g36b9900108d_0_13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5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80001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202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1.pn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 Id="rId3" Type="http://schemas.openxmlformats.org/officeDocument/2006/relationships/image" Target="../media/image1.pn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55" name="Google Shape;55;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Mohammed Hassan Jawad Jassim, 25</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Mohammed was 5 at the time of the invasion. Every explosion startled him. The first time he saw an American vehicle hit a roadside bomb, he said, the blast vibrated through him; then came a barrage of bullets.</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 was so scared I lay down on the ground and pressed my face into the road,” he recalled.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Before long, the U.S. soldiers began to knock at the family’s door in search of Shiite Muslim militia members loyal to the anti-American cleric Muqtada al Sadr. “I was afraid they were going to shoot,” 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With 17 sisters and brothers, and a father who could barely piece together a living working in a garage, Mohammed could not focus at school, and dropped out after second grade. “I had thoughts of death,” he said. “Sometimes I tied a blindfold around my eyes and sat in a dark room.”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he was 21, his daughter, Tabarak, was born and he wanted to get a government job but had no connections to politicians who could help him. Indignant, he joined the 2019 youth protests over government corruption and the Iranian presence in Iraq, known in the Arab world as the October Revolution.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his first day at the protests, a tear-gas canister exploded in his face, pulling one eye out its socket and damaging the other. His world went dark.</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his daughter is 4; he also has a 1-year old son, Adam.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only wish is that I could have my eyesight so that I could see my children,” he said. “Adam came into the world after I was hit, so I have never seen him.</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58" name="Google Shape;58;p13"/>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1</a:t>
            </a:r>
            <a:endParaRPr sz="1900">
              <a:solidFill>
                <a:schemeClr val="dk1"/>
              </a:solidFill>
              <a:latin typeface="Halant"/>
              <a:ea typeface="Halant"/>
              <a:cs typeface="Halant"/>
              <a:sym typeface="Halant"/>
            </a:endParaRPr>
          </a:p>
        </p:txBody>
      </p:sp>
      <p:sp>
        <p:nvSpPr>
          <p:cNvPr id="59" name="Google Shape;59;p13"/>
          <p:cNvSpPr txBox="1"/>
          <p:nvPr/>
        </p:nvSpPr>
        <p:spPr>
          <a:xfrm>
            <a:off x="469050" y="6162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3" name="Shape 143"/>
        <p:cNvGrpSpPr/>
        <p:nvPr/>
      </p:nvGrpSpPr>
      <p:grpSpPr>
        <a:xfrm>
          <a:off x="0" y="0"/>
          <a:ext cx="0" cy="0"/>
          <a:chOff x="0" y="0"/>
          <a:chExt cx="0" cy="0"/>
        </a:xfrm>
      </p:grpSpPr>
      <p:pic>
        <p:nvPicPr>
          <p:cNvPr id="144" name="Google Shape;144;p22"/>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45" name="Google Shape;145;p22"/>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46" name="Google Shape;146;p22"/>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47" name="Google Shape;147;p22"/>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Hamza Amer Chamis, 24</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24, grew up with the military in his blood. His father had been a colonel when Saddam Hussein was in power, and rejoined the Iraqi Army, which the Americans initially dissolved, after it was reconstituted. He bonded with the American soldiers he worked with, rising to the rank of general.</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dream, my passion for becoming an officer, started at the age of 12,” Hamza recalled. “Our school had a costume party, and my father gave me his uniform with his rank and colors to wear. It was a great thing, and the next day I told him, ‘I want to become like you.’”</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the family was seen as traitors by some of his father’s former army colleagues who had joined the insurgents fighting the American military. One group of militants tried to kidnap Hamza’s older brother. Then, in 2014, Hamza’s father was killed as he was fighting in Anbar against the country’s newest scourge, the Islamic State.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From then on, he said, he wanted “to make my father be proud of me in the hereafter and feel that I did something for him, just as he raised and supported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graduated at the top of his class in military college and became the youngest lieutenant in the history of the post-2003 Iraqi Army. His first mission: to fight the remnants of the Islamic State, the same militants who killed his father.</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he is an officer in charge of security for the Joint Command, which includes the senior staff of the Iraq Armed Forces. His dream is to reach the same rank as his fath</a:t>
                      </a:r>
                      <a:r>
                        <a:rPr lang="en" sz="1200">
                          <a:solidFill>
                            <a:schemeClr val="dk1"/>
                          </a:solidFill>
                          <a:highlight>
                            <a:schemeClr val="lt1"/>
                          </a:highlight>
                          <a:latin typeface="Inter"/>
                          <a:ea typeface="Inter"/>
                          <a:cs typeface="Inter"/>
                          <a:sym typeface="Inter"/>
                        </a:rPr>
                        <a:t>er.</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148" name="Google Shape;148;p22"/>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5</a:t>
            </a:r>
            <a:endParaRPr sz="1900">
              <a:solidFill>
                <a:schemeClr val="dk1"/>
              </a:solidFill>
              <a:latin typeface="Halant"/>
              <a:ea typeface="Halant"/>
              <a:cs typeface="Halant"/>
              <a:sym typeface="Halant"/>
            </a:endParaRPr>
          </a:p>
        </p:txBody>
      </p:sp>
      <p:sp>
        <p:nvSpPr>
          <p:cNvPr id="149" name="Google Shape;149;p22"/>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He was deeply influenced by his father’s military service and the violence his family experienced.</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Hamza followed in his father's footsteps, becoming an officer and fighting against ISIS after his father was killed.</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His dream to honor his father by reaching the same military rank shows powerful personal resilience and loyalty.</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What gives you the strength to serve in the same army where your father died?</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65" name="Google Shape;65;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Noor Nabih, 26</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Soft voiced and restrained, Noor recited her experiences of life after the invasion. She is a Sunni Muslim, from the religiously mixed area around Samarra about two hours north of Iraq’s capital, and at first the fighting did not touch her. But in 2005, she said, “we began to hear the sounds of gunfire and explosions.”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“We knew it was the Americans, because the news was everywhere that this was an American war,” she recalled.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Soon after, the family moved to Baghdad. But back in Samarra, her fathers’ four brothers were kidnapped by anti-American Sunni insurgents. The youngest, the one Noor was closest to, “was shot many times, his body was left by a rubbish heap.”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Then the insurgents torched her grandfather’s house.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Noor was 11, the family returned to Samarra to put flowers on her uncle’s grave. As they drove, a firefight between U.S. troops and insurgents forced them to take a detour. A stray bullet flew through a window, hitting her mother in her side. They believed it came from the U.S. troops because of its caliber.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father instructed her to stop the bleeding with tissues, she said, but the blood soaked through. “I felt I had lost everything,” she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mother survived, and the family fled to Syria for a time. Then, soon after they returned to Iraq, a bomb attached to the underside of her parents’ car by unknown people left her mother with a traumatic brain injury.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do not feel safe in Iraq, period, and if I have a chance to leave this country I will,” Noor said. “I still have fear inside me every day, despite all my attempts to forget what I have seen.”</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68" name="Google Shape;68;p14"/>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2</a:t>
            </a:r>
            <a:endParaRPr sz="1900">
              <a:solidFill>
                <a:schemeClr val="dk1"/>
              </a:solidFill>
              <a:latin typeface="Halant"/>
              <a:ea typeface="Halant"/>
              <a:cs typeface="Halant"/>
              <a:sym typeface="Halant"/>
            </a:endParaRPr>
          </a:p>
        </p:txBody>
      </p:sp>
      <p:sp>
        <p:nvSpPr>
          <p:cNvPr id="69" name="Google Shape;69;p14"/>
          <p:cNvSpPr txBox="1"/>
          <p:nvPr/>
        </p:nvSpPr>
        <p:spPr>
          <a:xfrm>
            <a:off x="469050" y="6543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75" name="Google Shape;75;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6" name="Google Shape;76;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7" name="Google Shape;77;p15"/>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Dalia Mazin Sedeeq Al-Hatim, 24; Hussain Sarmad Kadhim Al-Bayati, 26</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Dalia, 24, and Hussain, 26, met at the hospital where they were both pharmacists. It took Hussain just a month to know he wanted to marry Dalia and for Dalia to feel the same about Hussain.</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had much in common. Both were from families that prized education; both had grown up with the sounds of war. Dalia remembered watching the Nickelodeon cartoon channel when bombs began to fall on Baghdad; Hussain remembered windows being blown out from a bomb blast. And both their families fled to Syria when the war came too close to home. Dalia’s school bus driver disappeared during the sectarian fighting and was later found dead, and the same happened to Hussain’s brother’s school bus driver. Their one difference — Dalia is a Sunni Muslim and Hussain is a Shia Muslim — did not matter to them, although they knew it might to others. “Even if our sect could be an obstacle, we agreed that it wouldn’t be,” Hussain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the day I proposed to Dalia, my father insisted that I tell Dalia’s family that I am a Shia so it is clear and Dalia’s family won’t be surprised someday,” he said. “They said: ‘We do not care what sect you are. We care that you love our daughter and she loves you.’”</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Even before their Feb. 18 wedding day, the violence that is part of daily life touched them. Hussain was stabbed and shot during a robbery while working the night shift at a pharmacy.</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“It was all beautiful until Hussain was shot and now we were once again reminded of the reality of Baghdad,” Dalia said.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hope now, Hussain said, “for health and safety.”</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78" name="Google Shape;78;p15"/>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3</a:t>
            </a:r>
            <a:endParaRPr sz="1900">
              <a:solidFill>
                <a:schemeClr val="dk1"/>
              </a:solidFill>
              <a:latin typeface="Halant"/>
              <a:ea typeface="Halant"/>
              <a:cs typeface="Halant"/>
              <a:sym typeface="Halant"/>
            </a:endParaRPr>
          </a:p>
        </p:txBody>
      </p:sp>
      <p:sp>
        <p:nvSpPr>
          <p:cNvPr id="79" name="Google Shape;79;p15"/>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these individuals lives as children?</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lives as an adults?</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their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these people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3" name="Shape 83"/>
        <p:cNvGrpSpPr/>
        <p:nvPr/>
      </p:nvGrpSpPr>
      <p:grpSpPr>
        <a:xfrm>
          <a:off x="0" y="0"/>
          <a:ext cx="0" cy="0"/>
          <a:chOff x="0" y="0"/>
          <a:chExt cx="0" cy="0"/>
        </a:xfrm>
      </p:grpSpPr>
      <p:pic>
        <p:nvPicPr>
          <p:cNvPr id="84" name="Google Shape;84;p16"/>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85" name="Google Shape;85;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6" name="Google Shape;86;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7" name="Google Shape;87;p16"/>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Sulaiman Fayadh Sulaiman, 22</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Sulaiman was 3 years old in August 2003, and having an early breakfast with his father in their family’s garden when, he recalled, “five bullets came to our house, four hit the wall and different parts of the house, and one hit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 bullet went through his abdominal wall and passed into his spine, paralyzing him from the waist down. Then, as he was being treated at a spinal injury hospital, a huge truck bomb targeting the United Nations headquarters next door badly damaged the hospital and buried him in rubble.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Months later, his father brought him to the gate of an American base, hoping to find aid for the boy, since his initial injuries were caused by a skirmish with U.S. soldiers. A soldier told his father that he would bring Sulaiman to the United States for treatment, and that he “would send me back able to walk again.”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when they returned to the base, he said, “the soldiers at the gate said the soldier who was going to take me had been transferred two days before.”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Years later the disappointment is still traced upon his face.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Since then, Sulaiman has found flashes of joy as a member of the Iraqi Paralympic archery team, competing internationally. For brief moments, he said, as he holds his bow, fits his arrow and pulls the string, he can smile. But the happiness fades quickly.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cannot see much of a future,” he said.</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88" name="Google Shape;88;p16"/>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4</a:t>
            </a:r>
            <a:endParaRPr sz="1900">
              <a:solidFill>
                <a:schemeClr val="dk1"/>
              </a:solidFill>
              <a:latin typeface="Halant"/>
              <a:ea typeface="Halant"/>
              <a:cs typeface="Halant"/>
              <a:sym typeface="Halant"/>
            </a:endParaRPr>
          </a:p>
        </p:txBody>
      </p:sp>
      <p:sp>
        <p:nvSpPr>
          <p:cNvPr id="89" name="Google Shape;89;p16"/>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3" name="Shape 93"/>
        <p:cNvGrpSpPr/>
        <p:nvPr/>
      </p:nvGrpSpPr>
      <p:grpSpPr>
        <a:xfrm>
          <a:off x="0" y="0"/>
          <a:ext cx="0" cy="0"/>
          <a:chOff x="0" y="0"/>
          <a:chExt cx="0" cy="0"/>
        </a:xfrm>
      </p:grpSpPr>
      <p:pic>
        <p:nvPicPr>
          <p:cNvPr id="94" name="Google Shape;94;p17"/>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95" name="Google Shape;95;p1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96" name="Google Shape;96;p1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97" name="Google Shape;97;p17"/>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Hamza Amer Chamis, 24</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24, grew up with the military in his blood. His father had been a colonel when Saddam Hussein was in power, and rejoined the Iraqi Army, which the Americans initially dissolved, after it was reconstituted. He bonded with the American soldiers he worked with, rising to the rank of general.</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dream, my passion for becoming an officer, started at the age of 12,” Hamza recalled. “Our school had a costume party, and my father gave me his uniform with his rank and colors to wear. It was a great thing, and the next day I told him, ‘I want to become like you.’”</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the family was seen as traitors by some of his father’s former army colleagues who had joined the insurgents fighting the American military. One group of militants tried to kidnap Hamza’s older brother. Then, in 2014, Hamza’s father was killed as he was fighting in Anbar against the country’s newest scourge, the Islamic State.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From then on, he said, he wanted “to make my father be proud of me in the hereafter and feel that I did something for him, just as he raised and supported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graduated at the top of his class in military college and became the youngest lieutenant in the history of the post-2003 Iraqi Army. His first mission: to fight the remnants of the Islamic State, the same militants who killed his father.</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he is an officer in charge of security for the Joint Command, which includes the senior staff of the Iraq Armed Forces. His dream is to reach the same rank as his fath</a:t>
                      </a:r>
                      <a:r>
                        <a:rPr lang="en" sz="1200">
                          <a:solidFill>
                            <a:schemeClr val="dk1"/>
                          </a:solidFill>
                          <a:highlight>
                            <a:schemeClr val="lt1"/>
                          </a:highlight>
                          <a:latin typeface="Inter"/>
                          <a:ea typeface="Inter"/>
                          <a:cs typeface="Inter"/>
                          <a:sym typeface="Inter"/>
                        </a:rPr>
                        <a:t>er.</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98" name="Google Shape;98;p17"/>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5</a:t>
            </a:r>
            <a:endParaRPr sz="1900">
              <a:solidFill>
                <a:schemeClr val="dk1"/>
              </a:solidFill>
              <a:latin typeface="Halant"/>
              <a:ea typeface="Halant"/>
              <a:cs typeface="Halant"/>
              <a:sym typeface="Halant"/>
            </a:endParaRPr>
          </a:p>
        </p:txBody>
      </p:sp>
      <p:sp>
        <p:nvSpPr>
          <p:cNvPr id="99" name="Google Shape;99;p17"/>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3" name="Shape 103"/>
        <p:cNvGrpSpPr/>
        <p:nvPr/>
      </p:nvGrpSpPr>
      <p:grpSpPr>
        <a:xfrm>
          <a:off x="0" y="0"/>
          <a:ext cx="0" cy="0"/>
          <a:chOff x="0" y="0"/>
          <a:chExt cx="0" cy="0"/>
        </a:xfrm>
      </p:grpSpPr>
      <p:pic>
        <p:nvPicPr>
          <p:cNvPr id="104" name="Google Shape;104;p18"/>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05" name="Google Shape;105;p18"/>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06" name="Google Shape;106;p18"/>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07" name="Google Shape;107;p18"/>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Mohammed Hassan Jawad Jassim, 25</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Mohammed was 5 at the time of the invasion. Every explosion startled him. The first time he saw an American vehicle hit a roadside bomb, he said, the blast vibrated through him; then came a barrage of bullets.</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 was so scared I lay down on the ground and pressed my face into the road,” he recalled.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Before long, the U.S. soldiers began to knock at the family’s door in search of Shiite Muslim militia members loyal to the anti-American cleric Muqtada al Sadr. “I was afraid they were going to shoot,” 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With 17 sisters and brothers, and a father who could barely piece together a living working in a garage, Mohammed could not focus at school, and dropped out after second grade. “I had thoughts of death,” he said. “Sometimes I tied a blindfold around my eyes and sat in a dark room.”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he was 21, his daughter, Tabarak, was born and he wanted to get a government job but had no connections to politicians who could help him. Indignant, he joined the 2019 youth protests over government corruption and the Iranian presence in Iraq, known in the Arab world as the October Revolution.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his first day at the protests, a tear-gas canister exploded in his face, pulling one eye out its socket and damaging the other. His world went dark.</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his daughter is 4; he also has a 1-year old son, Adam.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only wish is that I could have my eyesight so that I could see my children,” he said. “Adam came into the world after I was hit, so I have never seen him.</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108" name="Google Shape;108;p18"/>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1</a:t>
            </a:r>
            <a:endParaRPr sz="1900">
              <a:solidFill>
                <a:schemeClr val="dk1"/>
              </a:solidFill>
              <a:latin typeface="Halant"/>
              <a:ea typeface="Halant"/>
              <a:cs typeface="Halant"/>
              <a:sym typeface="Halant"/>
            </a:endParaRPr>
          </a:p>
        </p:txBody>
      </p:sp>
      <p:sp>
        <p:nvSpPr>
          <p:cNvPr id="109" name="Google Shape;109;p18"/>
          <p:cNvSpPr txBox="1"/>
          <p:nvPr/>
        </p:nvSpPr>
        <p:spPr>
          <a:xfrm>
            <a:off x="469050" y="6162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The war caused extreme fear, disrupted his education, and led to traumatic experiences with violence and poverty.</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As an adult, Mohammed became involved in political protests and was blinded by a tear-gas canister explosion.</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The fact that he has never seen his son because of injuries from protesting stands out—it shows how deeply war trauma can last.</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How do you stay hopeful for your children’s future despite everything you’ve endured?</a:t>
            </a:r>
            <a:endParaRPr b="1" sz="1200">
              <a:solidFill>
                <a:srgbClr val="E95C3D"/>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3" name="Shape 113"/>
        <p:cNvGrpSpPr/>
        <p:nvPr/>
      </p:nvGrpSpPr>
      <p:grpSpPr>
        <a:xfrm>
          <a:off x="0" y="0"/>
          <a:ext cx="0" cy="0"/>
          <a:chOff x="0" y="0"/>
          <a:chExt cx="0" cy="0"/>
        </a:xfrm>
      </p:grpSpPr>
      <p:pic>
        <p:nvPicPr>
          <p:cNvPr id="114" name="Google Shape;114;p19"/>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15" name="Google Shape;115;p19"/>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16" name="Google Shape;116;p19"/>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17" name="Google Shape;117;p19"/>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Noor Nabih, 26</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Soft voiced and restrained, Noor recited her experiences of life after the invasion. She is a Sunni Muslim, from the religiously mixed area around Samarra about two hours north of Iraq’s capital, and at first the fighting did not touch her. But in 2005, she said, “we began to hear the sounds of gunfire and explosions.”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“We knew it was the Americans, because the news was everywhere that this was an American war,” she recalled.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Soon after, the family moved to Baghdad. But back in Samarra, her fathers’ four brothers were kidnapped by anti-American Sunni insurgents. The youngest, the one Noor was closest to, “was shot many times, his body was left by a rubbish heap.”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Then the insurgents torched her grandfather’s house.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Noor was 11, the family returned to Samarra to put flowers on her uncle’s grave. As they drove, a firefight between U.S. troops and insurgents forced them to take a detour. A stray bullet flew through a window, hitting her mother in her side. They believed it came from the U.S. troops because of its caliber.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father instructed her to stop the bleeding with tissues, she said, but the blood soaked through. “I felt I had lost everything,” she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mother survived, and the family fled to Syria for a time. Then, soon after they returned to Iraq, a bomb attached to the underside of her parents’ car by unknown people left her mother with a traumatic brain injury.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do not feel safe in Iraq, period, and if I have a chance to leave this country I will,” Noor said. “I still have fear inside me every day, despite all my attempts to forget what I have seen.”</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118" name="Google Shape;118;p19"/>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2</a:t>
            </a:r>
            <a:endParaRPr sz="1900">
              <a:solidFill>
                <a:schemeClr val="dk1"/>
              </a:solidFill>
              <a:latin typeface="Halant"/>
              <a:ea typeface="Halant"/>
              <a:cs typeface="Halant"/>
              <a:sym typeface="Halant"/>
            </a:endParaRPr>
          </a:p>
        </p:txBody>
      </p:sp>
      <p:sp>
        <p:nvSpPr>
          <p:cNvPr id="119" name="Google Shape;119;p19"/>
          <p:cNvSpPr txBox="1"/>
          <p:nvPr/>
        </p:nvSpPr>
        <p:spPr>
          <a:xfrm>
            <a:off x="469050" y="6543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She experienced the deaths of close family members, a shooting injury to her mother, and frequent displacement.</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Noor lives with constant fear and trauma and expresses a desire to leave Iraq permanently for safety.</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The moment she tried to stop her mother’s bleeding with tissues—it shows the emotional burden placed on children in war zones.</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What helps you keep going in a place where you don’t feel safe?</a:t>
            </a:r>
            <a:endParaRPr b="1" sz="1200">
              <a:solidFill>
                <a:srgbClr val="E95C3D"/>
              </a:solidFill>
              <a:latin typeface="Inter"/>
              <a:ea typeface="Inter"/>
              <a:cs typeface="Inter"/>
              <a:sym typeface="Inte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23" name="Shape 123"/>
        <p:cNvGrpSpPr/>
        <p:nvPr/>
      </p:nvGrpSpPr>
      <p:grpSpPr>
        <a:xfrm>
          <a:off x="0" y="0"/>
          <a:ext cx="0" cy="0"/>
          <a:chOff x="0" y="0"/>
          <a:chExt cx="0" cy="0"/>
        </a:xfrm>
      </p:grpSpPr>
      <p:pic>
        <p:nvPicPr>
          <p:cNvPr id="124" name="Google Shape;124;p20"/>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25" name="Google Shape;125;p20"/>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26" name="Google Shape;126;p20"/>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27" name="Google Shape;127;p20"/>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Dalia Mazin Sedeeq Al-Hatim, 24; Hussain Sarmad Kadhim Al-Bayati, 26</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Dalia, 24, and Hussain, 26, met at the hospital where they were both pharmacists. It took Hussain just a month to know he wanted to marry Dalia and for Dalia to feel the same about Hussain.</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had much in common. Both were from families that prized education; both had grown up with the sounds of war. Dalia remembered watching the Nickelodeon cartoon channel when bombs began to fall on Baghdad; Hussain remembered windows being blown out from a bomb blast. And both their families fled to Syria when the war came too close to home. Dalia’s school bus driver disappeared during the sectarian fighting and was later found dead, and the same happened to Hussain’s brother’s school bus driver. Their one difference — Dalia is a Sunni Muslim and Hussain is a Shia Muslim — did not matter to them, although they knew it might to others. “Even if our sect could be an obstacle, we agreed that it wouldn’t be,” Hussain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the day I proposed to Dalia, my father insisted that I tell Dalia’s family that I am a Shia so it is clear and Dalia’s family won’t be surprised someday,” he said. “They said: ‘We do not care what sect you are. We care that you love our daughter and she loves you.’”</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Even before their Feb. 18 wedding day, the violence that is part of daily life touched them. Hussain was stabbed and shot during a robbery while working the night shift at a pharmacy.</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“It was all beautiful until Hussain was shot and now we were once again reminded of the reality of Baghdad,” Dalia said.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hope now, Hussain said, “for health and safety.”</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128" name="Google Shape;128;p20"/>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3</a:t>
            </a:r>
            <a:endParaRPr sz="1900">
              <a:solidFill>
                <a:schemeClr val="dk1"/>
              </a:solidFill>
              <a:latin typeface="Halant"/>
              <a:ea typeface="Halant"/>
              <a:cs typeface="Halant"/>
              <a:sym typeface="Halant"/>
            </a:endParaRPr>
          </a:p>
        </p:txBody>
      </p:sp>
      <p:sp>
        <p:nvSpPr>
          <p:cNvPr id="129" name="Google Shape;129;p20"/>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these individuals lives as children?</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Both grew up surrounded by violence, bombings, and the loss of people in their communities.</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lives as an adults?</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Despite becoming pharmacists and getting married, they still experience danger and instability—Hussain was recently shot.</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their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Their interfaith marriage and shared trauma show how love can persist in the face of division and conflict.</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these people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How do you find peace and stability while living in a place still affected by violence?</a:t>
            </a:r>
            <a:endParaRPr b="1" sz="1200">
              <a:solidFill>
                <a:srgbClr val="E95C3D"/>
              </a:solidFill>
              <a:latin typeface="Inter"/>
              <a:ea typeface="Inter"/>
              <a:cs typeface="Inter"/>
              <a:sym typeface="Inte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33" name="Shape 133"/>
        <p:cNvGrpSpPr/>
        <p:nvPr/>
      </p:nvGrpSpPr>
      <p:grpSpPr>
        <a:xfrm>
          <a:off x="0" y="0"/>
          <a:ext cx="0" cy="0"/>
          <a:chOff x="0" y="0"/>
          <a:chExt cx="0" cy="0"/>
        </a:xfrm>
      </p:grpSpPr>
      <p:pic>
        <p:nvPicPr>
          <p:cNvPr id="134" name="Google Shape;134;p21"/>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35" name="Google Shape;135;p21"/>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36" name="Google Shape;136;p21"/>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37" name="Google Shape;137;p21"/>
          <p:cNvGraphicFramePr/>
          <p:nvPr/>
        </p:nvGraphicFramePr>
        <p:xfrm>
          <a:off x="381559" y="657157"/>
          <a:ext cx="3000000" cy="3000000"/>
        </p:xfrm>
        <a:graphic>
          <a:graphicData uri="http://schemas.openxmlformats.org/drawingml/2006/table">
            <a:tbl>
              <a:tblPr>
                <a:noFill/>
                <a:tableStyleId>{FBA6FA0B-4843-415D-87D4-8C0577A1BAFF}</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Sulaiman Fayadh Sulaiman, 22</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Sulaiman was 3 years old in August 2003, and having an early breakfast with his father in their family’s garden when, he recalled, “five bullets came to our house, four hit the wall and different parts of the house, and one hit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 bullet went through his abdominal wall and passed into his spine, paralyzing him from the waist down. Then, as he was being treated at a spinal injury hospital, a huge truck bomb targeting the United Nations headquarters next door badly damaged the hospital and buried him in rubble.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Months later, his father brought him to the gate of an American base, hoping to find aid for the boy, since his initial injuries were caused by a skirmish with U.S. soldiers. A soldier told his father that he would bring Sulaiman to the United States for treatment, and that he “would send me back able to walk again.”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when they returned to the base, he said, “the soldiers at the gate said the soldier who was going to take me had been transferred two days before.”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Years later the disappointment is still traced upon his face.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Since then, Sulaiman has found flashes of joy as a member of the Iraqi Paralympic archery team, competing internationally. For brief moments, he said, as he holds his bow, fits his arrow and pulls the string, he can smile. But the happiness fades quickly.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cannot see much of a future,” he said.</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138" name="Google Shape;138;p21"/>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4</a:t>
            </a:r>
            <a:endParaRPr sz="1900">
              <a:solidFill>
                <a:schemeClr val="dk1"/>
              </a:solidFill>
              <a:latin typeface="Halant"/>
              <a:ea typeface="Halant"/>
              <a:cs typeface="Halant"/>
              <a:sym typeface="Halant"/>
            </a:endParaRPr>
          </a:p>
        </p:txBody>
      </p:sp>
      <p:sp>
        <p:nvSpPr>
          <p:cNvPr id="139" name="Google Shape;139;p21"/>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He was shot and paralyzed at age 3, and later injured again in a hospital bombing.</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He struggles with long-term physical disability but has found brief moments of happiness through Paralympic archery.</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The promise that he would be taken to the U.S. for treatment—and the heartbreak when it didn’t happen—is both hopeful and devastating.</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rPr b="1" lang="en" sz="1200">
                <a:solidFill>
                  <a:srgbClr val="E95C3D"/>
                </a:solidFill>
                <a:latin typeface="Inter"/>
                <a:ea typeface="Inter"/>
                <a:cs typeface="Inter"/>
                <a:sym typeface="Inter"/>
              </a:rPr>
              <a:t>What motivates you to keep practicing archery and competing?</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