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10058400" cx="77724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SemiBold"/>
      <p:regular r:id="rId30"/>
      <p:bold r:id="rId31"/>
      <p:italic r:id="rId32"/>
      <p:boldItalic r:id="rId33"/>
    </p:embeddedFont>
    <p:embeddedFont>
      <p:font typeface="Plus Jakarta Sans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B6381FD-E78E-4888-80D3-194A4CF61C60}">
  <a:tblStyle styleId="{CB6381FD-E78E-4888-80D3-194A4CF61C6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C817E7B-D9A3-4DC3-967F-4EB2943B873B}"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SemiBold-bold.fntdata"/><Relationship Id="rId30" Type="http://schemas.openxmlformats.org/officeDocument/2006/relationships/font" Target="fonts/PlusJakartaSansSemiBold-regular.fntdata"/><Relationship Id="rId11" Type="http://schemas.openxmlformats.org/officeDocument/2006/relationships/slide" Target="slides/slide3.xml"/><Relationship Id="rId33" Type="http://schemas.openxmlformats.org/officeDocument/2006/relationships/font" Target="fonts/PlusJakartaSansSemiBold-boldItalic.fntdata"/><Relationship Id="rId10" Type="http://schemas.openxmlformats.org/officeDocument/2006/relationships/slide" Target="slides/slide2.xml"/><Relationship Id="rId32" Type="http://schemas.openxmlformats.org/officeDocument/2006/relationships/font" Target="fonts/PlusJakartaSansSemiBold-italic.fntdata"/><Relationship Id="rId13" Type="http://schemas.openxmlformats.org/officeDocument/2006/relationships/slide" Target="slides/slide5.xml"/><Relationship Id="rId35" Type="http://schemas.openxmlformats.org/officeDocument/2006/relationships/font" Target="fonts/PlusJakartaSansMedium-bold.fntdata"/><Relationship Id="rId12" Type="http://schemas.openxmlformats.org/officeDocument/2006/relationships/slide" Target="slides/slide4.xml"/><Relationship Id="rId34" Type="http://schemas.openxmlformats.org/officeDocument/2006/relationships/font" Target="fonts/PlusJakartaSansMedium-regular.fntdata"/><Relationship Id="rId15" Type="http://schemas.openxmlformats.org/officeDocument/2006/relationships/slide" Target="slides/slide7.xml"/><Relationship Id="rId37" Type="http://schemas.openxmlformats.org/officeDocument/2006/relationships/font" Target="fonts/PlusJakartaSansMedium-boldItalic.fntdata"/><Relationship Id="rId14" Type="http://schemas.openxmlformats.org/officeDocument/2006/relationships/slide" Target="slides/slide6.xml"/><Relationship Id="rId36" Type="http://schemas.openxmlformats.org/officeDocument/2006/relationships/font" Target="fonts/PlusJakartaSansMedium-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b99117e14_0_18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b99117e14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4bd231ee1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4bd231ee1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6c6203cd2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6c6203cd2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6c6203cd2e_0_10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6c6203cd2e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6b99117e14_0_11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6b99117e14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4bd231ee10_0_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4bd231ee10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6c6203cd2e_0_1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6c6203cd2e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5" name="Google Shape;145;p37"/>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46" name="Google Shape;146;p37"/>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37"/>
          <p:cNvSpPr txBox="1"/>
          <p:nvPr/>
        </p:nvSpPr>
        <p:spPr>
          <a:xfrm>
            <a:off x="338625" y="1489850"/>
            <a:ext cx="7112400" cy="808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50">
                <a:solidFill>
                  <a:schemeClr val="dk1"/>
                </a:solidFill>
                <a:latin typeface="Halant"/>
                <a:ea typeface="Halant"/>
                <a:cs typeface="Halant"/>
                <a:sym typeface="Halant"/>
              </a:rPr>
              <a:t>Directions: </a:t>
            </a:r>
            <a:r>
              <a:rPr lang="en" sz="1150">
                <a:solidFill>
                  <a:schemeClr val="dk1"/>
                </a:solidFill>
                <a:latin typeface="Halant"/>
                <a:ea typeface="Halant"/>
                <a:cs typeface="Halant"/>
                <a:sym typeface="Halant"/>
              </a:rPr>
              <a:t>Complete the guided notes while listening to the teacher presentation.</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Why is Iraq’s geography important when considering its political and economic relationships with neighboring countries?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What events led to the Persian Gulf War, and how did it impact Iraq’s international reputation?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Iraq’s actions after the Persian Gulf War increase tensions with the international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5) What motivated al-Qaeda’s attack on the U.S., and how did it affect U.S. foreign policy?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6) Why was Iraq included in the “War on Terror,” and what was controversial about this decision?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7) What justifications did the U.S. government give for invading Iraq in 2003?</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(Slides 8-9) Say-it-in-Six: Describe the immediate aftermath of the U.S. invasion of Iraq.</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10) What were some of the major human consequences of the war in Iraq, both for Iraqis and the global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48" name="Google Shape;148;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Guided Notes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War in Iraq - A Case Study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50" name="Google Shape;150;p37"/>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8"/>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 &amp; Sourcing</a:t>
            </a:r>
            <a:endParaRPr sz="1300">
              <a:latin typeface="Inter"/>
              <a:ea typeface="Inter"/>
              <a:cs typeface="Inter"/>
              <a:sym typeface="Inter"/>
            </a:endParaRPr>
          </a:p>
        </p:txBody>
      </p:sp>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Contextualization &amp; Sourcing</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Speech by President George W. Bush</a:t>
            </a:r>
            <a:endParaRPr sz="2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i="1" sz="2500">
              <a:solidFill>
                <a:schemeClr val="dk1"/>
              </a:solidFill>
              <a:latin typeface="Plus Jakarta Sans Medium"/>
              <a:ea typeface="Plus Jakarta Sans Medium"/>
              <a:cs typeface="Plus Jakarta Sans Medium"/>
              <a:sym typeface="Plus Jakarta Sans Medium"/>
            </a:endParaRPr>
          </a:p>
        </p:txBody>
      </p:sp>
      <p:pic>
        <p:nvPicPr>
          <p:cNvPr id="157" name="Google Shape;157;p3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58" name="Google Shape;158;p38"/>
          <p:cNvGraphicFramePr/>
          <p:nvPr/>
        </p:nvGraphicFramePr>
        <p:xfrm>
          <a:off x="457191" y="1212510"/>
          <a:ext cx="3000000" cy="3000000"/>
        </p:xfrm>
        <a:graphic>
          <a:graphicData uri="http://schemas.openxmlformats.org/drawingml/2006/table">
            <a:tbl>
              <a:tblPr>
                <a:noFill/>
                <a:tableStyleId>{CB6381FD-E78E-4888-80D3-194A4CF61C60}</a:tableStyleId>
              </a:tblPr>
              <a:tblGrid>
                <a:gridCol w="2266425"/>
                <a:gridCol w="1662050"/>
                <a:gridCol w="2905850"/>
              </a:tblGrid>
              <a:tr h="77250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Halant"/>
                          <a:ea typeface="Halant"/>
                          <a:cs typeface="Halant"/>
                          <a:sym typeface="Halant"/>
                        </a:rPr>
                        <a:t>Source: George W. Bush, “President Says Saddam Hussein Must Leave Iraq Within 48 Hours: Remarks by the President in Address to the Nation,” </a:t>
                      </a:r>
                      <a:r>
                        <a:rPr i="1" lang="en" sz="1200">
                          <a:solidFill>
                            <a:schemeClr val="dk1"/>
                          </a:solidFill>
                          <a:latin typeface="Halant"/>
                          <a:ea typeface="Halant"/>
                          <a:cs typeface="Halant"/>
                          <a:sym typeface="Halant"/>
                        </a:rPr>
                        <a:t>Office of the Press Secretary</a:t>
                      </a:r>
                      <a:r>
                        <a:rPr lang="en" sz="1200">
                          <a:solidFill>
                            <a:schemeClr val="dk1"/>
                          </a:solidFill>
                          <a:latin typeface="Halant"/>
                          <a:ea typeface="Halant"/>
                          <a:cs typeface="Halant"/>
                          <a:sym typeface="Halant"/>
                        </a:rPr>
                        <a:t>, March 17, 2003. </a:t>
                      </a:r>
                      <a:endParaRPr sz="12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a:t>
                      </a:r>
                      <a:r>
                        <a:rPr lang="en" sz="1000">
                          <a:latin typeface="Inter"/>
                          <a:ea typeface="Inter"/>
                          <a:cs typeface="Inter"/>
                          <a:sym typeface="Inter"/>
                        </a:rPr>
                        <a:t>: </a:t>
                      </a:r>
                      <a:r>
                        <a:rPr lang="en" sz="1000">
                          <a:latin typeface="Inter"/>
                          <a:ea typeface="Inter"/>
                          <a:cs typeface="Inter"/>
                          <a:sym typeface="Inter"/>
                        </a:rPr>
                        <a:t>On March 17, 2003, President George W. Bush issued an ultimatum to Iraqi President Saddam Hussein. He gave Saddam Hussein 48 hours to leave Iraq or face removal by force. Following is an excerpt of the speech Bush made explaining the ultimatum.</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27100">
                <a:tc gridSpan="3" rowSpan="2">
                  <a:txBody>
                    <a:bodyPr/>
                    <a:lstStyle/>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For more than a decade, the United States and other nations have pursued patient and honorable efforts to disarm the Iraqi regime without war. That regime pledged to reveal and destroy all its weapons of mass destruction as a condition for ending the Persian Gulf war in 1991....Peaceful efforts to disarm the Iraqi regime have failed again and again because we are not dealing with peaceful men. Intelligence gathered by this and other governments leaves no doubt that the Iraq regime continues to possess and conceal some of the most lethal weapons ever devised.... The danger is clear. Using chemical, biological or, one day, nuclear weapons, obtained with the help of Iraq, the terrorists could fulfill their stated ambitions and kill thousands or hundreds of thousands of innocent people in our country or any other....For the last four and a half months, the United States and our allies have worked within the Security Council to enforce that council's </a:t>
                      </a:r>
                      <a:r>
                        <a:rPr lang="en" sz="1100">
                          <a:solidFill>
                            <a:schemeClr val="dk1"/>
                          </a:solidFill>
                          <a:latin typeface="Inter"/>
                          <a:ea typeface="Inter"/>
                          <a:cs typeface="Inter"/>
                          <a:sym typeface="Inter"/>
                        </a:rPr>
                        <a:t>long standing</a:t>
                      </a:r>
                      <a:r>
                        <a:rPr lang="en" sz="1100">
                          <a:solidFill>
                            <a:schemeClr val="dk1"/>
                          </a:solidFill>
                          <a:latin typeface="Inter"/>
                          <a:ea typeface="Inter"/>
                          <a:cs typeface="Inter"/>
                          <a:sym typeface="Inter"/>
                        </a:rPr>
                        <a:t> demands. Yet some permanent members of the Security Council have publicly announced that they will veto any resolution that compels the disarmament of Iraq. These governments share our assessment of the danger, but not our resolve to meet it....The United Nations Security Council has not lived up to its responsibilities, so we will rise to ours.... Saddam Hussein and his sons must leave Iraq within 48 hours. Their refusal to do so will result in military conflict, commenced at a time of our choosing... Many Iraqis can hear me tonight in a translated radio broadcast. And I have a message for them. If we must begin a military campaign, it will be directed against the lawless men who rule your country and not against you. As our coalition takes away their power we will deliver the food and medicine you need. We will tear down the apparatus of terror. And we will help you to build a new Iraq that is prosperous and free.... The terrorist threat to America and the world will be diminished the moment that Saddam Hussein is disarmed. Our government is on heightened watch against these dangers. Just as we are preparing to ensure victory in Iraq, we are taking further actions to protect our homeland.... The cause of peace requires all free nations to recognize new and undeniable realities. In the 20th century some chose to appease murderous dictators whose threats were allowed to grow into genocide and global war. In this century when evil men plot chemical, biological and nuclear terror, a policy of appeasement could bring destruction of a kind never before seen on this earth. Terrorists and terrorist states do not reveal these threats with fair notice in formal declarations. And responding to such enemies only after they have struck first is not self-defense, it is suicide. The security of the world requires disarming Saddam Hussein now... Unlike Saddam Hussein, we believe the Iraqi people are deserving and capable of human liberty. And when the dictator has departed, they can set an example to all the Middle East of a vital and peaceful and selfgoverning nation...The power and appeal of human liberty is felt in every life and every land. And the greatest power of freedom is to overcome hatred and violence, and turn the creative gifts of men and women to the pursuits of peace. That is the future we choose. Free nations have a duty to defend our people by uniting against the violent. And tonight, as we have done before, America and our allies accept that responsibility.</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r>
              <a:tr h="5655475">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64" name="Google Shape;164;p39"/>
          <p:cNvGraphicFramePr/>
          <p:nvPr/>
        </p:nvGraphicFramePr>
        <p:xfrm>
          <a:off x="327742" y="670452"/>
          <a:ext cx="3000000" cy="3000000"/>
        </p:xfrm>
        <a:graphic>
          <a:graphicData uri="http://schemas.openxmlformats.org/drawingml/2006/table">
            <a:tbl>
              <a:tblPr>
                <a:noFill/>
                <a:tableStyleId>{9C817E7B-D9A3-4DC3-967F-4EB2943B873B}</a:tableStyleId>
              </a:tblPr>
              <a:tblGrid>
                <a:gridCol w="2130625"/>
                <a:gridCol w="2616950"/>
                <a:gridCol w="2373800"/>
              </a:tblGrid>
              <a:tr h="31866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302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9590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65" name="Google Shape;165;p39"/>
          <p:cNvGraphicFramePr/>
          <p:nvPr/>
        </p:nvGraphicFramePr>
        <p:xfrm>
          <a:off x="485491" y="4938267"/>
          <a:ext cx="3000000" cy="3000000"/>
        </p:xfrm>
        <a:graphic>
          <a:graphicData uri="http://schemas.openxmlformats.org/drawingml/2006/table">
            <a:tbl>
              <a:tblPr>
                <a:noFill/>
                <a:tableStyleId>{9C817E7B-D9A3-4DC3-967F-4EB2943B873B}</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66" name="Google Shape;16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8" name="Google Shape;16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pic>
        <p:nvPicPr>
          <p:cNvPr id="173" name="Google Shape;173;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4" name="Google Shape;174;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5" name="Google Shape;175;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6" name="Google Shape;176;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Give One, Get One</a:t>
            </a:r>
            <a:endParaRPr sz="1900">
              <a:solidFill>
                <a:schemeClr val="dk1"/>
              </a:solidFill>
              <a:latin typeface="Halant"/>
              <a:ea typeface="Halant"/>
              <a:cs typeface="Halant"/>
              <a:sym typeface="Halant"/>
            </a:endParaRPr>
          </a:p>
        </p:txBody>
      </p:sp>
      <p:sp>
        <p:nvSpPr>
          <p:cNvPr id="177" name="Google Shape;177;p40"/>
          <p:cNvSpPr txBox="1"/>
          <p:nvPr/>
        </p:nvSpPr>
        <p:spPr>
          <a:xfrm>
            <a:off x="455228" y="506000"/>
            <a:ext cx="71349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Using the table below, fill in the column that corresponds to the source you read. Then, mingle with your classmates to find fours students who read the other sources. Take time to share your learnings with each other. Then, answer the reflection question.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graphicFrame>
        <p:nvGraphicFramePr>
          <p:cNvPr id="178" name="Google Shape;178;p40"/>
          <p:cNvGraphicFramePr/>
          <p:nvPr/>
        </p:nvGraphicFramePr>
        <p:xfrm>
          <a:off x="381491" y="1251857"/>
          <a:ext cx="3000000" cy="3000000"/>
        </p:xfrm>
        <a:graphic>
          <a:graphicData uri="http://schemas.openxmlformats.org/drawingml/2006/table">
            <a:tbl>
              <a:tblPr>
                <a:noFill/>
                <a:tableStyleId>{9C817E7B-D9A3-4DC3-967F-4EB2943B873B}</a:tableStyleId>
              </a:tblPr>
              <a:tblGrid>
                <a:gridCol w="1564850"/>
                <a:gridCol w="1826600"/>
                <a:gridCol w="1826600"/>
                <a:gridCol w="1826600"/>
              </a:tblGrid>
              <a:tr h="399150">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5775" marB="95775" marR="97150" marL="97150" anchor="ctr"/>
                </a:tc>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Significant Detail</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5775" marB="95775" marR="97150" marL="97150"/>
                </a:tc>
              </a:tr>
              <a:tr h="885575">
                <a:tc>
                  <a:txBody>
                    <a:bodyPr/>
                    <a:lstStyle/>
                    <a:p>
                      <a:pPr indent="0" lvl="0" marL="0" rtl="0" algn="ctr">
                        <a:spcBef>
                          <a:spcPts val="0"/>
                        </a:spcBef>
                        <a:spcAft>
                          <a:spcPts val="0"/>
                        </a:spcAft>
                        <a:buNone/>
                      </a:pPr>
                      <a:r>
                        <a:rPr b="1" lang="en" sz="1200">
                          <a:latin typeface="Inter"/>
                          <a:ea typeface="Inter"/>
                          <a:cs typeface="Inter"/>
                          <a:sym typeface="Inter"/>
                        </a:rPr>
                        <a:t>Source 1: </a:t>
                      </a:r>
                      <a:r>
                        <a:rPr b="1" lang="en" sz="1200">
                          <a:solidFill>
                            <a:schemeClr val="dk1"/>
                          </a:solidFill>
                          <a:latin typeface="Inter"/>
                          <a:ea typeface="Inter"/>
                          <a:cs typeface="Inter"/>
                          <a:sym typeface="Inter"/>
                        </a:rPr>
                        <a:t>Mohammed Hassan Jawad Jassim</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2: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Noor Nabih</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3: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Dalia Mazin Sedeeq Al-Hatim &amp; Hussain Sarmad Kadhim Al-Bayati</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4: </a:t>
                      </a:r>
                      <a:r>
                        <a:rPr b="1" lang="en" sz="1200">
                          <a:solidFill>
                            <a:schemeClr val="dk1"/>
                          </a:solidFill>
                          <a:latin typeface="Inter"/>
                          <a:ea typeface="Inter"/>
                          <a:cs typeface="Inter"/>
                          <a:sym typeface="Inter"/>
                        </a:rPr>
                        <a:t>Sulaiman Fayadh Sulaiman</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5: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Hamza Amer Chamis</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bl>
          </a:graphicData>
        </a:graphic>
      </p:graphicFrame>
      <p:sp>
        <p:nvSpPr>
          <p:cNvPr id="179" name="Google Shape;179;p40"/>
          <p:cNvSpPr txBox="1"/>
          <p:nvPr/>
        </p:nvSpPr>
        <p:spPr>
          <a:xfrm>
            <a:off x="381550" y="8126000"/>
            <a:ext cx="70446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Reflection</a:t>
            </a:r>
            <a:r>
              <a:rPr b="1" lang="en" sz="1200">
                <a:solidFill>
                  <a:schemeClr val="dk1"/>
                </a:solidFill>
                <a:latin typeface="Inter"/>
                <a:ea typeface="Inter"/>
                <a:cs typeface="Inter"/>
                <a:sym typeface="Inter"/>
              </a:rPr>
              <a:t>: </a:t>
            </a:r>
            <a:r>
              <a:rPr lang="en" sz="1200">
                <a:solidFill>
                  <a:srgbClr val="231F20"/>
                </a:solidFill>
                <a:latin typeface="Inter"/>
                <a:ea typeface="Inter"/>
                <a:cs typeface="Inter"/>
                <a:sym typeface="Inter"/>
              </a:rPr>
              <a:t>How do these accounts add to your understanding of the human cost of the Iraq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5" name="Google Shape;185;p41"/>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86" name="Google Shape;186;p41"/>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7" name="Google Shape;187;p41"/>
          <p:cNvSpPr txBox="1"/>
          <p:nvPr/>
        </p:nvSpPr>
        <p:spPr>
          <a:xfrm>
            <a:off x="338625" y="1489850"/>
            <a:ext cx="7112400" cy="808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50">
                <a:solidFill>
                  <a:schemeClr val="dk1"/>
                </a:solidFill>
                <a:latin typeface="Halant"/>
                <a:ea typeface="Halant"/>
                <a:cs typeface="Halant"/>
                <a:sym typeface="Halant"/>
              </a:rPr>
              <a:t>Directions: </a:t>
            </a:r>
            <a:r>
              <a:rPr lang="en" sz="1150">
                <a:solidFill>
                  <a:schemeClr val="dk1"/>
                </a:solidFill>
                <a:latin typeface="Halant"/>
                <a:ea typeface="Halant"/>
                <a:cs typeface="Halant"/>
                <a:sym typeface="Halant"/>
              </a:rPr>
              <a:t>Complete the guided notes while listening to the teacher presentation.</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Why is Iraq’s geography important when considering its political and economic relationships with neighboring countries?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Iraq’s location gives it borders with six countries, but its limited coastline on the Persian Gulf and competition from oil-rich neighbors make it harder for Iraq to fully benefit from its oil resources.</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What events led to the Persian Gulf War, and how did it impact Iraq’s international reputation?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Iraq invaded Kuwait, which led to a U.S.-led military response. After the war, Iraq’s reputation was damaged, and it had to agree to disarmament terms set by the UN.</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a:t>
            </a:r>
            <a:r>
              <a:rPr lang="en" sz="1200">
                <a:solidFill>
                  <a:schemeClr val="dk1"/>
                </a:solidFill>
                <a:latin typeface="Inter"/>
                <a:ea typeface="Inter"/>
                <a:cs typeface="Inter"/>
                <a:sym typeface="Inter"/>
              </a:rPr>
              <a:t>How did Iraq’s actions after the Persian Gulf War increase tensions with the international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Iraq refused to let UN inspectors verify its disarmament, which led to airstrikes and sanctions by the U.S. and Britain, raising suspicions about hidden weapons.</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5) What motivated al-Qaeda’s attack on the U.S., and how did it affect U.S. foreign policy?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Al-Qaeda attacked because of U.S. presence in the Middle East and support for Israel. It caused the U.S. to increase military actions in the region and focus on national security.</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6) </a:t>
            </a:r>
            <a:r>
              <a:rPr lang="en" sz="1200">
                <a:solidFill>
                  <a:schemeClr val="dk1"/>
                </a:solidFill>
                <a:latin typeface="Inter"/>
                <a:ea typeface="Inter"/>
                <a:cs typeface="Inter"/>
                <a:sym typeface="Inter"/>
              </a:rPr>
              <a:t>Why was Iraq included in the “War on Terror,” and what was controversial about this decision?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Iraq was accused of supporting al-Qaeda and hiding WMDs. But these claims were later proven false, which made the decision to go to war controversial.</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7) What justifications did the U.S. government give for invading Iraq in 2003?</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The U.S. claimed Iraq had WMDs and was blocking inspections. Other countries wanted more time, but the U.S. gave Saddam Hussein 48 hours to leave.</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(Slides 8-9) Say-it-in-Six: Describe the immediate aftermath of the U.S. invasion of Iraq.</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Invasion success, but violence rapidly escalated</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10) What were some of the major human consequences of the war in Iraq, both for Iraqis and the global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Over 4,400 U.S. troops and more than 100,000 Iraqis died. Millions of Iraqis became refugees, and the war had long-lasting effects on people’s lives.</a:t>
            </a:r>
            <a:endParaRPr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88" name="Google Shape;188;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Guided Notes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War in Iraq - A Case Study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9" name="Google Shape;189;p41"/>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90" name="Google Shape;190;p41"/>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(Exemplar)</a:t>
            </a:r>
            <a:endParaRPr sz="1500"/>
          </a:p>
        </p:txBody>
      </p:sp>
      <p:graphicFrame>
        <p:nvGraphicFramePr>
          <p:cNvPr id="196" name="Google Shape;196;p42"/>
          <p:cNvGraphicFramePr/>
          <p:nvPr/>
        </p:nvGraphicFramePr>
        <p:xfrm>
          <a:off x="238092" y="670452"/>
          <a:ext cx="3000000" cy="3000000"/>
        </p:xfrm>
        <a:graphic>
          <a:graphicData uri="http://schemas.openxmlformats.org/drawingml/2006/table">
            <a:tbl>
              <a:tblPr>
                <a:noFill/>
                <a:tableStyleId>{9C817E7B-D9A3-4DC3-967F-4EB2943B873B}</a:tableStyleId>
              </a:tblPr>
              <a:tblGrid>
                <a:gridCol w="2180925"/>
                <a:gridCol w="2678725"/>
                <a:gridCol w="2429825"/>
              </a:tblGrid>
              <a:tr h="31866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1. Who was the target audience of this document?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rgbClr val="E95C3D"/>
                          </a:solidFill>
                          <a:latin typeface="Inter"/>
                          <a:ea typeface="Inter"/>
                          <a:cs typeface="Inter"/>
                          <a:sym typeface="Inter"/>
                        </a:rPr>
                        <a:t>The American public and the international community, especially allies and members of the United Nations</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2. Whose voice or perspective is not shared in this document?</a:t>
                      </a:r>
                      <a:endParaRPr sz="11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Iraqi people, Saddam Hussein, and those opposing the war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1. When was this document created and/or circulated? Who wrote it?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rgbClr val="E95C3D"/>
                          </a:solidFill>
                          <a:latin typeface="Inter"/>
                          <a:ea typeface="Inter"/>
                          <a:cs typeface="Inter"/>
                          <a:sym typeface="Inter"/>
                        </a:rPr>
                        <a:t>This speech was delivered by President George W. Bush on March 17, 2003</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What events were occurring during the time this document was written?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At the time, tensions were high over Iraq’s alleged possession of weapons of mass destruction, and the U.S. was preparing to launch the Iraq War</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a:t>
                      </a:r>
                      <a:r>
                        <a:rPr b="1" lang="en" sz="1000">
                          <a:solidFill>
                            <a:srgbClr val="E95C3D"/>
                          </a:solidFill>
                          <a:latin typeface="Inter"/>
                          <a:ea typeface="Inter"/>
                          <a:cs typeface="Inter"/>
                          <a:sym typeface="Inter"/>
                        </a:rPr>
                        <a:t>o justify and announce the U.S. decision to use military force against Iraq;  to gain international support for the invasion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“Saddam Hussein and his sons must leave Iraq within 48 hours” and “The security of the world requires disarming Saddam Hussein now,” which show a clear ultimatum and the rationale for immediate action</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140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1. What words are new to you or need to be defined?</a:t>
                      </a:r>
                      <a:endParaRPr sz="11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1. Based on your reading of this document, what are some things that can be inferred about the author's perspective or point of view?</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rgbClr val="E95C3D"/>
                          </a:solidFill>
                          <a:latin typeface="Inter"/>
                          <a:ea typeface="Inter"/>
                          <a:cs typeface="Inter"/>
                          <a:sym typeface="Inter"/>
                        </a:rPr>
                        <a:t>President Bush views the Iraqi regime as a serious threat and believes in preemptive military action to ensure national and global security.</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President George W. Bush’s administration prioritized national security and counterterrorism, fundamentally shaping his approach to foreign policy. As a U.S. president in a post-9/11 context, Bush’s focus was on preventing future terrorist attacks, shaping his perspective toward aggressive defense strategies. </a:t>
                      </a:r>
                      <a:endParaRPr sz="11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9590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1. List two things or ideas that make this document historically significant. </a:t>
                      </a:r>
                      <a:endParaRPr sz="11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The speech marks the official prelude to the U.S. invasion of Iraq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This speech also come before the beginning of a major international conflict</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latin typeface="Inter"/>
                          <a:ea typeface="Inter"/>
                          <a:cs typeface="Inter"/>
                          <a:sym typeface="Inter"/>
                        </a:rPr>
                        <a:t>2. Provide one quote from the document that demonstrates why it might be considered historically significant. Explain your reasoning.</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rgbClr val="E95C3D"/>
                          </a:solidFill>
                          <a:latin typeface="Inter"/>
                          <a:ea typeface="Inter"/>
                          <a:cs typeface="Inter"/>
                          <a:sym typeface="Inter"/>
                        </a:rPr>
                        <a:t>“The security of the world requires disarming Saddam Hussein now.” – This shows the urgency and justification for war. This statement serves not only as a call to action but also as a rhetorical device to frame Saddam Hussein’s regime as an imminent and severe threat to global peace and stability.</a:t>
                      </a:r>
                      <a:endParaRPr b="1" sz="11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97" name="Google Shape;197;p42"/>
          <p:cNvGraphicFramePr/>
          <p:nvPr/>
        </p:nvGraphicFramePr>
        <p:xfrm>
          <a:off x="381541" y="4920092"/>
          <a:ext cx="3000000" cy="3000000"/>
        </p:xfrm>
        <a:graphic>
          <a:graphicData uri="http://schemas.openxmlformats.org/drawingml/2006/table">
            <a:tbl>
              <a:tblPr>
                <a:noFill/>
                <a:tableStyleId>{9C817E7B-D9A3-4DC3-967F-4EB2943B873B}</a:tableStyleId>
              </a:tblPr>
              <a:tblGrid>
                <a:gridCol w="1839725"/>
              </a:tblGrid>
              <a:tr h="608075">
                <a:tc>
                  <a:txBody>
                    <a:bodyPr/>
                    <a:lstStyle/>
                    <a:p>
                      <a:pPr indent="0" lvl="0" marL="0" rtl="0" algn="ctr">
                        <a:spcBef>
                          <a:spcPts val="0"/>
                        </a:spcBef>
                        <a:spcAft>
                          <a:spcPts val="0"/>
                        </a:spcAft>
                        <a:buNone/>
                      </a:pPr>
                      <a:r>
                        <a:rPr b="1" lang="en" sz="1100">
                          <a:solidFill>
                            <a:srgbClr val="E95C3D"/>
                          </a:solidFill>
                          <a:latin typeface="Inter"/>
                          <a:ea typeface="Inter"/>
                          <a:cs typeface="Inter"/>
                          <a:sym typeface="Inter"/>
                        </a:rPr>
                        <a:t>Ultimatum</a:t>
                      </a:r>
                      <a:endParaRPr b="1" sz="11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100">
                          <a:solidFill>
                            <a:srgbClr val="E95C3D"/>
                          </a:solidFill>
                          <a:latin typeface="Inter"/>
                          <a:ea typeface="Inter"/>
                          <a:cs typeface="Inter"/>
                          <a:sym typeface="Inter"/>
                        </a:rPr>
                        <a:t>Regime</a:t>
                      </a:r>
                      <a:endParaRPr b="1" sz="11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100">
                          <a:solidFill>
                            <a:srgbClr val="E95C3D"/>
                          </a:solidFill>
                          <a:latin typeface="Inter"/>
                          <a:ea typeface="Inter"/>
                          <a:cs typeface="Inter"/>
                          <a:sym typeface="Inter"/>
                        </a:rPr>
                        <a:t>Appeasement</a:t>
                      </a:r>
                      <a:endParaRPr b="1" sz="11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98" name="Google Shape;198;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0" name="Google Shape;200;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4" name="Shape 204"/>
        <p:cNvGrpSpPr/>
        <p:nvPr/>
      </p:nvGrpSpPr>
      <p:grpSpPr>
        <a:xfrm>
          <a:off x="0" y="0"/>
          <a:ext cx="0" cy="0"/>
          <a:chOff x="0" y="0"/>
          <a:chExt cx="0" cy="0"/>
        </a:xfrm>
      </p:grpSpPr>
      <p:pic>
        <p:nvPicPr>
          <p:cNvPr id="205" name="Google Shape;205;p4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6" name="Google Shape;206;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7" name="Google Shape;207;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8" name="Google Shape;208;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Give One, Get One (Exemplar)</a:t>
            </a:r>
            <a:endParaRPr sz="1900">
              <a:solidFill>
                <a:schemeClr val="dk1"/>
              </a:solidFill>
              <a:latin typeface="Halant"/>
              <a:ea typeface="Halant"/>
              <a:cs typeface="Halant"/>
              <a:sym typeface="Halant"/>
            </a:endParaRPr>
          </a:p>
        </p:txBody>
      </p:sp>
      <p:sp>
        <p:nvSpPr>
          <p:cNvPr id="209" name="Google Shape;209;p43"/>
          <p:cNvSpPr txBox="1"/>
          <p:nvPr/>
        </p:nvSpPr>
        <p:spPr>
          <a:xfrm>
            <a:off x="455228" y="506000"/>
            <a:ext cx="71349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Using the table below, fill in the column that corresponds to the source you read. Then, mingle with your classmates to find fours students who read the other sources. Take time to share your learnings with each other. Then, answer the reflection question.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graphicFrame>
        <p:nvGraphicFramePr>
          <p:cNvPr id="210" name="Google Shape;210;p43"/>
          <p:cNvGraphicFramePr/>
          <p:nvPr/>
        </p:nvGraphicFramePr>
        <p:xfrm>
          <a:off x="381491" y="1251857"/>
          <a:ext cx="3000000" cy="3000000"/>
        </p:xfrm>
        <a:graphic>
          <a:graphicData uri="http://schemas.openxmlformats.org/drawingml/2006/table">
            <a:tbl>
              <a:tblPr>
                <a:noFill/>
                <a:tableStyleId>{9C817E7B-D9A3-4DC3-967F-4EB2943B873B}</a:tableStyleId>
              </a:tblPr>
              <a:tblGrid>
                <a:gridCol w="1564850"/>
                <a:gridCol w="1826600"/>
                <a:gridCol w="1826600"/>
                <a:gridCol w="1826600"/>
              </a:tblGrid>
              <a:tr h="399150">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5775" marB="95775" marR="97150" marL="97150" anchor="ctr"/>
                </a:tc>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Significant Detail</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5775" marB="95775" marR="97150" marL="97150"/>
                </a:tc>
              </a:tr>
              <a:tr h="885575">
                <a:tc>
                  <a:txBody>
                    <a:bodyPr/>
                    <a:lstStyle/>
                    <a:p>
                      <a:pPr indent="0" lvl="0" marL="0" rtl="0" algn="ctr">
                        <a:spcBef>
                          <a:spcPts val="0"/>
                        </a:spcBef>
                        <a:spcAft>
                          <a:spcPts val="0"/>
                        </a:spcAft>
                        <a:buNone/>
                      </a:pPr>
                      <a:r>
                        <a:rPr b="1" lang="en" sz="1200">
                          <a:latin typeface="Inter"/>
                          <a:ea typeface="Inter"/>
                          <a:cs typeface="Inter"/>
                          <a:sym typeface="Inter"/>
                        </a:rPr>
                        <a:t>Source 1: </a:t>
                      </a:r>
                      <a:r>
                        <a:rPr b="1" lang="en" sz="1200">
                          <a:solidFill>
                            <a:schemeClr val="dk1"/>
                          </a:solidFill>
                          <a:latin typeface="Inter"/>
                          <a:ea typeface="Inter"/>
                          <a:cs typeface="Inter"/>
                          <a:sym typeface="Inter"/>
                        </a:rPr>
                        <a:t>Mohammed Hassan Jawad Jassim</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Lost access to education, lived in fear as a child, and lost his eyesight</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tear gas canister exploded in his face, causing permanent blindness before he ever saw his youngest son</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Blinded by protest, still seeking justice.</a:t>
                      </a:r>
                      <a:endParaRPr b="1" sz="1200">
                        <a:solidFill>
                          <a:srgbClr val="E95C3D"/>
                        </a:solidFill>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2: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Noor Nabih</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Lived through personal tragedy and violence; continues to experience fear and insecurity in Iraq.</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Her uncle’s body was left near a trash heap after being kidnapped and killed by insurgents.</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Violence, loss, fears never fully fade.</a:t>
                      </a:r>
                      <a:endParaRPr b="1" sz="1200">
                        <a:solidFill>
                          <a:srgbClr val="E95C3D"/>
                        </a:solidFill>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3: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Dalia Mazin Sedeeq Al-Hatim &amp; Hussain Sarmad Kadhim Al-Bayati</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Both grew up amid war and violence but found hope in each other and pursued medical careers despite divisions.</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Despite being Sunni and Shia, their families supported their marriage, showing unity amid division.</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Love and healing despite lasting instability.</a:t>
                      </a:r>
                      <a:endParaRPr b="1" sz="1200">
                        <a:solidFill>
                          <a:srgbClr val="E95C3D"/>
                        </a:solidFill>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4: </a:t>
                      </a:r>
                      <a:r>
                        <a:rPr b="1" lang="en" sz="1200">
                          <a:solidFill>
                            <a:schemeClr val="dk1"/>
                          </a:solidFill>
                          <a:latin typeface="Inter"/>
                          <a:ea typeface="Inter"/>
                          <a:cs typeface="Inter"/>
                          <a:sym typeface="Inter"/>
                        </a:rPr>
                        <a:t>Sulaiman Fayadh Sulaiman</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Paralyzed by a stray bullet at age 3, now competes in Paralympic archery while living with disappointment.</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Promised medical help by a U.S. soldier, but was left behind when the soldier was transferred.</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Wounded young, promised help, no hope.</a:t>
                      </a:r>
                      <a:endParaRPr b="1" sz="1200">
                        <a:solidFill>
                          <a:srgbClr val="E95C3D"/>
                        </a:solidFill>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5: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Hamza Amer Chamis</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Followed his father’s military legacy, despite threats from insurgents and his father's death at the hands of ISIS.</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Became the youngest lieutenant in Iraq’s army, continuing the fight against those who killed his father.</a:t>
                      </a:r>
                      <a:endParaRPr b="1" sz="1200">
                        <a:solidFill>
                          <a:srgbClr val="E95C3D"/>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Honor drives him through family sacrifice.</a:t>
                      </a:r>
                      <a:endParaRPr b="1" sz="1200">
                        <a:solidFill>
                          <a:srgbClr val="E95C3D"/>
                        </a:solidFill>
                        <a:latin typeface="Inter"/>
                        <a:ea typeface="Inter"/>
                        <a:cs typeface="Inter"/>
                        <a:sym typeface="Inter"/>
                      </a:endParaRPr>
                    </a:p>
                  </a:txBody>
                  <a:tcPr marT="95775" marB="95775" marR="97150" marL="97150"/>
                </a:tc>
              </a:tr>
            </a:tbl>
          </a:graphicData>
        </a:graphic>
      </p:graphicFrame>
      <p:sp>
        <p:nvSpPr>
          <p:cNvPr id="211" name="Google Shape;211;p43"/>
          <p:cNvSpPr txBox="1"/>
          <p:nvPr/>
        </p:nvSpPr>
        <p:spPr>
          <a:xfrm>
            <a:off x="381550" y="8126000"/>
            <a:ext cx="70446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Reflection: </a:t>
            </a:r>
            <a:r>
              <a:rPr lang="en" sz="1200">
                <a:solidFill>
                  <a:srgbClr val="231F20"/>
                </a:solidFill>
                <a:latin typeface="Inter"/>
                <a:ea typeface="Inter"/>
                <a:cs typeface="Inter"/>
                <a:sym typeface="Inter"/>
              </a:rPr>
              <a:t>How do these accounts add to your understanding of the human cost of the Iraq War?</a:t>
            </a:r>
            <a:endParaRPr sz="1200">
              <a:solidFill>
                <a:srgbClr val="231F20"/>
              </a:solidFill>
              <a:latin typeface="Inter"/>
              <a:ea typeface="Inter"/>
              <a:cs typeface="Inter"/>
              <a:sym typeface="Inter"/>
            </a:endParaRPr>
          </a:p>
          <a:p>
            <a:pPr indent="0" lvl="0" marL="0" rtl="0" algn="l">
              <a:lnSpc>
                <a:spcPct val="100000"/>
              </a:lnSpc>
              <a:spcBef>
                <a:spcPts val="0"/>
              </a:spcBef>
              <a:spcAft>
                <a:spcPts val="1200"/>
              </a:spcAft>
              <a:buClr>
                <a:schemeClr val="dk1"/>
              </a:buClr>
              <a:buSzPts val="1100"/>
              <a:buFont typeface="Arial"/>
              <a:buNone/>
            </a:pPr>
            <a:r>
              <a:rPr b="1" lang="en" sz="1200">
                <a:solidFill>
                  <a:srgbClr val="E95C3D"/>
                </a:solidFill>
                <a:latin typeface="Inter"/>
                <a:ea typeface="Inter"/>
                <a:cs typeface="Inter"/>
                <a:sym typeface="Inter"/>
              </a:rPr>
              <a:t>These accounts help me see the Iraq War as more than just politics or battles. They show how real people, especially kids, had their lives changed forever. Some lost family, some were injured, and many still live in fear or with deep pain.</a:t>
            </a:r>
            <a:endParaRPr b="1" sz="1200">
              <a:highlight>
                <a:schemeClr val="accent4"/>
              </a:highlight>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