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Lst>
  <p:sldSz cy="10058400" cx="7772400"/>
  <p:notesSz cx="6858000" cy="9144000"/>
  <p:embeddedFontLst>
    <p:embeddedFont>
      <p:font typeface="Halant"/>
      <p:regular r:id="rId13"/>
      <p:bold r:id="rId14"/>
    </p:embeddedFont>
    <p:embeddedFont>
      <p:font typeface="Inter SemiBold"/>
      <p:regular r:id="rId15"/>
      <p:bold r:id="rId16"/>
      <p:italic r:id="rId17"/>
      <p:boldItalic r:id="rId18"/>
    </p:embeddedFont>
    <p:embeddedFont>
      <p:font typeface="Inter"/>
      <p:regular r:id="rId19"/>
      <p:bold r:id="rId20"/>
      <p:italic r:id="rId21"/>
      <p:boldItalic r:id="rId22"/>
    </p:embeddedFont>
    <p:embeddedFont>
      <p:font typeface="Plus Jakarta Sans"/>
      <p:regular r:id="rId23"/>
      <p:bold r:id="rId24"/>
      <p:italic r:id="rId25"/>
      <p:boldItalic r:id="rId26"/>
    </p:embeddedFont>
    <p:embeddedFont>
      <p:font typeface="Plus Jakarta Sans SemiBold"/>
      <p:regular r:id="rId27"/>
      <p:bold r:id="rId28"/>
      <p:italic r:id="rId29"/>
      <p:boldItalic r:id="rId30"/>
    </p:embeddedFont>
    <p:embeddedFont>
      <p:font typeface="Plus Jakarta Sans Medium"/>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21A2CB3-3596-4C05-B3EB-7EB3EFAF05B3}">
  <a:tblStyle styleId="{F21A2CB3-3596-4C05-B3EB-7EB3EFAF05B3}"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35421F8-AC22-4D9B-88D1-8361CCF21502}"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bold.fntdata"/><Relationship Id="rId23" Type="http://schemas.openxmlformats.org/officeDocument/2006/relationships/font" Target="fonts/PlusJakartaSans-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Italic.fntdata"/><Relationship Id="rId25" Type="http://schemas.openxmlformats.org/officeDocument/2006/relationships/font" Target="fonts/PlusJakartaSans-italic.fntdata"/><Relationship Id="rId28" Type="http://schemas.openxmlformats.org/officeDocument/2006/relationships/font" Target="fonts/PlusJakartaSansSemiBold-bold.fntdata"/><Relationship Id="rId27" Type="http://schemas.openxmlformats.org/officeDocument/2006/relationships/font" Target="fonts/PlusJakartaSansSemiBold-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Semi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regular.fntdata"/><Relationship Id="rId30" Type="http://schemas.openxmlformats.org/officeDocument/2006/relationships/font" Target="fonts/PlusJakartaSansSemiBold-boldItalic.fntdata"/><Relationship Id="rId11" Type="http://schemas.openxmlformats.org/officeDocument/2006/relationships/slide" Target="slides/slide3.xml"/><Relationship Id="rId33" Type="http://schemas.openxmlformats.org/officeDocument/2006/relationships/font" Target="fonts/PlusJakartaSansMedium-italic.fntdata"/><Relationship Id="rId10" Type="http://schemas.openxmlformats.org/officeDocument/2006/relationships/slide" Target="slides/slide2.xml"/><Relationship Id="rId32" Type="http://schemas.openxmlformats.org/officeDocument/2006/relationships/font" Target="fonts/PlusJakartaSansMedium-bold.fntdata"/><Relationship Id="rId13" Type="http://schemas.openxmlformats.org/officeDocument/2006/relationships/font" Target="fonts/Halant-regular.fntdata"/><Relationship Id="rId12" Type="http://schemas.openxmlformats.org/officeDocument/2006/relationships/slide" Target="slides/slide4.xml"/><Relationship Id="rId34" Type="http://schemas.openxmlformats.org/officeDocument/2006/relationships/font" Target="fonts/PlusJakartaSansMedium-boldItalic.fntdata"/><Relationship Id="rId15" Type="http://schemas.openxmlformats.org/officeDocument/2006/relationships/font" Target="fonts/InterSemiBold-regular.fntdata"/><Relationship Id="rId14" Type="http://schemas.openxmlformats.org/officeDocument/2006/relationships/font" Target="fonts/Halant-bold.fntdata"/><Relationship Id="rId17" Type="http://schemas.openxmlformats.org/officeDocument/2006/relationships/font" Target="fonts/InterSemiBold-italic.fntdata"/><Relationship Id="rId16" Type="http://schemas.openxmlformats.org/officeDocument/2006/relationships/font" Target="fonts/InterSemiBold-bold.fntdata"/><Relationship Id="rId19" Type="http://schemas.openxmlformats.org/officeDocument/2006/relationships/font" Target="fonts/Inter-regular.fntdata"/><Relationship Id="rId18" Type="http://schemas.openxmlformats.org/officeDocument/2006/relationships/font" Target="fonts/InterSemiBold-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b99117e14_0_186: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b99117e14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4bd231ee1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4bd231ee1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6c6203cd2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6c6203cd2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6c6203cd2e_0_10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6c6203cd2e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5" name="Google Shape;145;p37"/>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46" name="Google Shape;146;p37"/>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7" name="Google Shape;147;p37"/>
          <p:cNvSpPr txBox="1"/>
          <p:nvPr/>
        </p:nvSpPr>
        <p:spPr>
          <a:xfrm>
            <a:off x="338625" y="1489850"/>
            <a:ext cx="7112400" cy="808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50">
                <a:solidFill>
                  <a:schemeClr val="dk1"/>
                </a:solidFill>
                <a:latin typeface="Halant"/>
                <a:ea typeface="Halant"/>
                <a:cs typeface="Halant"/>
                <a:sym typeface="Halant"/>
              </a:rPr>
              <a:t>Directions: </a:t>
            </a:r>
            <a:r>
              <a:rPr lang="en" sz="1150">
                <a:solidFill>
                  <a:schemeClr val="dk1"/>
                </a:solidFill>
                <a:latin typeface="Halant"/>
                <a:ea typeface="Halant"/>
                <a:cs typeface="Halant"/>
                <a:sym typeface="Halant"/>
              </a:rPr>
              <a:t>Complete the guided notes while listening to the teacher presentation.</a:t>
            </a:r>
            <a:endParaRPr sz="1150">
              <a:solidFill>
                <a:schemeClr val="dk1"/>
              </a:solidFill>
              <a:latin typeface="Halant"/>
              <a:ea typeface="Halant"/>
              <a:cs typeface="Halant"/>
              <a:sym typeface="Halant"/>
            </a:endParaRPr>
          </a:p>
          <a:p>
            <a:pPr indent="0" lvl="0" marL="0" rtl="0" algn="l">
              <a:spcBef>
                <a:spcPts val="0"/>
              </a:spcBef>
              <a:spcAft>
                <a:spcPts val="0"/>
              </a:spcAft>
              <a:buNone/>
            </a:pPr>
            <a:r>
              <a:t/>
            </a:r>
            <a:endParaRPr sz="115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Why is Iraq’s geography important when considering its political and economic relationships with neighboring countries?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What events led to the Persian Gulf War, and how did it impact Iraq’s international reputation?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How did Iraq’s actions after the Persian Gulf War increase tensions with the international community?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5) What motivated al-Qaeda’s attack on the U.S., and how did it affect U.S. foreign policy?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6) Why was Iraq included in the “War on Terror,” and what was controversial about this decision?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7) What justifications did the U.S. government give for invading Iraq in 2003?</a:t>
            </a:r>
            <a:endParaRPr b="1"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(Slides 8-9) Say-it-in-Six: Describe the immediate aftermath of the U.S. invasion of Iraq.</a:t>
            </a:r>
            <a:endParaRPr b="1"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10) What were some of the major human consequences of the war in Iraq, both for Iraqis and the global community?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148" name="Google Shape;148;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Guided Notes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The War in Iraq - A Case Study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9" name="Google Shape;149;p37"/>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50" name="Google Shape;150;p37"/>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sp>
        <p:nvSpPr>
          <p:cNvPr id="155" name="Google Shape;155;p38"/>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 &amp; Sourcing</a:t>
            </a:r>
            <a:endParaRPr sz="1300">
              <a:latin typeface="Inter"/>
              <a:ea typeface="Inter"/>
              <a:cs typeface="Inter"/>
              <a:sym typeface="Inter"/>
            </a:endParaRPr>
          </a:p>
        </p:txBody>
      </p:sp>
      <p:sp>
        <p:nvSpPr>
          <p:cNvPr id="156" name="Google Shape;156;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Contextualization &amp; Sourcing</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Speech by President George W. Bush</a:t>
            </a:r>
            <a:endParaRPr sz="23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i="1" sz="2500">
              <a:solidFill>
                <a:schemeClr val="dk1"/>
              </a:solidFill>
              <a:latin typeface="Plus Jakarta Sans Medium"/>
              <a:ea typeface="Plus Jakarta Sans Medium"/>
              <a:cs typeface="Plus Jakarta Sans Medium"/>
              <a:sym typeface="Plus Jakarta Sans Medium"/>
            </a:endParaRPr>
          </a:p>
        </p:txBody>
      </p:sp>
      <p:pic>
        <p:nvPicPr>
          <p:cNvPr id="157" name="Google Shape;157;p38"/>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58" name="Google Shape;158;p38"/>
          <p:cNvGraphicFramePr/>
          <p:nvPr/>
        </p:nvGraphicFramePr>
        <p:xfrm>
          <a:off x="457191" y="1212510"/>
          <a:ext cx="3000000" cy="3000000"/>
        </p:xfrm>
        <a:graphic>
          <a:graphicData uri="http://schemas.openxmlformats.org/drawingml/2006/table">
            <a:tbl>
              <a:tblPr>
                <a:noFill/>
                <a:tableStyleId>{F21A2CB3-3596-4C05-B3EB-7EB3EFAF05B3}</a:tableStyleId>
              </a:tblPr>
              <a:tblGrid>
                <a:gridCol w="2266425"/>
                <a:gridCol w="1662050"/>
                <a:gridCol w="2905850"/>
              </a:tblGrid>
              <a:tr h="772500">
                <a:tc gridSpan="3">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Halant"/>
                          <a:ea typeface="Halant"/>
                          <a:cs typeface="Halant"/>
                          <a:sym typeface="Halant"/>
                        </a:rPr>
                        <a:t>Source: George W. Bush, “President Says Saddam Hussein Must Leave Iraq Within 48 Hours: Remarks by the President in Address to the Nation,” </a:t>
                      </a:r>
                      <a:r>
                        <a:rPr i="1" lang="en" sz="1200">
                          <a:solidFill>
                            <a:schemeClr val="dk1"/>
                          </a:solidFill>
                          <a:latin typeface="Halant"/>
                          <a:ea typeface="Halant"/>
                          <a:cs typeface="Halant"/>
                          <a:sym typeface="Halant"/>
                        </a:rPr>
                        <a:t>Office of the Press Secretary</a:t>
                      </a:r>
                      <a:r>
                        <a:rPr lang="en" sz="1200">
                          <a:solidFill>
                            <a:schemeClr val="dk1"/>
                          </a:solidFill>
                          <a:latin typeface="Halant"/>
                          <a:ea typeface="Halant"/>
                          <a:cs typeface="Halant"/>
                          <a:sym typeface="Halant"/>
                        </a:rPr>
                        <a:t>, March 17, 2003. </a:t>
                      </a:r>
                      <a:endParaRPr sz="12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a:t>
                      </a:r>
                      <a:r>
                        <a:rPr lang="en" sz="1000">
                          <a:latin typeface="Inter"/>
                          <a:ea typeface="Inter"/>
                          <a:cs typeface="Inter"/>
                          <a:sym typeface="Inter"/>
                        </a:rPr>
                        <a:t>: </a:t>
                      </a:r>
                      <a:r>
                        <a:rPr lang="en" sz="1000">
                          <a:latin typeface="Inter"/>
                          <a:ea typeface="Inter"/>
                          <a:cs typeface="Inter"/>
                          <a:sym typeface="Inter"/>
                        </a:rPr>
                        <a:t>On March 17, 2003, President George W. Bush issued an ultimatum to Iraqi President Saddam Hussein. He gave Saddam Hussein 48 hours to leave Iraq or face removal by force. Following is an excerpt of the speech Bush made explaining the ultimatum.</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27100">
                <a:tc gridSpan="3" rowSpan="2">
                  <a:txBody>
                    <a:bodyPr/>
                    <a:lstStyle/>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For more than a decade, the United States and other nations have pursued patient and honorable efforts to disarm the Iraqi regime without war. That regime pledged to reveal and destroy all its weapons of mass destruction as a condition for ending the Persian Gulf war in 1991....Peaceful efforts to disarm the Iraqi regime have failed again and again because we are not dealing with peaceful men. Intelligence gathered by this and other governments leaves no doubt that the Iraq regime continues to possess and conceal some of the most lethal weapons ever devised.... The danger is clear. Using chemical, biological or, one day, nuclear weapons, obtained with the help of Iraq, the terrorists could fulfill their stated ambitions and kill thousands or hundreds of thousands of innocent people in our country or any other....For the last four and a half months, the United States and our allies have worked within the Security Council to enforce that council's </a:t>
                      </a:r>
                      <a:r>
                        <a:rPr lang="en" sz="1100">
                          <a:solidFill>
                            <a:schemeClr val="dk1"/>
                          </a:solidFill>
                          <a:latin typeface="Inter"/>
                          <a:ea typeface="Inter"/>
                          <a:cs typeface="Inter"/>
                          <a:sym typeface="Inter"/>
                        </a:rPr>
                        <a:t>long standing</a:t>
                      </a:r>
                      <a:r>
                        <a:rPr lang="en" sz="1100">
                          <a:solidFill>
                            <a:schemeClr val="dk1"/>
                          </a:solidFill>
                          <a:latin typeface="Inter"/>
                          <a:ea typeface="Inter"/>
                          <a:cs typeface="Inter"/>
                          <a:sym typeface="Inter"/>
                        </a:rPr>
                        <a:t> demands. Yet some permanent members of the Security Council have publicly announced that they will veto any resolution that compels the disarmament of Iraq. These governments share our assessment of the danger, but not our resolve to meet it....The United Nations Security Council has not lived up to its responsibilities, so we will rise to ours.... Saddam Hussein and his sons must leave Iraq within 48 hours. Their refusal to do so will result in military conflict, commenced at a time of our choosing... Many Iraqis can hear me tonight in a translated radio broadcast. And I have a message for them. If we must begin a military campaign, it will be directed against the lawless men who rule your country and not against you. As our coalition takes away their power we will deliver the food and medicine you need. We will tear down the apparatus of terror. And we will help you to build a new Iraq that is prosperous and free.... The terrorist threat to America and the world will be diminished the moment that Saddam Hussein is disarmed. Our government is on heightened watch against these dangers. Just as we are preparing to ensure victory in Iraq, we are taking further actions to protect our homeland.... The cause of peace requires all free nations to recognize new and undeniable realities. In the 20th century some chose to appease murderous dictators whose threats were allowed to grow into genocide and global war. In this century when evil men plot chemical, biological and nuclear terror, a policy of appeasement could bring destruction of a kind never before seen on this earth. Terrorists and terrorist states do not reveal these threats with fair notice in formal declarations. And responding to such enemies only after they have struck first is not self-defense, it is suicide. The security of the world requires disarming Saddam Hussein now... Unlike Saddam Hussein, we believe the Iraqi people are deserving and capable of human liberty. And when the dictator has departed, they can set an example to all the Middle East of a vital and peaceful and selfgoverning nation...The power and appeal of human liberty is felt in every life and every land. And the greatest power of freedom is to overcome hatred and violence, and turn the creative gifts of men and women to the pursuits of peace. That is the future we choose. Free nations have a duty to defend our people by uniting against the violent. And tonight, as we have done before, America and our allies accept that responsibility.</a:t>
                      </a:r>
                      <a:endParaRPr sz="11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rowSpan="2" hMerge="1"/>
                <a:tc rowSpan="2" hMerge="1"/>
              </a:tr>
              <a:tr h="5655475">
                <a:tc gridSpan="3" vMerge="1"/>
                <a:tc hMerge="1" vMerge="1"/>
                <a:tc hMerge="1" v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sp>
        <p:nvSpPr>
          <p:cNvPr id="163" name="Google Shape;163;p3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164" name="Google Shape;164;p39"/>
          <p:cNvGraphicFramePr/>
          <p:nvPr/>
        </p:nvGraphicFramePr>
        <p:xfrm>
          <a:off x="327742" y="670452"/>
          <a:ext cx="3000000" cy="3000000"/>
        </p:xfrm>
        <a:graphic>
          <a:graphicData uri="http://schemas.openxmlformats.org/drawingml/2006/table">
            <a:tbl>
              <a:tblPr>
                <a:noFill/>
                <a:tableStyleId>{B35421F8-AC22-4D9B-88D1-8361CCF21502}</a:tableStyleId>
              </a:tblPr>
              <a:tblGrid>
                <a:gridCol w="2130625"/>
                <a:gridCol w="2616950"/>
                <a:gridCol w="2373800"/>
              </a:tblGrid>
              <a:tr h="31866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302897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9590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65" name="Google Shape;165;p39"/>
          <p:cNvGraphicFramePr/>
          <p:nvPr/>
        </p:nvGraphicFramePr>
        <p:xfrm>
          <a:off x="485491" y="4938267"/>
          <a:ext cx="3000000" cy="3000000"/>
        </p:xfrm>
        <a:graphic>
          <a:graphicData uri="http://schemas.openxmlformats.org/drawingml/2006/table">
            <a:tbl>
              <a:tblPr>
                <a:noFill/>
                <a:tableStyleId>{B35421F8-AC22-4D9B-88D1-8361CCF21502}</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66" name="Google Shape;166;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7" name="Google Shape;167;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8" name="Google Shape;168;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pic>
        <p:nvPicPr>
          <p:cNvPr id="173" name="Google Shape;173;p4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4" name="Google Shape;174;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5" name="Google Shape;175;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6" name="Google Shape;176;p4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Give One, Get One</a:t>
            </a:r>
            <a:endParaRPr sz="1900">
              <a:solidFill>
                <a:schemeClr val="dk1"/>
              </a:solidFill>
              <a:latin typeface="Halant"/>
              <a:ea typeface="Halant"/>
              <a:cs typeface="Halant"/>
              <a:sym typeface="Halant"/>
            </a:endParaRPr>
          </a:p>
        </p:txBody>
      </p:sp>
      <p:sp>
        <p:nvSpPr>
          <p:cNvPr id="177" name="Google Shape;177;p40"/>
          <p:cNvSpPr txBox="1"/>
          <p:nvPr/>
        </p:nvSpPr>
        <p:spPr>
          <a:xfrm>
            <a:off x="455228" y="506000"/>
            <a:ext cx="7134900" cy="805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Using the table below, fill in the column that corresponds to the source you read. Then, mingle with your classmates to find fours students who read the other sources. Take time to share your learnings with each other. Then, answer the reflection question.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highlight>
                <a:schemeClr val="accent4"/>
              </a:highlight>
              <a:latin typeface="Inter"/>
              <a:ea typeface="Inter"/>
              <a:cs typeface="Inter"/>
              <a:sym typeface="Inter"/>
            </a:endParaRPr>
          </a:p>
        </p:txBody>
      </p:sp>
      <p:graphicFrame>
        <p:nvGraphicFramePr>
          <p:cNvPr id="178" name="Google Shape;178;p40"/>
          <p:cNvGraphicFramePr/>
          <p:nvPr/>
        </p:nvGraphicFramePr>
        <p:xfrm>
          <a:off x="381491" y="1251857"/>
          <a:ext cx="3000000" cy="3000000"/>
        </p:xfrm>
        <a:graphic>
          <a:graphicData uri="http://schemas.openxmlformats.org/drawingml/2006/table">
            <a:tbl>
              <a:tblPr>
                <a:noFill/>
                <a:tableStyleId>{B35421F8-AC22-4D9B-88D1-8361CCF21502}</a:tableStyleId>
              </a:tblPr>
              <a:tblGrid>
                <a:gridCol w="1564850"/>
                <a:gridCol w="1826600"/>
                <a:gridCol w="1826600"/>
                <a:gridCol w="1826600"/>
              </a:tblGrid>
              <a:tr h="399150">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5775" marB="95775" marR="97150" marL="97150" anchor="ctr"/>
                </a:tc>
                <a:tc>
                  <a:txBody>
                    <a:bodyPr/>
                    <a:lstStyle/>
                    <a:p>
                      <a:pPr indent="0" lvl="0" marL="0" rtl="0" algn="ctr">
                        <a:spcBef>
                          <a:spcPts val="0"/>
                        </a:spcBef>
                        <a:spcAft>
                          <a:spcPts val="0"/>
                        </a:spcAft>
                        <a:buNone/>
                      </a:pPr>
                      <a:r>
                        <a:rPr b="1" lang="en" sz="1200">
                          <a:latin typeface="Inter"/>
                          <a:ea typeface="Inter"/>
                          <a:cs typeface="Inter"/>
                          <a:sym typeface="Inter"/>
                        </a:rPr>
                        <a:t>Impact</a:t>
                      </a:r>
                      <a:endParaRPr b="1" sz="12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200">
                          <a:latin typeface="Inter"/>
                          <a:ea typeface="Inter"/>
                          <a:cs typeface="Inter"/>
                          <a:sym typeface="Inter"/>
                        </a:rPr>
                        <a:t>Significant Detail</a:t>
                      </a:r>
                      <a:endParaRPr b="1" sz="12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200">
                          <a:latin typeface="Inter"/>
                          <a:ea typeface="Inter"/>
                          <a:cs typeface="Inter"/>
                          <a:sym typeface="Inter"/>
                        </a:rPr>
                        <a:t>Say-it-in-Six</a:t>
                      </a:r>
                      <a:endParaRPr b="1" sz="1200">
                        <a:latin typeface="Inter"/>
                        <a:ea typeface="Inter"/>
                        <a:cs typeface="Inter"/>
                        <a:sym typeface="Inter"/>
                      </a:endParaRPr>
                    </a:p>
                  </a:txBody>
                  <a:tcPr marT="95775" marB="95775" marR="97150" marL="97150"/>
                </a:tc>
              </a:tr>
              <a:tr h="885575">
                <a:tc>
                  <a:txBody>
                    <a:bodyPr/>
                    <a:lstStyle/>
                    <a:p>
                      <a:pPr indent="0" lvl="0" marL="0" rtl="0" algn="ctr">
                        <a:spcBef>
                          <a:spcPts val="0"/>
                        </a:spcBef>
                        <a:spcAft>
                          <a:spcPts val="0"/>
                        </a:spcAft>
                        <a:buNone/>
                      </a:pPr>
                      <a:r>
                        <a:rPr b="1" lang="en" sz="1200">
                          <a:latin typeface="Inter"/>
                          <a:ea typeface="Inter"/>
                          <a:cs typeface="Inter"/>
                          <a:sym typeface="Inter"/>
                        </a:rPr>
                        <a:t>Source 1: </a:t>
                      </a:r>
                      <a:r>
                        <a:rPr b="1" lang="en" sz="1200">
                          <a:solidFill>
                            <a:schemeClr val="dk1"/>
                          </a:solidFill>
                          <a:latin typeface="Inter"/>
                          <a:ea typeface="Inter"/>
                          <a:cs typeface="Inter"/>
                          <a:sym typeface="Inter"/>
                        </a:rPr>
                        <a:t>Mohammed Hassan Jawad Jassim</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2: </a:t>
                      </a:r>
                      <a:endParaRPr b="1" sz="1200">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Noor Nabih</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3: </a:t>
                      </a:r>
                      <a:endParaRPr b="1" sz="1200">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Dalia Mazin Sedeeq Al-Hatim &amp; Hussain Sarmad Kadhim Al-Bayati</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4: </a:t>
                      </a:r>
                      <a:r>
                        <a:rPr b="1" lang="en" sz="1200">
                          <a:solidFill>
                            <a:schemeClr val="dk1"/>
                          </a:solidFill>
                          <a:latin typeface="Inter"/>
                          <a:ea typeface="Inter"/>
                          <a:cs typeface="Inter"/>
                          <a:sym typeface="Inter"/>
                        </a:rPr>
                        <a:t>Sulaiman Fayadh Sulaiman</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5: </a:t>
                      </a:r>
                      <a:endParaRPr b="1" sz="1200">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Hamza Amer Chamis</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r>
            </a:tbl>
          </a:graphicData>
        </a:graphic>
      </p:graphicFrame>
      <p:sp>
        <p:nvSpPr>
          <p:cNvPr id="179" name="Google Shape;179;p40"/>
          <p:cNvSpPr txBox="1"/>
          <p:nvPr/>
        </p:nvSpPr>
        <p:spPr>
          <a:xfrm>
            <a:off x="381550" y="8126000"/>
            <a:ext cx="7044600" cy="805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Reflection</a:t>
            </a:r>
            <a:r>
              <a:rPr b="1" lang="en" sz="1200">
                <a:solidFill>
                  <a:schemeClr val="dk1"/>
                </a:solidFill>
                <a:latin typeface="Inter"/>
                <a:ea typeface="Inter"/>
                <a:cs typeface="Inter"/>
                <a:sym typeface="Inter"/>
              </a:rPr>
              <a:t>: </a:t>
            </a:r>
            <a:r>
              <a:rPr lang="en" sz="1200">
                <a:solidFill>
                  <a:srgbClr val="231F20"/>
                </a:solidFill>
                <a:latin typeface="Inter"/>
                <a:ea typeface="Inter"/>
                <a:cs typeface="Inter"/>
                <a:sym typeface="Inter"/>
              </a:rPr>
              <a:t>How do these accounts add to your understanding of the human cost of the Iraq War?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highlight>
                <a:schemeClr val="accent4"/>
              </a:highlight>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