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Halant"/>
      <p:bold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6.xml"/><Relationship Id="rId22" Type="http://schemas.openxmlformats.org/officeDocument/2006/relationships/font" Target="fonts/Inter-italic.fntdata"/><Relationship Id="rId10" Type="http://schemas.openxmlformats.org/officeDocument/2006/relationships/slide" Target="slides/slide5.xml"/><Relationship Id="rId21" Type="http://schemas.openxmlformats.org/officeDocument/2006/relationships/font" Target="fonts/Inter-bold.fntdata"/><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font" Target="fonts/Inter-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Halant-bold.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4c8e3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2a4c8e3b82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4bd6878c2b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34bd6878c2b_0_30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34bd6878c2b_0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g34bd6878c2b_0_3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4bd6878c2b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g34bd6878c2b_0_3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4c9ec907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g34c9ec9073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2b28340b1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2b28340b15_0_1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4bd6878c2b_0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4bd6878c2b_0_3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bd6878c2b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g34bd6878c2b_0_2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4bd6878c2b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g34bd6878c2b_0_2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6b9925a17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36b9925a17f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4bd6878c2b_0_2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g34bd6878c2b_0_2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4bd6878c2b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g34bd6878c2b_0_26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4bd6878c2b_0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g34bd6878c2b_0_28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6.png"/><Relationship Id="rId5"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hyperlink" Target="http://www.youtube.com/watch?v=2zT-ZHBbOzM" TargetMode="External"/><Relationship Id="rId5"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5" name="Google Shape;65;p13"/>
          <p:cNvSpPr txBox="1"/>
          <p:nvPr/>
        </p:nvSpPr>
        <p:spPr>
          <a:xfrm>
            <a:off x="2514951" y="3225904"/>
            <a:ext cx="6312600" cy="384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500">
                <a:solidFill>
                  <a:srgbClr val="231F20"/>
                </a:solidFill>
                <a:latin typeface="Inter"/>
                <a:ea typeface="Inter"/>
                <a:cs typeface="Inter"/>
                <a:sym typeface="Inter"/>
              </a:rPr>
              <a:t>Unit 10: A New Global World</a:t>
            </a:r>
            <a:endParaRPr sz="300"/>
          </a:p>
        </p:txBody>
      </p:sp>
      <p:sp>
        <p:nvSpPr>
          <p:cNvPr id="66" name="Google Shape;66;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7" name="Google Shape;67;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 name="Google Shape;68;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69" name="Google Shape;69;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70" name="Google Shape;70;p13"/>
          <p:cNvSpPr txBox="1"/>
          <p:nvPr/>
        </p:nvSpPr>
        <p:spPr>
          <a:xfrm>
            <a:off x="2361350" y="1532700"/>
            <a:ext cx="6619800" cy="1693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5500">
                <a:solidFill>
                  <a:srgbClr val="231F20"/>
                </a:solidFill>
                <a:latin typeface="Halant"/>
                <a:ea typeface="Halant"/>
                <a:cs typeface="Halant"/>
                <a:sym typeface="Halant"/>
              </a:rPr>
              <a:t>WAR IN IRAQ - </a:t>
            </a:r>
            <a:endParaRPr b="1" sz="55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5500">
                <a:solidFill>
                  <a:srgbClr val="231F20"/>
                </a:solidFill>
                <a:latin typeface="Halant"/>
                <a:ea typeface="Halant"/>
                <a:cs typeface="Halant"/>
                <a:sym typeface="Halant"/>
              </a:rPr>
              <a:t>A CASE STUDY</a:t>
            </a:r>
            <a:endParaRPr sz="55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22"/>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245" name="Google Shape;245;p22"/>
          <p:cNvGrpSpPr/>
          <p:nvPr/>
        </p:nvGrpSpPr>
        <p:grpSpPr>
          <a:xfrm>
            <a:off x="7892365" y="5"/>
            <a:ext cx="781313" cy="885635"/>
            <a:chOff x="0" y="-130721"/>
            <a:chExt cx="2083500" cy="2361695"/>
          </a:xfrm>
        </p:grpSpPr>
        <p:grpSp>
          <p:nvGrpSpPr>
            <p:cNvPr id="246" name="Google Shape;246;p22"/>
            <p:cNvGrpSpPr/>
            <p:nvPr/>
          </p:nvGrpSpPr>
          <p:grpSpPr>
            <a:xfrm>
              <a:off x="75599" y="-130721"/>
              <a:ext cx="1932614" cy="2361695"/>
              <a:chOff x="0" y="-47625"/>
              <a:chExt cx="704100" cy="860425"/>
            </a:xfrm>
          </p:grpSpPr>
          <p:sp>
            <p:nvSpPr>
              <p:cNvPr id="247" name="Google Shape;247;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8" name="Google Shape;248;p2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9" name="Google Shape;249;p2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9</a:t>
              </a:r>
              <a:endParaRPr b="1" sz="2800">
                <a:solidFill>
                  <a:srgbClr val="FFFFFF"/>
                </a:solidFill>
                <a:latin typeface="Halant"/>
                <a:ea typeface="Halant"/>
                <a:cs typeface="Halant"/>
                <a:sym typeface="Halant"/>
              </a:endParaRPr>
            </a:p>
          </p:txBody>
        </p:sp>
      </p:grpSp>
      <p:sp>
        <p:nvSpPr>
          <p:cNvPr id="250" name="Google Shape;250;p22"/>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51" name="Google Shape;251;p22"/>
          <p:cNvGrpSpPr/>
          <p:nvPr/>
        </p:nvGrpSpPr>
        <p:grpSpPr>
          <a:xfrm>
            <a:off x="92701" y="-72333"/>
            <a:ext cx="468740" cy="5216002"/>
            <a:chOff x="0" y="-38100"/>
            <a:chExt cx="246900" cy="2747433"/>
          </a:xfrm>
        </p:grpSpPr>
        <p:sp>
          <p:nvSpPr>
            <p:cNvPr id="252" name="Google Shape;252;p22"/>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53" name="Google Shape;253;p22"/>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4" name="Google Shape;254;p22"/>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55" name="Google Shape;255;p22"/>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56" name="Google Shape;256;p22"/>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57" name="Google Shape;257;p2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CAPTURING OF HUSSEIN</a:t>
            </a:r>
            <a:endParaRPr sz="700"/>
          </a:p>
        </p:txBody>
      </p:sp>
      <p:sp>
        <p:nvSpPr>
          <p:cNvPr id="258" name="Google Shape;258;p22"/>
          <p:cNvSpPr txBox="1"/>
          <p:nvPr/>
        </p:nvSpPr>
        <p:spPr>
          <a:xfrm>
            <a:off x="782200" y="1200400"/>
            <a:ext cx="4750800" cy="36930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Saddam Hussein was captured on December 13, 2003, and was turned over to Iraqi authorities in June 2004 to stand trial</a:t>
            </a:r>
            <a:endParaRPr>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i="1" lang="en">
                <a:solidFill>
                  <a:schemeClr val="dk1"/>
                </a:solidFill>
                <a:latin typeface="Inter"/>
                <a:ea typeface="Inter"/>
                <a:cs typeface="Inter"/>
                <a:sym typeface="Inter"/>
              </a:rPr>
              <a:t>He was convicted of crimes against humanity and was executed on December 30, 2006</a:t>
            </a:r>
            <a:endParaRPr i="1">
              <a:solidFill>
                <a:schemeClr val="dk1"/>
              </a:solidFill>
              <a:latin typeface="Inter"/>
              <a:ea typeface="Inter"/>
              <a:cs typeface="Inter"/>
              <a:sym typeface="Inter"/>
            </a:endParaRPr>
          </a:p>
          <a:p>
            <a:pPr indent="-317500" lvl="0" marL="457200" rtl="0" algn="l">
              <a:lnSpc>
                <a:spcPct val="100000"/>
              </a:lnSpc>
              <a:spcBef>
                <a:spcPts val="1000"/>
              </a:spcBef>
              <a:spcAft>
                <a:spcPts val="0"/>
              </a:spcAft>
              <a:buClr>
                <a:schemeClr val="dk1"/>
              </a:buClr>
              <a:buSzPts val="1400"/>
              <a:buFont typeface="Inter"/>
              <a:buChar char="●"/>
            </a:pPr>
            <a:r>
              <a:rPr lang="en">
                <a:solidFill>
                  <a:schemeClr val="dk1"/>
                </a:solidFill>
                <a:latin typeface="Inter"/>
                <a:ea typeface="Inter"/>
                <a:cs typeface="Inter"/>
                <a:sym typeface="Inter"/>
              </a:rPr>
              <a:t>The absence of a strong government allowed Iraq’s cities to descend into chaos, with widespread looting and violence</a:t>
            </a:r>
            <a:endParaRPr>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Insurgent violence escalated as groups like al-Qaeda in Iraq (AQI - </a:t>
            </a:r>
            <a:r>
              <a:rPr lang="en">
                <a:solidFill>
                  <a:schemeClr val="dk1"/>
                </a:solidFill>
                <a:latin typeface="Inter"/>
                <a:ea typeface="Inter"/>
                <a:cs typeface="Inter"/>
                <a:sym typeface="Inter"/>
              </a:rPr>
              <a:t>precursor</a:t>
            </a:r>
            <a:r>
              <a:rPr lang="en">
                <a:solidFill>
                  <a:schemeClr val="dk1"/>
                </a:solidFill>
                <a:latin typeface="Inter"/>
                <a:ea typeface="Inter"/>
                <a:cs typeface="Inter"/>
                <a:sym typeface="Inter"/>
              </a:rPr>
              <a:t> to ISIS) launched coordinated attacks against the U.S.</a:t>
            </a:r>
            <a:endParaRPr>
              <a:solidFill>
                <a:schemeClr val="dk1"/>
              </a:solidFill>
              <a:latin typeface="Inter"/>
              <a:ea typeface="Inter"/>
              <a:cs typeface="Inter"/>
              <a:sym typeface="Inter"/>
            </a:endParaRPr>
          </a:p>
          <a:p>
            <a:pPr indent="-317500" lvl="0" marL="457200" rtl="0" algn="l">
              <a:lnSpc>
                <a:spcPct val="100000"/>
              </a:lnSpc>
              <a:spcBef>
                <a:spcPts val="1000"/>
              </a:spcBef>
              <a:spcAft>
                <a:spcPts val="1000"/>
              </a:spcAft>
              <a:buClr>
                <a:schemeClr val="dk1"/>
              </a:buClr>
              <a:buSzPts val="1400"/>
              <a:buFont typeface="Inter"/>
              <a:buChar char="●"/>
            </a:pPr>
            <a:r>
              <a:rPr lang="en">
                <a:solidFill>
                  <a:schemeClr val="dk1"/>
                </a:solidFill>
                <a:latin typeface="Inter"/>
                <a:ea typeface="Inter"/>
                <a:cs typeface="Inter"/>
                <a:sym typeface="Inter"/>
              </a:rPr>
              <a:t>Restoring law and order was difficult for U.S.-led forces, especially as ongoing attacks escalated into full-scale guerrilla warfare</a:t>
            </a:r>
            <a:endParaRPr>
              <a:solidFill>
                <a:schemeClr val="dk1"/>
              </a:solidFill>
              <a:latin typeface="Inter"/>
              <a:ea typeface="Inter"/>
              <a:cs typeface="Inter"/>
              <a:sym typeface="Inter"/>
            </a:endParaRPr>
          </a:p>
        </p:txBody>
      </p:sp>
      <p:sp>
        <p:nvSpPr>
          <p:cNvPr id="259" name="Google Shape;259;p22"/>
          <p:cNvSpPr txBox="1"/>
          <p:nvPr/>
        </p:nvSpPr>
        <p:spPr>
          <a:xfrm>
            <a:off x="5532850" y="4326800"/>
            <a:ext cx="35490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Source: Unknown photographer, “Saddam Hussein shortly after his capture,” December 2003. Public Domain</a:t>
            </a:r>
            <a:endParaRPr sz="1100">
              <a:solidFill>
                <a:schemeClr val="dk1"/>
              </a:solidFill>
              <a:latin typeface="Inter"/>
              <a:ea typeface="Inter"/>
              <a:cs typeface="Inter"/>
              <a:sym typeface="Inter"/>
            </a:endParaRPr>
          </a:p>
        </p:txBody>
      </p:sp>
      <p:pic>
        <p:nvPicPr>
          <p:cNvPr id="260" name="Google Shape;260;p22"/>
          <p:cNvPicPr preferRelativeResize="0"/>
          <p:nvPr/>
        </p:nvPicPr>
        <p:blipFill>
          <a:blip r:embed="rId4">
            <a:alphaModFix/>
          </a:blip>
          <a:stretch>
            <a:fillRect/>
          </a:stretch>
        </p:blipFill>
        <p:spPr>
          <a:xfrm>
            <a:off x="6160087" y="1036829"/>
            <a:ext cx="2294517" cy="3226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23"/>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266" name="Google Shape;266;p23"/>
          <p:cNvGrpSpPr/>
          <p:nvPr/>
        </p:nvGrpSpPr>
        <p:grpSpPr>
          <a:xfrm>
            <a:off x="7892365" y="5"/>
            <a:ext cx="781313" cy="885635"/>
            <a:chOff x="0" y="-130721"/>
            <a:chExt cx="2083500" cy="2361695"/>
          </a:xfrm>
        </p:grpSpPr>
        <p:grpSp>
          <p:nvGrpSpPr>
            <p:cNvPr id="267" name="Google Shape;267;p23"/>
            <p:cNvGrpSpPr/>
            <p:nvPr/>
          </p:nvGrpSpPr>
          <p:grpSpPr>
            <a:xfrm>
              <a:off x="75599" y="-130721"/>
              <a:ext cx="1932614" cy="2361695"/>
              <a:chOff x="0" y="-47625"/>
              <a:chExt cx="704100" cy="860425"/>
            </a:xfrm>
          </p:grpSpPr>
          <p:sp>
            <p:nvSpPr>
              <p:cNvPr id="268" name="Google Shape;268;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9" name="Google Shape;269;p2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0" name="Google Shape;270;p2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10</a:t>
              </a:r>
              <a:endParaRPr b="1" sz="2800">
                <a:solidFill>
                  <a:srgbClr val="FFFFFF"/>
                </a:solidFill>
                <a:latin typeface="Halant"/>
                <a:ea typeface="Halant"/>
                <a:cs typeface="Halant"/>
                <a:sym typeface="Halant"/>
              </a:endParaRPr>
            </a:p>
          </p:txBody>
        </p:sp>
      </p:grpSp>
      <p:sp>
        <p:nvSpPr>
          <p:cNvPr id="271" name="Google Shape;271;p23"/>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72" name="Google Shape;272;p23"/>
          <p:cNvGrpSpPr/>
          <p:nvPr/>
        </p:nvGrpSpPr>
        <p:grpSpPr>
          <a:xfrm>
            <a:off x="92701" y="-72333"/>
            <a:ext cx="468740" cy="5216002"/>
            <a:chOff x="0" y="-38100"/>
            <a:chExt cx="246900" cy="2747433"/>
          </a:xfrm>
        </p:grpSpPr>
        <p:sp>
          <p:nvSpPr>
            <p:cNvPr id="273" name="Google Shape;273;p23"/>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74" name="Google Shape;274;p23"/>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5" name="Google Shape;275;p2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76" name="Google Shape;276;p23"/>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77" name="Google Shape;277;p2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78" name="Google Shape;278;p23"/>
          <p:cNvSpPr txBox="1"/>
          <p:nvPr/>
        </p:nvSpPr>
        <p:spPr>
          <a:xfrm>
            <a:off x="1276990" y="438150"/>
            <a:ext cx="6590100" cy="600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900">
                <a:solidFill>
                  <a:srgbClr val="231F20"/>
                </a:solidFill>
                <a:latin typeface="Halant"/>
                <a:ea typeface="Halant"/>
                <a:cs typeface="Halant"/>
                <a:sym typeface="Halant"/>
              </a:rPr>
              <a:t>HUMAN COST OF THE WAR</a:t>
            </a:r>
            <a:endParaRPr sz="400"/>
          </a:p>
        </p:txBody>
      </p:sp>
      <p:sp>
        <p:nvSpPr>
          <p:cNvPr id="279" name="Google Shape;279;p23"/>
          <p:cNvSpPr txBox="1"/>
          <p:nvPr/>
        </p:nvSpPr>
        <p:spPr>
          <a:xfrm>
            <a:off x="782200" y="1048000"/>
            <a:ext cx="4495500" cy="3693000"/>
          </a:xfrm>
          <a:prstGeom prst="rect">
            <a:avLst/>
          </a:prstGeom>
          <a:noFill/>
          <a:ln>
            <a:noFill/>
          </a:ln>
        </p:spPr>
        <p:txBody>
          <a:bodyPr anchorCtr="0" anchor="t" bIns="91425" lIns="91425" spcFirstLastPara="1" rIns="91425" wrap="square" tIns="91425">
            <a:noAutofit/>
          </a:bodyPr>
          <a:lstStyle/>
          <a:p>
            <a:pPr indent="-323850" lvl="0" marL="457200" rtl="0" algn="l">
              <a:lnSpc>
                <a:spcPct val="100000"/>
              </a:lnSpc>
              <a:spcBef>
                <a:spcPts val="0"/>
              </a:spcBef>
              <a:spcAft>
                <a:spcPts val="0"/>
              </a:spcAft>
              <a:buClr>
                <a:schemeClr val="dk1"/>
              </a:buClr>
              <a:buSzPts val="1500"/>
              <a:buFont typeface="Inter"/>
              <a:buChar char="●"/>
            </a:pPr>
            <a:r>
              <a:rPr lang="en" sz="1500">
                <a:solidFill>
                  <a:schemeClr val="dk1"/>
                </a:solidFill>
                <a:latin typeface="Inter"/>
                <a:ea typeface="Inter"/>
                <a:cs typeface="Inter"/>
                <a:sym typeface="Inter"/>
              </a:rPr>
              <a:t>In February 2009, President Barack Obama announced that U.S. combat forces would leave Iraq by August 31, 2010, with the remaining troops due to withdraw by the end of 2011</a:t>
            </a:r>
            <a:endParaRPr sz="1500">
              <a:solidFill>
                <a:schemeClr val="dk1"/>
              </a:solidFill>
              <a:latin typeface="Inter"/>
              <a:ea typeface="Inter"/>
              <a:cs typeface="Inter"/>
              <a:sym typeface="Inter"/>
            </a:endParaRPr>
          </a:p>
          <a:p>
            <a:pPr indent="-323850" lvl="0" marL="457200" rtl="0" algn="l">
              <a:lnSpc>
                <a:spcPct val="100000"/>
              </a:lnSpc>
              <a:spcBef>
                <a:spcPts val="1000"/>
              </a:spcBef>
              <a:spcAft>
                <a:spcPts val="0"/>
              </a:spcAft>
              <a:buClr>
                <a:schemeClr val="dk1"/>
              </a:buClr>
              <a:buSzPts val="1500"/>
              <a:buFont typeface="Inter"/>
              <a:buChar char="●"/>
            </a:pPr>
            <a:r>
              <a:rPr lang="en" sz="1500">
                <a:solidFill>
                  <a:schemeClr val="dk1"/>
                </a:solidFill>
                <a:highlight>
                  <a:srgbClr val="FFFFFF"/>
                </a:highlight>
                <a:latin typeface="Inter"/>
                <a:ea typeface="Inter"/>
                <a:cs typeface="Inter"/>
                <a:sym typeface="Inter"/>
              </a:rPr>
              <a:t>The U.S. government reported a total of more than 4,400 U.S. military casualties</a:t>
            </a:r>
            <a:endParaRPr sz="1500">
              <a:solidFill>
                <a:schemeClr val="dk1"/>
              </a:solidFill>
              <a:highlight>
                <a:srgbClr val="FFFFFF"/>
              </a:highlight>
              <a:latin typeface="Inter"/>
              <a:ea typeface="Inter"/>
              <a:cs typeface="Inter"/>
              <a:sym typeface="Inter"/>
            </a:endParaRPr>
          </a:p>
          <a:p>
            <a:pPr indent="-323850" lvl="0" marL="457200" rtl="0" algn="l">
              <a:lnSpc>
                <a:spcPct val="100000"/>
              </a:lnSpc>
              <a:spcBef>
                <a:spcPts val="1000"/>
              </a:spcBef>
              <a:spcAft>
                <a:spcPts val="0"/>
              </a:spcAft>
              <a:buClr>
                <a:schemeClr val="dk1"/>
              </a:buClr>
              <a:buSzPts val="1500"/>
              <a:buFont typeface="Inter"/>
              <a:buChar char="●"/>
            </a:pPr>
            <a:r>
              <a:rPr lang="en" sz="1500">
                <a:solidFill>
                  <a:schemeClr val="dk1"/>
                </a:solidFill>
                <a:latin typeface="Inter"/>
                <a:ea typeface="Inter"/>
                <a:cs typeface="Inter"/>
                <a:sym typeface="Inter"/>
              </a:rPr>
              <a:t>It has been estimated that well more than 100,000 Iraqis died violently between the U.S. invasion in 2003 and the troop withdrawal in 2011</a:t>
            </a:r>
            <a:endParaRPr sz="1500">
              <a:solidFill>
                <a:schemeClr val="dk1"/>
              </a:solidFill>
              <a:latin typeface="Inter"/>
              <a:ea typeface="Inter"/>
              <a:cs typeface="Inter"/>
              <a:sym typeface="Inter"/>
            </a:endParaRPr>
          </a:p>
          <a:p>
            <a:pPr indent="-323850" lvl="0" marL="457200" rtl="0" algn="l">
              <a:lnSpc>
                <a:spcPct val="100000"/>
              </a:lnSpc>
              <a:spcBef>
                <a:spcPts val="1000"/>
              </a:spcBef>
              <a:spcAft>
                <a:spcPts val="1000"/>
              </a:spcAft>
              <a:buClr>
                <a:schemeClr val="dk1"/>
              </a:buClr>
              <a:buSzPts val="1500"/>
              <a:buFont typeface="Inter"/>
              <a:buChar char="●"/>
            </a:pPr>
            <a:r>
              <a:rPr lang="en" sz="1500">
                <a:solidFill>
                  <a:schemeClr val="dk1"/>
                </a:solidFill>
                <a:latin typeface="Inter"/>
                <a:ea typeface="Inter"/>
                <a:cs typeface="Inter"/>
                <a:sym typeface="Inter"/>
              </a:rPr>
              <a:t>The war and ensuing violence </a:t>
            </a:r>
            <a:r>
              <a:rPr lang="en" sz="1500">
                <a:solidFill>
                  <a:schemeClr val="dk1"/>
                </a:solidFill>
                <a:latin typeface="Inter"/>
                <a:ea typeface="Inter"/>
                <a:cs typeface="Inter"/>
                <a:sym typeface="Inter"/>
              </a:rPr>
              <a:t>displaced</a:t>
            </a:r>
            <a:r>
              <a:rPr lang="en" sz="1500">
                <a:solidFill>
                  <a:schemeClr val="dk1"/>
                </a:solidFill>
                <a:latin typeface="Inter"/>
                <a:ea typeface="Inter"/>
                <a:cs typeface="Inter"/>
                <a:sym typeface="Inter"/>
              </a:rPr>
              <a:t> over 4 million people who were forced to flee their homes becoming refugees in neighboring countries</a:t>
            </a:r>
            <a:endParaRPr sz="1500">
              <a:solidFill>
                <a:schemeClr val="dk1"/>
              </a:solidFill>
              <a:latin typeface="Inter"/>
              <a:ea typeface="Inter"/>
              <a:cs typeface="Inter"/>
              <a:sym typeface="Inter"/>
            </a:endParaRPr>
          </a:p>
        </p:txBody>
      </p:sp>
      <p:pic>
        <p:nvPicPr>
          <p:cNvPr id="280" name="Google Shape;280;p23"/>
          <p:cNvPicPr preferRelativeResize="0"/>
          <p:nvPr/>
        </p:nvPicPr>
        <p:blipFill>
          <a:blip r:embed="rId4">
            <a:alphaModFix/>
          </a:blip>
          <a:stretch>
            <a:fillRect/>
          </a:stretch>
        </p:blipFill>
        <p:spPr>
          <a:xfrm>
            <a:off x="5394425" y="1200400"/>
            <a:ext cx="3549100" cy="2364225"/>
          </a:xfrm>
          <a:prstGeom prst="rect">
            <a:avLst/>
          </a:prstGeom>
          <a:noFill/>
          <a:ln>
            <a:noFill/>
          </a:ln>
        </p:spPr>
      </p:pic>
      <p:sp>
        <p:nvSpPr>
          <p:cNvPr id="281" name="Google Shape;281;p23"/>
          <p:cNvSpPr txBox="1"/>
          <p:nvPr/>
        </p:nvSpPr>
        <p:spPr>
          <a:xfrm>
            <a:off x="5394425" y="3680375"/>
            <a:ext cx="36576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Source: </a:t>
            </a:r>
            <a:r>
              <a:rPr lang="en" sz="1100">
                <a:solidFill>
                  <a:schemeClr val="dk1"/>
                </a:solidFill>
                <a:latin typeface="Inter"/>
                <a:ea typeface="Inter"/>
                <a:cs typeface="Inter"/>
                <a:sym typeface="Inter"/>
              </a:rPr>
              <a:t>Nils Fretwurst, “Memorial in Gastonia, North Carolina</a:t>
            </a:r>
            <a:r>
              <a:rPr lang="en" sz="1100">
                <a:solidFill>
                  <a:schemeClr val="dk1"/>
                </a:solidFill>
                <a:latin typeface="Inter"/>
                <a:ea typeface="Inter"/>
                <a:cs typeface="Inter"/>
                <a:sym typeface="Inter"/>
              </a:rPr>
              <a:t>; (US casualty count can be seen in the background.),” December 8, 2007. CC BY-SA 3.0</a:t>
            </a:r>
            <a:endParaRPr sz="1100">
              <a:solidFill>
                <a:schemeClr val="dk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24"/>
          <p:cNvSpPr txBox="1"/>
          <p:nvPr/>
        </p:nvSpPr>
        <p:spPr>
          <a:xfrm>
            <a:off x="514350" y="438150"/>
            <a:ext cx="81153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chemeClr val="dk1"/>
                </a:solidFill>
                <a:latin typeface="Halant"/>
                <a:ea typeface="Halant"/>
                <a:cs typeface="Halant"/>
                <a:sym typeface="Halant"/>
              </a:rPr>
              <a:t>PRIMARY SOURCE JIGSAW</a:t>
            </a:r>
            <a:endParaRPr sz="400">
              <a:solidFill>
                <a:schemeClr val="dk1"/>
              </a:solidFill>
            </a:endParaRPr>
          </a:p>
        </p:txBody>
      </p:sp>
      <p:grpSp>
        <p:nvGrpSpPr>
          <p:cNvPr id="287" name="Google Shape;287;p24"/>
          <p:cNvGrpSpPr/>
          <p:nvPr/>
        </p:nvGrpSpPr>
        <p:grpSpPr>
          <a:xfrm>
            <a:off x="852367" y="1454775"/>
            <a:ext cx="4751283" cy="923550"/>
            <a:chOff x="1704735" y="2909550"/>
            <a:chExt cx="9502565" cy="1847100"/>
          </a:xfrm>
        </p:grpSpPr>
        <p:grpSp>
          <p:nvGrpSpPr>
            <p:cNvPr id="288" name="Google Shape;288;p24"/>
            <p:cNvGrpSpPr/>
            <p:nvPr/>
          </p:nvGrpSpPr>
          <p:grpSpPr>
            <a:xfrm>
              <a:off x="1704735" y="3307265"/>
              <a:ext cx="1105500" cy="1105408"/>
              <a:chOff x="1704735" y="2780838"/>
              <a:chExt cx="1105500" cy="1105408"/>
            </a:xfrm>
          </p:grpSpPr>
          <p:grpSp>
            <p:nvGrpSpPr>
              <p:cNvPr id="289" name="Google Shape;289;p24"/>
              <p:cNvGrpSpPr/>
              <p:nvPr/>
            </p:nvGrpSpPr>
            <p:grpSpPr>
              <a:xfrm>
                <a:off x="1704735" y="2780838"/>
                <a:ext cx="1105408" cy="1105408"/>
                <a:chOff x="0" y="-56030"/>
                <a:chExt cx="812800" cy="812800"/>
              </a:xfrm>
            </p:grpSpPr>
            <p:sp>
              <p:nvSpPr>
                <p:cNvPr id="290" name="Google Shape;290;p24"/>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1" name="Google Shape;291;p24"/>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2" name="Google Shape;292;p24"/>
              <p:cNvSpPr txBox="1"/>
              <p:nvPr/>
            </p:nvSpPr>
            <p:spPr>
              <a:xfrm>
                <a:off x="1704735" y="2954974"/>
                <a:ext cx="1105500" cy="7695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1</a:t>
                </a:r>
                <a:endParaRPr sz="700">
                  <a:solidFill>
                    <a:schemeClr val="lt1"/>
                  </a:solidFill>
                </a:endParaRPr>
              </a:p>
            </p:txBody>
          </p:sp>
        </p:grpSp>
        <p:sp>
          <p:nvSpPr>
            <p:cNvPr id="293" name="Google Shape;293;p24"/>
            <p:cNvSpPr txBox="1"/>
            <p:nvPr/>
          </p:nvSpPr>
          <p:spPr>
            <a:xfrm>
              <a:off x="2988500" y="2909550"/>
              <a:ext cx="8218800" cy="1847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Before reading, what does the Source Information tell us? (T,H,K) What other information would we need to be able to answer these questions?</a:t>
              </a:r>
              <a:endParaRPr sz="700"/>
            </a:p>
          </p:txBody>
        </p:sp>
      </p:grpSp>
      <p:grpSp>
        <p:nvGrpSpPr>
          <p:cNvPr id="294" name="Google Shape;294;p24"/>
          <p:cNvGrpSpPr/>
          <p:nvPr/>
        </p:nvGrpSpPr>
        <p:grpSpPr>
          <a:xfrm>
            <a:off x="852367" y="2609050"/>
            <a:ext cx="4751283" cy="692700"/>
            <a:chOff x="1704735" y="4702876"/>
            <a:chExt cx="9502565" cy="1385400"/>
          </a:xfrm>
        </p:grpSpPr>
        <p:grpSp>
          <p:nvGrpSpPr>
            <p:cNvPr id="295" name="Google Shape;295;p24"/>
            <p:cNvGrpSpPr/>
            <p:nvPr/>
          </p:nvGrpSpPr>
          <p:grpSpPr>
            <a:xfrm>
              <a:off x="1704735" y="4862980"/>
              <a:ext cx="1105500" cy="1105408"/>
              <a:chOff x="1704735" y="4837365"/>
              <a:chExt cx="1105500" cy="1105408"/>
            </a:xfrm>
          </p:grpSpPr>
          <p:grpSp>
            <p:nvGrpSpPr>
              <p:cNvPr id="296" name="Google Shape;296;p24"/>
              <p:cNvGrpSpPr/>
              <p:nvPr/>
            </p:nvGrpSpPr>
            <p:grpSpPr>
              <a:xfrm>
                <a:off x="1704735" y="4837365"/>
                <a:ext cx="1105408" cy="1105408"/>
                <a:chOff x="0" y="-56030"/>
                <a:chExt cx="812800" cy="812800"/>
              </a:xfrm>
            </p:grpSpPr>
            <p:sp>
              <p:nvSpPr>
                <p:cNvPr id="297" name="Google Shape;297;p24"/>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8" name="Google Shape;298;p24"/>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9" name="Google Shape;299;p24"/>
              <p:cNvSpPr txBox="1"/>
              <p:nvPr/>
            </p:nvSpPr>
            <p:spPr>
              <a:xfrm>
                <a:off x="1704735" y="5011502"/>
                <a:ext cx="1105500" cy="7695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2</a:t>
                </a:r>
                <a:endParaRPr sz="700">
                  <a:solidFill>
                    <a:schemeClr val="lt1"/>
                  </a:solidFill>
                </a:endParaRPr>
              </a:p>
            </p:txBody>
          </p:sp>
        </p:grpSp>
        <p:sp>
          <p:nvSpPr>
            <p:cNvPr id="300" name="Google Shape;300;p24"/>
            <p:cNvSpPr txBox="1"/>
            <p:nvPr/>
          </p:nvSpPr>
          <p:spPr>
            <a:xfrm>
              <a:off x="2988500" y="4702876"/>
              <a:ext cx="82188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After the first reading, what is the main idea of the document? (I,K,S) What parts were confusing or unclear? (N)</a:t>
              </a:r>
              <a:endParaRPr sz="700"/>
            </a:p>
          </p:txBody>
        </p:sp>
      </p:grpSp>
      <p:grpSp>
        <p:nvGrpSpPr>
          <p:cNvPr id="301" name="Google Shape;301;p24"/>
          <p:cNvGrpSpPr/>
          <p:nvPr/>
        </p:nvGrpSpPr>
        <p:grpSpPr>
          <a:xfrm>
            <a:off x="852367" y="3525724"/>
            <a:ext cx="4974184" cy="923550"/>
            <a:chOff x="1704735" y="7051447"/>
            <a:chExt cx="9948368" cy="1847100"/>
          </a:xfrm>
        </p:grpSpPr>
        <p:grpSp>
          <p:nvGrpSpPr>
            <p:cNvPr id="302" name="Google Shape;302;p24"/>
            <p:cNvGrpSpPr/>
            <p:nvPr/>
          </p:nvGrpSpPr>
          <p:grpSpPr>
            <a:xfrm>
              <a:off x="1704735" y="7449143"/>
              <a:ext cx="1105500" cy="1105408"/>
              <a:chOff x="1704735" y="6893895"/>
              <a:chExt cx="1105500" cy="1105408"/>
            </a:xfrm>
          </p:grpSpPr>
          <p:grpSp>
            <p:nvGrpSpPr>
              <p:cNvPr id="303" name="Google Shape;303;p24"/>
              <p:cNvGrpSpPr/>
              <p:nvPr/>
            </p:nvGrpSpPr>
            <p:grpSpPr>
              <a:xfrm>
                <a:off x="1704735" y="6893895"/>
                <a:ext cx="1105408" cy="1105408"/>
                <a:chOff x="0" y="0"/>
                <a:chExt cx="812800" cy="812800"/>
              </a:xfrm>
            </p:grpSpPr>
            <p:sp>
              <p:nvSpPr>
                <p:cNvPr id="304" name="Google Shape;304;p24"/>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5" name="Google Shape;305;p24"/>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6" name="Google Shape;306;p24"/>
              <p:cNvSpPr txBox="1"/>
              <p:nvPr/>
            </p:nvSpPr>
            <p:spPr>
              <a:xfrm>
                <a:off x="1704735" y="7068030"/>
                <a:ext cx="1105500" cy="7695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3</a:t>
                </a:r>
                <a:endParaRPr sz="700">
                  <a:solidFill>
                    <a:schemeClr val="lt1"/>
                  </a:solidFill>
                </a:endParaRPr>
              </a:p>
            </p:txBody>
          </p:sp>
        </p:grpSp>
        <p:sp>
          <p:nvSpPr>
            <p:cNvPr id="307" name="Google Shape;307;p24"/>
            <p:cNvSpPr txBox="1"/>
            <p:nvPr/>
          </p:nvSpPr>
          <p:spPr>
            <a:xfrm>
              <a:off x="2988503" y="7051447"/>
              <a:ext cx="8664600" cy="1847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After the second reading, did any new information or ideas stand out or become clearer? (T,H,I,N,K) How does this document help us to study the past? (S)</a:t>
              </a:r>
              <a:endParaRPr sz="700"/>
            </a:p>
          </p:txBody>
        </p:sp>
      </p:grpSp>
      <p:grpSp>
        <p:nvGrpSpPr>
          <p:cNvPr id="308" name="Google Shape;308;p24"/>
          <p:cNvGrpSpPr/>
          <p:nvPr/>
        </p:nvGrpSpPr>
        <p:grpSpPr>
          <a:xfrm>
            <a:off x="7929578" y="-49020"/>
            <a:ext cx="781313" cy="885635"/>
            <a:chOff x="0" y="-130721"/>
            <a:chExt cx="2083500" cy="2361695"/>
          </a:xfrm>
        </p:grpSpPr>
        <p:grpSp>
          <p:nvGrpSpPr>
            <p:cNvPr id="309" name="Google Shape;309;p24"/>
            <p:cNvGrpSpPr/>
            <p:nvPr/>
          </p:nvGrpSpPr>
          <p:grpSpPr>
            <a:xfrm>
              <a:off x="75599" y="-130721"/>
              <a:ext cx="1932614" cy="2361695"/>
              <a:chOff x="0" y="-47625"/>
              <a:chExt cx="704100" cy="860425"/>
            </a:xfrm>
          </p:grpSpPr>
          <p:sp>
            <p:nvSpPr>
              <p:cNvPr id="310" name="Google Shape;310;p2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1" name="Google Shape;311;p2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2" name="Google Shape;312;p2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11</a:t>
              </a:r>
              <a:endParaRPr b="1" sz="2800">
                <a:solidFill>
                  <a:srgbClr val="FFFFFF"/>
                </a:solidFill>
                <a:latin typeface="Halant"/>
                <a:ea typeface="Halant"/>
                <a:cs typeface="Halant"/>
                <a:sym typeface="Halant"/>
              </a:endParaRPr>
            </a:p>
          </p:txBody>
        </p:sp>
      </p:grpSp>
      <p:sp>
        <p:nvSpPr>
          <p:cNvPr id="313" name="Google Shape;313;p24"/>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14" name="Google Shape;314;p24"/>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15" name="Google Shape;315;p24"/>
          <p:cNvGrpSpPr/>
          <p:nvPr/>
        </p:nvGrpSpPr>
        <p:grpSpPr>
          <a:xfrm>
            <a:off x="92701" y="-72333"/>
            <a:ext cx="468740" cy="5216002"/>
            <a:chOff x="0" y="-38100"/>
            <a:chExt cx="246900" cy="2747433"/>
          </a:xfrm>
        </p:grpSpPr>
        <p:sp>
          <p:nvSpPr>
            <p:cNvPr id="316" name="Google Shape;316;p2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17" name="Google Shape;317;p24"/>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8" name="Google Shape;318;p24"/>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19" name="Google Shape;319;p24"/>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320" name="Google Shape;320;p24"/>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pic>
        <p:nvPicPr>
          <p:cNvPr id="321" name="Google Shape;321;p24"/>
          <p:cNvPicPr preferRelativeResize="0"/>
          <p:nvPr/>
        </p:nvPicPr>
        <p:blipFill>
          <a:blip r:embed="rId4">
            <a:alphaModFix/>
          </a:blip>
          <a:stretch>
            <a:fillRect/>
          </a:stretch>
        </p:blipFill>
        <p:spPr>
          <a:xfrm>
            <a:off x="5826550" y="1229198"/>
            <a:ext cx="2816300" cy="3644615"/>
          </a:xfrm>
          <a:prstGeom prst="rect">
            <a:avLst/>
          </a:prstGeom>
          <a:noFill/>
          <a:ln cap="flat" cmpd="sng" w="28575">
            <a:solidFill>
              <a:srgbClr val="000000"/>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25"/>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27" name="Google Shape;327;p2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CLASS DISCUSSION</a:t>
            </a:r>
            <a:endParaRPr sz="700"/>
          </a:p>
        </p:txBody>
      </p:sp>
      <p:grpSp>
        <p:nvGrpSpPr>
          <p:cNvPr id="328" name="Google Shape;328;p25"/>
          <p:cNvGrpSpPr/>
          <p:nvPr/>
        </p:nvGrpSpPr>
        <p:grpSpPr>
          <a:xfrm>
            <a:off x="7929578" y="-49020"/>
            <a:ext cx="781313" cy="885635"/>
            <a:chOff x="0" y="-130721"/>
            <a:chExt cx="2083500" cy="2361695"/>
          </a:xfrm>
        </p:grpSpPr>
        <p:grpSp>
          <p:nvGrpSpPr>
            <p:cNvPr id="329" name="Google Shape;329;p25"/>
            <p:cNvGrpSpPr/>
            <p:nvPr/>
          </p:nvGrpSpPr>
          <p:grpSpPr>
            <a:xfrm>
              <a:off x="75599" y="-130721"/>
              <a:ext cx="1932614" cy="2361695"/>
              <a:chOff x="0" y="-47625"/>
              <a:chExt cx="704100" cy="860425"/>
            </a:xfrm>
          </p:grpSpPr>
          <p:sp>
            <p:nvSpPr>
              <p:cNvPr id="330" name="Google Shape;330;p2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1" name="Google Shape;331;p2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2" name="Google Shape;332;p2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12</a:t>
              </a:r>
              <a:endParaRPr sz="700">
                <a:solidFill>
                  <a:schemeClr val="dk1"/>
                </a:solidFill>
              </a:endParaRPr>
            </a:p>
          </p:txBody>
        </p:sp>
      </p:grpSp>
      <p:sp>
        <p:nvSpPr>
          <p:cNvPr id="333" name="Google Shape;333;p25"/>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34" name="Google Shape;334;p25"/>
          <p:cNvSpPr txBox="1"/>
          <p:nvPr/>
        </p:nvSpPr>
        <p:spPr>
          <a:xfrm>
            <a:off x="556813" y="1310513"/>
            <a:ext cx="4272900" cy="3078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2400">
                <a:solidFill>
                  <a:srgbClr val="231F20"/>
                </a:solidFill>
                <a:latin typeface="Inter"/>
                <a:ea typeface="Inter"/>
                <a:cs typeface="Inter"/>
                <a:sym typeface="Inter"/>
              </a:rPr>
              <a:t>Discuss: </a:t>
            </a:r>
            <a:r>
              <a:rPr i="1" lang="en" sz="2500">
                <a:solidFill>
                  <a:schemeClr val="dk1"/>
                </a:solidFill>
                <a:latin typeface="Inter"/>
                <a:ea typeface="Inter"/>
                <a:cs typeface="Inter"/>
                <a:sym typeface="Inter"/>
              </a:rPr>
              <a:t>What is a difference between the two speeches? </a:t>
            </a:r>
            <a:endParaRPr i="1" sz="2500">
              <a:solidFill>
                <a:schemeClr val="dk1"/>
              </a:solidFill>
              <a:latin typeface="Inter"/>
              <a:ea typeface="Inter"/>
              <a:cs typeface="Inter"/>
              <a:sym typeface="Inter"/>
            </a:endParaRPr>
          </a:p>
          <a:p>
            <a:pPr indent="0" lvl="0" marL="0" marR="0" rtl="0" algn="l">
              <a:lnSpc>
                <a:spcPct val="100000"/>
              </a:lnSpc>
              <a:spcBef>
                <a:spcPts val="0"/>
              </a:spcBef>
              <a:spcAft>
                <a:spcPts val="0"/>
              </a:spcAft>
              <a:buNone/>
            </a:pPr>
            <a:r>
              <a:t/>
            </a:r>
            <a:endParaRPr i="1" sz="2500">
              <a:solidFill>
                <a:schemeClr val="dk1"/>
              </a:solidFill>
              <a:latin typeface="Inter"/>
              <a:ea typeface="Inter"/>
              <a:cs typeface="Inter"/>
              <a:sym typeface="Inter"/>
            </a:endParaRPr>
          </a:p>
          <a:p>
            <a:pPr indent="0" lvl="0" marL="0" marR="0" rtl="0" algn="l">
              <a:lnSpc>
                <a:spcPct val="100000"/>
              </a:lnSpc>
              <a:spcBef>
                <a:spcPts val="0"/>
              </a:spcBef>
              <a:spcAft>
                <a:spcPts val="0"/>
              </a:spcAft>
              <a:buNone/>
            </a:pPr>
            <a:r>
              <a:rPr i="1" lang="en" sz="2500">
                <a:solidFill>
                  <a:schemeClr val="dk1"/>
                </a:solidFill>
                <a:latin typeface="Inter"/>
                <a:ea typeface="Inter"/>
                <a:cs typeface="Inter"/>
                <a:sym typeface="Inter"/>
              </a:rPr>
              <a:t>Why do you think one political figure was supportive of the war and the other was not?</a:t>
            </a:r>
            <a:endParaRPr i="1" sz="2500">
              <a:solidFill>
                <a:schemeClr val="dk1"/>
              </a:solidFill>
              <a:latin typeface="Inter"/>
              <a:ea typeface="Inter"/>
              <a:cs typeface="Inter"/>
              <a:sym typeface="Inter"/>
            </a:endParaRPr>
          </a:p>
        </p:txBody>
      </p:sp>
      <p:grpSp>
        <p:nvGrpSpPr>
          <p:cNvPr id="335" name="Google Shape;335;p25"/>
          <p:cNvGrpSpPr/>
          <p:nvPr/>
        </p:nvGrpSpPr>
        <p:grpSpPr>
          <a:xfrm>
            <a:off x="-127008" y="4615004"/>
            <a:ext cx="9398022" cy="468724"/>
            <a:chOff x="204" y="0"/>
            <a:chExt cx="25061391" cy="1249931"/>
          </a:xfrm>
        </p:grpSpPr>
        <p:grpSp>
          <p:nvGrpSpPr>
            <p:cNvPr id="336" name="Google Shape;336;p25"/>
            <p:cNvGrpSpPr/>
            <p:nvPr/>
          </p:nvGrpSpPr>
          <p:grpSpPr>
            <a:xfrm rot="5400000">
              <a:off x="12002369" y="-11663474"/>
              <a:ext cx="1249931" cy="24576878"/>
              <a:chOff x="0" y="-38100"/>
              <a:chExt cx="246900" cy="4854692"/>
            </a:xfrm>
          </p:grpSpPr>
          <p:sp>
            <p:nvSpPr>
              <p:cNvPr id="337" name="Google Shape;337;p2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8" name="Google Shape;338;p2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9" name="Google Shape;339;p2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340" name="Google Shape;340;p2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1" name="Google Shape;341;p2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42" name="Google Shape;342;p25"/>
          <p:cNvGrpSpPr/>
          <p:nvPr/>
        </p:nvGrpSpPr>
        <p:grpSpPr>
          <a:xfrm>
            <a:off x="5453846" y="1423607"/>
            <a:ext cx="2944583" cy="2296282"/>
            <a:chOff x="5376825" y="1512437"/>
            <a:chExt cx="3094350" cy="2481394"/>
          </a:xfrm>
        </p:grpSpPr>
        <p:sp>
          <p:nvSpPr>
            <p:cNvPr id="343" name="Google Shape;343;p25"/>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4" name="Google Shape;344;p25"/>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5" name="Google Shape;345;p25"/>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6" name="Google Shape;346;p25"/>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7" name="Google Shape;347;p25"/>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8" name="Google Shape;348;p25"/>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9" name="Google Shape;349;p25"/>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350" name="Google Shape;350;p25"/>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351" name="Google Shape;351;p25"/>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 sz="2500">
                <a:solidFill>
                  <a:schemeClr val="dk1"/>
                </a:solidFill>
                <a:latin typeface="Inter"/>
                <a:ea typeface="Inter"/>
                <a:cs typeface="Inter"/>
                <a:sym typeface="Inter"/>
              </a:rPr>
              <a:t>How does the War in Iraq reveal how governments balance national interest with humanitarian consequences?</a:t>
            </a:r>
            <a:endParaRPr i="1" sz="2500">
              <a:solidFill>
                <a:schemeClr val="dk1"/>
              </a:solidFill>
              <a:latin typeface="Inter"/>
              <a:ea typeface="Inter"/>
              <a:cs typeface="Inter"/>
              <a:sym typeface="Inter"/>
            </a:endParaRPr>
          </a:p>
        </p:txBody>
      </p:sp>
      <p:sp>
        <p:nvSpPr>
          <p:cNvPr id="76" name="Google Shape;76;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90" name="Google Shape;90;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5"/>
          <p:cNvPicPr preferRelativeResize="0"/>
          <p:nvPr/>
        </p:nvPicPr>
        <p:blipFill rotWithShape="1">
          <a:blip r:embed="rId3">
            <a:alphaModFix/>
          </a:blip>
          <a:srcRect b="22743" l="16486" r="29441" t="24464"/>
          <a:stretch/>
        </p:blipFill>
        <p:spPr>
          <a:xfrm>
            <a:off x="3517753" y="1095975"/>
            <a:ext cx="5111900" cy="3326700"/>
          </a:xfrm>
          <a:prstGeom prst="rect">
            <a:avLst/>
          </a:prstGeom>
          <a:noFill/>
          <a:ln>
            <a:noFill/>
          </a:ln>
        </p:spPr>
      </p:pic>
      <p:sp>
        <p:nvSpPr>
          <p:cNvPr id="96" name="Google Shape;96;p15"/>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97" name="Google Shape;97;p15"/>
          <p:cNvGrpSpPr/>
          <p:nvPr/>
        </p:nvGrpSpPr>
        <p:grpSpPr>
          <a:xfrm>
            <a:off x="7892365" y="5"/>
            <a:ext cx="781313" cy="885635"/>
            <a:chOff x="0" y="-130721"/>
            <a:chExt cx="2083500" cy="2361695"/>
          </a:xfrm>
        </p:grpSpPr>
        <p:grpSp>
          <p:nvGrpSpPr>
            <p:cNvPr id="98" name="Google Shape;98;p15"/>
            <p:cNvGrpSpPr/>
            <p:nvPr/>
          </p:nvGrpSpPr>
          <p:grpSpPr>
            <a:xfrm>
              <a:off x="75599" y="-130721"/>
              <a:ext cx="1932614" cy="2361695"/>
              <a:chOff x="0" y="-47625"/>
              <a:chExt cx="704100" cy="860425"/>
            </a:xfrm>
          </p:grpSpPr>
          <p:sp>
            <p:nvSpPr>
              <p:cNvPr id="99" name="Google Shape;99;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0" name="Google Shape;100;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1" name="Google Shape;101;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2</a:t>
              </a:r>
              <a:endParaRPr b="1" sz="2800">
                <a:solidFill>
                  <a:srgbClr val="FFFFFF"/>
                </a:solidFill>
                <a:latin typeface="Halant"/>
                <a:ea typeface="Halant"/>
                <a:cs typeface="Halant"/>
                <a:sym typeface="Halant"/>
              </a:endParaRPr>
            </a:p>
          </p:txBody>
        </p:sp>
      </p:grpSp>
      <p:sp>
        <p:nvSpPr>
          <p:cNvPr id="102" name="Google Shape;102;p15"/>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103" name="Google Shape;103;p15"/>
          <p:cNvGrpSpPr/>
          <p:nvPr/>
        </p:nvGrpSpPr>
        <p:grpSpPr>
          <a:xfrm>
            <a:off x="92701" y="-72333"/>
            <a:ext cx="468740" cy="5216002"/>
            <a:chOff x="0" y="-38100"/>
            <a:chExt cx="246900" cy="2747433"/>
          </a:xfrm>
        </p:grpSpPr>
        <p:sp>
          <p:nvSpPr>
            <p:cNvPr id="104" name="Google Shape;104;p15"/>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05" name="Google Shape;105;p15"/>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6" name="Google Shape;106;p1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07" name="Google Shape;107;p15"/>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08" name="Google Shape;108;p1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09" name="Google Shape;109;p15"/>
          <p:cNvSpPr txBox="1"/>
          <p:nvPr/>
        </p:nvSpPr>
        <p:spPr>
          <a:xfrm>
            <a:off x="4329575" y="4496475"/>
            <a:ext cx="4347900" cy="28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Source:  U.S. Central Intelligence Agency, “Middle East Oil and Gas,” 2007. </a:t>
            </a:r>
            <a:r>
              <a:rPr lang="en" sz="1100">
                <a:solidFill>
                  <a:srgbClr val="242424"/>
                </a:solidFill>
                <a:highlight>
                  <a:srgbClr val="FFFFFF"/>
                </a:highlight>
                <a:latin typeface="Inter"/>
                <a:ea typeface="Inter"/>
                <a:cs typeface="Inter"/>
                <a:sym typeface="Inter"/>
              </a:rPr>
              <a:t>Library of Congress Geography and Map Division</a:t>
            </a:r>
            <a:endParaRPr sz="1100">
              <a:solidFill>
                <a:schemeClr val="dk1"/>
              </a:solidFill>
              <a:latin typeface="Inter"/>
              <a:ea typeface="Inter"/>
              <a:cs typeface="Inter"/>
              <a:sym typeface="Inter"/>
            </a:endParaRPr>
          </a:p>
        </p:txBody>
      </p:sp>
      <p:sp>
        <p:nvSpPr>
          <p:cNvPr id="110" name="Google Shape;110;p15"/>
          <p:cNvSpPr/>
          <p:nvPr/>
        </p:nvSpPr>
        <p:spPr>
          <a:xfrm>
            <a:off x="5310599" y="1955075"/>
            <a:ext cx="1519800" cy="1275900"/>
          </a:xfrm>
          <a:prstGeom prst="ellipse">
            <a:avLst/>
          </a:prstGeom>
          <a:noFill/>
          <a:ln cap="flat" cmpd="sng" w="28575">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1" name="Google Shape;111;p15"/>
          <p:cNvSpPr txBox="1"/>
          <p:nvPr/>
        </p:nvSpPr>
        <p:spPr>
          <a:xfrm>
            <a:off x="724526" y="190525"/>
            <a:ext cx="7217700" cy="538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500">
                <a:solidFill>
                  <a:srgbClr val="231F20"/>
                </a:solidFill>
                <a:latin typeface="Halant"/>
                <a:ea typeface="Halant"/>
                <a:cs typeface="Halant"/>
                <a:sym typeface="Halant"/>
              </a:rPr>
              <a:t>SIGNIFICANCE OF GEOGRAPHY</a:t>
            </a:r>
            <a:endParaRPr sz="100"/>
          </a:p>
        </p:txBody>
      </p:sp>
      <p:pic>
        <p:nvPicPr>
          <p:cNvPr id="112" name="Google Shape;112;p15"/>
          <p:cNvPicPr preferRelativeResize="0"/>
          <p:nvPr/>
        </p:nvPicPr>
        <p:blipFill rotWithShape="1">
          <a:blip r:embed="rId5">
            <a:alphaModFix/>
          </a:blip>
          <a:srcRect b="15990" l="31852" r="31322" t="31355"/>
          <a:stretch/>
        </p:blipFill>
        <p:spPr>
          <a:xfrm>
            <a:off x="3426999" y="2904475"/>
            <a:ext cx="1670426" cy="1591989"/>
          </a:xfrm>
          <a:prstGeom prst="rect">
            <a:avLst/>
          </a:prstGeom>
          <a:noFill/>
          <a:ln>
            <a:noFill/>
          </a:ln>
        </p:spPr>
      </p:pic>
      <p:sp>
        <p:nvSpPr>
          <p:cNvPr id="113" name="Google Shape;113;p15"/>
          <p:cNvSpPr txBox="1"/>
          <p:nvPr/>
        </p:nvSpPr>
        <p:spPr>
          <a:xfrm>
            <a:off x="629800" y="819400"/>
            <a:ext cx="2797200" cy="36930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Iraq shares a border with six countries (Iran, Saudi Arabia, Syria, Turkey, Jordan, Kuwait)</a:t>
            </a:r>
            <a:endParaRPr sz="1600">
              <a:solidFill>
                <a:schemeClr val="dk1"/>
              </a:solidFill>
              <a:latin typeface="Inter"/>
              <a:ea typeface="Inter"/>
              <a:cs typeface="Inter"/>
              <a:sym typeface="Inter"/>
            </a:endParaRPr>
          </a:p>
          <a:p>
            <a:pPr indent="-330200" lvl="0" marL="457200" rtl="0" algn="l">
              <a:lnSpc>
                <a:spcPct val="100000"/>
              </a:lnSpc>
              <a:spcBef>
                <a:spcPts val="1000"/>
              </a:spcBef>
              <a:spcAft>
                <a:spcPts val="0"/>
              </a:spcAft>
              <a:buClr>
                <a:schemeClr val="dk1"/>
              </a:buClr>
              <a:buSzPts val="1600"/>
              <a:buFont typeface="Inter"/>
              <a:buChar char="●"/>
            </a:pPr>
            <a:r>
              <a:rPr lang="en" sz="1600">
                <a:solidFill>
                  <a:schemeClr val="dk1"/>
                </a:solidFill>
                <a:latin typeface="Inter"/>
                <a:ea typeface="Inter"/>
                <a:cs typeface="Inter"/>
                <a:sym typeface="Inter"/>
              </a:rPr>
              <a:t>Iraq is almost landlocked with only a 36 mile coastline on the Persian Gulf War</a:t>
            </a:r>
            <a:endParaRPr sz="1600">
              <a:solidFill>
                <a:schemeClr val="dk1"/>
              </a:solidFill>
              <a:latin typeface="Inter"/>
              <a:ea typeface="Inter"/>
              <a:cs typeface="Inter"/>
              <a:sym typeface="Inter"/>
            </a:endParaRPr>
          </a:p>
          <a:p>
            <a:pPr indent="-330200" lvl="0" marL="457200" rtl="0" algn="l">
              <a:lnSpc>
                <a:spcPct val="100000"/>
              </a:lnSpc>
              <a:spcBef>
                <a:spcPts val="1000"/>
              </a:spcBef>
              <a:spcAft>
                <a:spcPts val="1000"/>
              </a:spcAft>
              <a:buClr>
                <a:schemeClr val="dk1"/>
              </a:buClr>
              <a:buSzPts val="1600"/>
              <a:buFont typeface="Inter"/>
              <a:buChar char="●"/>
            </a:pPr>
            <a:r>
              <a:rPr lang="en" sz="1600">
                <a:solidFill>
                  <a:schemeClr val="dk1"/>
                </a:solidFill>
                <a:latin typeface="Inter"/>
                <a:ea typeface="Inter"/>
                <a:cs typeface="Inter"/>
                <a:sym typeface="Inter"/>
              </a:rPr>
              <a:t>While rich in oil, neighboring nations have more fully capitalized on their reserves</a:t>
            </a:r>
            <a:endParaRPr sz="16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6"/>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119" name="Google Shape;119;p16"/>
          <p:cNvGrpSpPr/>
          <p:nvPr/>
        </p:nvGrpSpPr>
        <p:grpSpPr>
          <a:xfrm>
            <a:off x="7892365" y="5"/>
            <a:ext cx="781313" cy="885635"/>
            <a:chOff x="0" y="-130721"/>
            <a:chExt cx="2083500" cy="2361695"/>
          </a:xfrm>
        </p:grpSpPr>
        <p:grpSp>
          <p:nvGrpSpPr>
            <p:cNvPr id="120" name="Google Shape;120;p16"/>
            <p:cNvGrpSpPr/>
            <p:nvPr/>
          </p:nvGrpSpPr>
          <p:grpSpPr>
            <a:xfrm>
              <a:off x="75599" y="-130721"/>
              <a:ext cx="1932614" cy="2361695"/>
              <a:chOff x="0" y="-47625"/>
              <a:chExt cx="704100" cy="860425"/>
            </a:xfrm>
          </p:grpSpPr>
          <p:sp>
            <p:nvSpPr>
              <p:cNvPr id="121" name="Google Shape;121;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2" name="Google Shape;122;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3" name="Google Shape;123;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3</a:t>
              </a:r>
              <a:endParaRPr b="1" sz="2800">
                <a:solidFill>
                  <a:srgbClr val="FFFFFF"/>
                </a:solidFill>
                <a:latin typeface="Halant"/>
                <a:ea typeface="Halant"/>
                <a:cs typeface="Halant"/>
                <a:sym typeface="Halant"/>
              </a:endParaRPr>
            </a:p>
          </p:txBody>
        </p:sp>
      </p:grpSp>
      <p:sp>
        <p:nvSpPr>
          <p:cNvPr id="124" name="Google Shape;124;p16"/>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25" name="Google Shape;125;p16"/>
          <p:cNvGrpSpPr/>
          <p:nvPr/>
        </p:nvGrpSpPr>
        <p:grpSpPr>
          <a:xfrm>
            <a:off x="92701" y="-72333"/>
            <a:ext cx="468740" cy="5216002"/>
            <a:chOff x="0" y="-38100"/>
            <a:chExt cx="246900" cy="2747433"/>
          </a:xfrm>
        </p:grpSpPr>
        <p:sp>
          <p:nvSpPr>
            <p:cNvPr id="126" name="Google Shape;126;p1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27" name="Google Shape;127;p16"/>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8" name="Google Shape;128;p16"/>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29" name="Google Shape;129;p16"/>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30" name="Google Shape;130;p16"/>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31" name="Google Shape;131;p16"/>
          <p:cNvSpPr txBox="1"/>
          <p:nvPr/>
        </p:nvSpPr>
        <p:spPr>
          <a:xfrm>
            <a:off x="1199615" y="266725"/>
            <a:ext cx="6590100" cy="1077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500">
                <a:solidFill>
                  <a:srgbClr val="231F20"/>
                </a:solidFill>
                <a:latin typeface="Halant"/>
                <a:ea typeface="Halant"/>
                <a:cs typeface="Halant"/>
                <a:sym typeface="Halant"/>
              </a:rPr>
              <a:t>EVENTS LEADING UP TO WAR:</a:t>
            </a:r>
            <a:endParaRPr b="1" sz="35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3500">
                <a:solidFill>
                  <a:srgbClr val="231F20"/>
                </a:solidFill>
                <a:latin typeface="Halant"/>
                <a:ea typeface="Halant"/>
                <a:cs typeface="Halant"/>
                <a:sym typeface="Halant"/>
              </a:rPr>
              <a:t>PERSIAN GULF WAR</a:t>
            </a:r>
            <a:endParaRPr b="1" sz="3500">
              <a:solidFill>
                <a:srgbClr val="231F20"/>
              </a:solidFill>
              <a:latin typeface="Halant"/>
              <a:ea typeface="Halant"/>
              <a:cs typeface="Halant"/>
              <a:sym typeface="Halant"/>
            </a:endParaRPr>
          </a:p>
        </p:txBody>
      </p:sp>
      <p:sp>
        <p:nvSpPr>
          <p:cNvPr id="132" name="Google Shape;132;p16"/>
          <p:cNvSpPr txBox="1"/>
          <p:nvPr/>
        </p:nvSpPr>
        <p:spPr>
          <a:xfrm>
            <a:off x="782200" y="1581400"/>
            <a:ext cx="4810200" cy="3015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The War in Iraq is also known as the Second Persian Gulf War</a:t>
            </a:r>
            <a:endParaRPr sz="1600">
              <a:solidFill>
                <a:schemeClr val="dk1"/>
              </a:solidFill>
              <a:latin typeface="Inter"/>
              <a:ea typeface="Inter"/>
              <a:cs typeface="Inter"/>
              <a:sym typeface="Inter"/>
            </a:endParaRPr>
          </a:p>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At the end of the Persian Gulf War (1990-1991), Iraq accepted a cease-fire agreement put forward by the United Nations</a:t>
            </a:r>
            <a:endParaRPr sz="1600">
              <a:solidFill>
                <a:schemeClr val="dk1"/>
              </a:solidFill>
              <a:latin typeface="Inter"/>
              <a:ea typeface="Inter"/>
              <a:cs typeface="Inter"/>
              <a:sym typeface="Inter"/>
            </a:endParaRPr>
          </a:p>
          <a:p>
            <a:pPr indent="-330200" lvl="1" marL="914400" rtl="0" algn="l">
              <a:lnSpc>
                <a:spcPct val="100000"/>
              </a:lnSpc>
              <a:spcBef>
                <a:spcPts val="0"/>
              </a:spcBef>
              <a:spcAft>
                <a:spcPts val="0"/>
              </a:spcAft>
              <a:buClr>
                <a:schemeClr val="dk1"/>
              </a:buClr>
              <a:buSzPts val="1600"/>
              <a:buFont typeface="Inter"/>
              <a:buChar char="○"/>
            </a:pPr>
            <a:r>
              <a:rPr i="1" lang="en" sz="1600">
                <a:solidFill>
                  <a:schemeClr val="dk1"/>
                </a:solidFill>
                <a:latin typeface="Inter"/>
                <a:ea typeface="Inter"/>
                <a:cs typeface="Inter"/>
                <a:sym typeface="Inter"/>
              </a:rPr>
              <a:t>The agreement prohibited Iraq from producing or possessing nuclear, biological, or chemical weapons. These weapons became known as weapons of mass destruction, or WMD.</a:t>
            </a:r>
            <a:endParaRPr sz="1600">
              <a:solidFill>
                <a:schemeClr val="dk1"/>
              </a:solidFill>
              <a:latin typeface="Inter"/>
              <a:ea typeface="Inter"/>
              <a:cs typeface="Inter"/>
              <a:sym typeface="Inter"/>
            </a:endParaRPr>
          </a:p>
        </p:txBody>
      </p:sp>
      <p:pic>
        <p:nvPicPr>
          <p:cNvPr id="133" name="Google Shape;133;p16"/>
          <p:cNvPicPr preferRelativeResize="0"/>
          <p:nvPr/>
        </p:nvPicPr>
        <p:blipFill rotWithShape="1">
          <a:blip r:embed="rId4">
            <a:alphaModFix/>
          </a:blip>
          <a:srcRect b="20875" l="34383" r="35304" t="14853"/>
          <a:stretch/>
        </p:blipFill>
        <p:spPr>
          <a:xfrm>
            <a:off x="5696525" y="1446475"/>
            <a:ext cx="1849626" cy="2613825"/>
          </a:xfrm>
          <a:prstGeom prst="rect">
            <a:avLst/>
          </a:prstGeom>
          <a:noFill/>
          <a:ln cap="flat" cmpd="sng" w="19050">
            <a:solidFill>
              <a:schemeClr val="dk1"/>
            </a:solidFill>
            <a:prstDash val="solid"/>
            <a:round/>
            <a:headEnd len="sm" w="sm" type="none"/>
            <a:tailEnd len="sm" w="sm" type="none"/>
          </a:ln>
        </p:spPr>
      </p:pic>
      <p:pic>
        <p:nvPicPr>
          <p:cNvPr id="134" name="Google Shape;134;p16"/>
          <p:cNvPicPr preferRelativeResize="0"/>
          <p:nvPr/>
        </p:nvPicPr>
        <p:blipFill rotWithShape="1">
          <a:blip r:embed="rId5">
            <a:alphaModFix/>
          </a:blip>
          <a:srcRect b="9528" l="34644" r="35791" t="27160"/>
          <a:stretch/>
        </p:blipFill>
        <p:spPr>
          <a:xfrm>
            <a:off x="6808525" y="2358372"/>
            <a:ext cx="1821117" cy="259904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7"/>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140" name="Google Shape;140;p17"/>
          <p:cNvGrpSpPr/>
          <p:nvPr/>
        </p:nvGrpSpPr>
        <p:grpSpPr>
          <a:xfrm>
            <a:off x="7892365" y="5"/>
            <a:ext cx="781313" cy="885635"/>
            <a:chOff x="0" y="-130721"/>
            <a:chExt cx="2083500" cy="2361695"/>
          </a:xfrm>
        </p:grpSpPr>
        <p:grpSp>
          <p:nvGrpSpPr>
            <p:cNvPr id="141" name="Google Shape;141;p17"/>
            <p:cNvGrpSpPr/>
            <p:nvPr/>
          </p:nvGrpSpPr>
          <p:grpSpPr>
            <a:xfrm>
              <a:off x="75599" y="-130721"/>
              <a:ext cx="1932614" cy="2361695"/>
              <a:chOff x="0" y="-47625"/>
              <a:chExt cx="704100" cy="860425"/>
            </a:xfrm>
          </p:grpSpPr>
          <p:sp>
            <p:nvSpPr>
              <p:cNvPr id="142" name="Google Shape;142;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3" name="Google Shape;143;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4" name="Google Shape;144;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4</a:t>
              </a:r>
              <a:endParaRPr b="1" sz="2800">
                <a:solidFill>
                  <a:srgbClr val="FFFFFF"/>
                </a:solidFill>
                <a:latin typeface="Halant"/>
                <a:ea typeface="Halant"/>
                <a:cs typeface="Halant"/>
                <a:sym typeface="Halant"/>
              </a:endParaRPr>
            </a:p>
          </p:txBody>
        </p:sp>
      </p:grpSp>
      <p:sp>
        <p:nvSpPr>
          <p:cNvPr id="145" name="Google Shape;145;p17"/>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46" name="Google Shape;146;p17"/>
          <p:cNvGrpSpPr/>
          <p:nvPr/>
        </p:nvGrpSpPr>
        <p:grpSpPr>
          <a:xfrm>
            <a:off x="92701" y="-72333"/>
            <a:ext cx="468740" cy="5216002"/>
            <a:chOff x="0" y="-38100"/>
            <a:chExt cx="246900" cy="2747433"/>
          </a:xfrm>
        </p:grpSpPr>
        <p:sp>
          <p:nvSpPr>
            <p:cNvPr id="147" name="Google Shape;147;p1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48" name="Google Shape;148;p17"/>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9" name="Google Shape;149;p17"/>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50" name="Google Shape;150;p17"/>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51" name="Google Shape;151;p17"/>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52" name="Google Shape;152;p17"/>
          <p:cNvSpPr txBox="1"/>
          <p:nvPr/>
        </p:nvSpPr>
        <p:spPr>
          <a:xfrm>
            <a:off x="4283425" y="1470675"/>
            <a:ext cx="4669200" cy="27783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Iraq was required to allow UN inspectors into the country to ensure compliance with the agreement. </a:t>
            </a:r>
            <a:endParaRPr sz="1600">
              <a:solidFill>
                <a:schemeClr val="dk1"/>
              </a:solidFill>
              <a:latin typeface="Inter"/>
              <a:ea typeface="Inter"/>
              <a:cs typeface="Inter"/>
              <a:sym typeface="Inter"/>
            </a:endParaRPr>
          </a:p>
          <a:p>
            <a:pPr indent="-330200" lvl="0" marL="457200" rtl="0" algn="l">
              <a:lnSpc>
                <a:spcPct val="100000"/>
              </a:lnSpc>
              <a:spcBef>
                <a:spcPts val="1000"/>
              </a:spcBef>
              <a:spcAft>
                <a:spcPts val="0"/>
              </a:spcAft>
              <a:buClr>
                <a:schemeClr val="dk1"/>
              </a:buClr>
              <a:buSzPts val="1600"/>
              <a:buFont typeface="Inter"/>
              <a:buChar char="●"/>
            </a:pPr>
            <a:r>
              <a:rPr lang="en" sz="1600">
                <a:solidFill>
                  <a:schemeClr val="dk1"/>
                </a:solidFill>
                <a:latin typeface="Inter"/>
                <a:ea typeface="Inter"/>
                <a:cs typeface="Inter"/>
                <a:sym typeface="Inter"/>
              </a:rPr>
              <a:t>Iraq’s refusal to cooperate with the inspections led to economic sanctions (trade and other restrictions) against the country and air strikes by the United States and Britain in 1998</a:t>
            </a:r>
            <a:endParaRPr sz="1600">
              <a:solidFill>
                <a:schemeClr val="dk1"/>
              </a:solidFill>
              <a:latin typeface="Inter"/>
              <a:ea typeface="Inter"/>
              <a:cs typeface="Inter"/>
              <a:sym typeface="Inter"/>
            </a:endParaRPr>
          </a:p>
          <a:p>
            <a:pPr indent="-330200" lvl="0" marL="457200" rtl="0" algn="l">
              <a:lnSpc>
                <a:spcPct val="100000"/>
              </a:lnSpc>
              <a:spcBef>
                <a:spcPts val="1000"/>
              </a:spcBef>
              <a:spcAft>
                <a:spcPts val="1000"/>
              </a:spcAft>
              <a:buClr>
                <a:schemeClr val="dk1"/>
              </a:buClr>
              <a:buSzPts val="1600"/>
              <a:buFont typeface="Inter"/>
              <a:buChar char="●"/>
            </a:pPr>
            <a:r>
              <a:rPr lang="en" sz="1600">
                <a:solidFill>
                  <a:schemeClr val="dk1"/>
                </a:solidFill>
                <a:latin typeface="Inter"/>
                <a:ea typeface="Inter"/>
                <a:cs typeface="Inter"/>
                <a:sym typeface="Inter"/>
              </a:rPr>
              <a:t>After the bombing, Iraq refused to allow UN inspectors to reenter the country, further increasing tensions</a:t>
            </a:r>
            <a:endParaRPr sz="1600">
              <a:solidFill>
                <a:schemeClr val="dk1"/>
              </a:solidFill>
              <a:latin typeface="Inter"/>
              <a:ea typeface="Inter"/>
              <a:cs typeface="Inter"/>
              <a:sym typeface="Inter"/>
            </a:endParaRPr>
          </a:p>
        </p:txBody>
      </p:sp>
      <p:sp>
        <p:nvSpPr>
          <p:cNvPr id="153" name="Google Shape;153;p17"/>
          <p:cNvSpPr txBox="1"/>
          <p:nvPr/>
        </p:nvSpPr>
        <p:spPr>
          <a:xfrm>
            <a:off x="1275815" y="266725"/>
            <a:ext cx="6590100" cy="1077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Font typeface="Arial"/>
              <a:buNone/>
            </a:pPr>
            <a:r>
              <a:rPr b="1" lang="en" sz="3500">
                <a:solidFill>
                  <a:srgbClr val="231F20"/>
                </a:solidFill>
                <a:latin typeface="Halant"/>
                <a:ea typeface="Halant"/>
                <a:cs typeface="Halant"/>
                <a:sym typeface="Halant"/>
              </a:rPr>
              <a:t>EVENTS LEADING UP TO WAR:</a:t>
            </a:r>
            <a:endParaRPr b="1" sz="3500">
              <a:solidFill>
                <a:srgbClr val="231F20"/>
              </a:solidFill>
              <a:latin typeface="Halant"/>
              <a:ea typeface="Halant"/>
              <a:cs typeface="Halant"/>
              <a:sym typeface="Halant"/>
            </a:endParaRPr>
          </a:p>
          <a:p>
            <a:pPr indent="0" lvl="0" marL="0" rtl="0" algn="ctr">
              <a:spcBef>
                <a:spcPts val="0"/>
              </a:spcBef>
              <a:spcAft>
                <a:spcPts val="0"/>
              </a:spcAft>
              <a:buClr>
                <a:schemeClr val="dk1"/>
              </a:buClr>
              <a:buFont typeface="Arial"/>
              <a:buNone/>
            </a:pPr>
            <a:r>
              <a:rPr b="1" lang="en" sz="3500">
                <a:solidFill>
                  <a:srgbClr val="231F20"/>
                </a:solidFill>
                <a:latin typeface="Halant"/>
                <a:ea typeface="Halant"/>
                <a:cs typeface="Halant"/>
                <a:sym typeface="Halant"/>
              </a:rPr>
              <a:t>NONCOMPLIANCE</a:t>
            </a:r>
            <a:endParaRPr b="1" sz="3500">
              <a:solidFill>
                <a:srgbClr val="231F20"/>
              </a:solidFill>
              <a:latin typeface="Halant"/>
              <a:ea typeface="Halant"/>
              <a:cs typeface="Halant"/>
              <a:sym typeface="Halant"/>
            </a:endParaRPr>
          </a:p>
        </p:txBody>
      </p:sp>
      <p:pic>
        <p:nvPicPr>
          <p:cNvPr id="154" name="Google Shape;154;p17"/>
          <p:cNvPicPr preferRelativeResize="0"/>
          <p:nvPr/>
        </p:nvPicPr>
        <p:blipFill>
          <a:blip r:embed="rId4">
            <a:alphaModFix/>
          </a:blip>
          <a:stretch>
            <a:fillRect/>
          </a:stretch>
        </p:blipFill>
        <p:spPr>
          <a:xfrm>
            <a:off x="866241" y="1383748"/>
            <a:ext cx="3417184" cy="2303844"/>
          </a:xfrm>
          <a:prstGeom prst="rect">
            <a:avLst/>
          </a:prstGeom>
          <a:noFill/>
          <a:ln>
            <a:noFill/>
          </a:ln>
        </p:spPr>
      </p:pic>
      <p:sp>
        <p:nvSpPr>
          <p:cNvPr id="155" name="Google Shape;155;p17"/>
          <p:cNvSpPr txBox="1"/>
          <p:nvPr/>
        </p:nvSpPr>
        <p:spPr>
          <a:xfrm>
            <a:off x="782200" y="3826875"/>
            <a:ext cx="35154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Source: Petr Pavlicek, “A United Nations weapons inspector in Iraq in 2002,” December 2002. No copyright restrictions</a:t>
            </a:r>
            <a:endParaRPr sz="11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8"/>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161" name="Google Shape;161;p18"/>
          <p:cNvGrpSpPr/>
          <p:nvPr/>
        </p:nvGrpSpPr>
        <p:grpSpPr>
          <a:xfrm>
            <a:off x="7892365" y="5"/>
            <a:ext cx="781313" cy="885635"/>
            <a:chOff x="0" y="-130721"/>
            <a:chExt cx="2083500" cy="2361695"/>
          </a:xfrm>
        </p:grpSpPr>
        <p:grpSp>
          <p:nvGrpSpPr>
            <p:cNvPr id="162" name="Google Shape;162;p18"/>
            <p:cNvGrpSpPr/>
            <p:nvPr/>
          </p:nvGrpSpPr>
          <p:grpSpPr>
            <a:xfrm>
              <a:off x="75599" y="-130721"/>
              <a:ext cx="1932614" cy="2361695"/>
              <a:chOff x="0" y="-47625"/>
              <a:chExt cx="704100" cy="860425"/>
            </a:xfrm>
          </p:grpSpPr>
          <p:sp>
            <p:nvSpPr>
              <p:cNvPr id="163" name="Google Shape;163;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4" name="Google Shape;164;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5" name="Google Shape;165;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5</a:t>
              </a:r>
              <a:endParaRPr b="1" sz="2800">
                <a:solidFill>
                  <a:srgbClr val="FFFFFF"/>
                </a:solidFill>
                <a:latin typeface="Halant"/>
                <a:ea typeface="Halant"/>
                <a:cs typeface="Halant"/>
                <a:sym typeface="Halant"/>
              </a:endParaRPr>
            </a:p>
          </p:txBody>
        </p:sp>
      </p:grpSp>
      <p:sp>
        <p:nvSpPr>
          <p:cNvPr id="166" name="Google Shape;166;p18"/>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67" name="Google Shape;167;p18"/>
          <p:cNvGrpSpPr/>
          <p:nvPr/>
        </p:nvGrpSpPr>
        <p:grpSpPr>
          <a:xfrm>
            <a:off x="92701" y="-72333"/>
            <a:ext cx="468740" cy="5216002"/>
            <a:chOff x="0" y="-38100"/>
            <a:chExt cx="246900" cy="2747433"/>
          </a:xfrm>
        </p:grpSpPr>
        <p:sp>
          <p:nvSpPr>
            <p:cNvPr id="168" name="Google Shape;168;p1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69" name="Google Shape;169;p18"/>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0" name="Google Shape;170;p18"/>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71" name="Google Shape;171;p18"/>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72" name="Google Shape;172;p18"/>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73" name="Google Shape;173;p18"/>
          <p:cNvSpPr txBox="1"/>
          <p:nvPr/>
        </p:nvSpPr>
        <p:spPr>
          <a:xfrm>
            <a:off x="4283425" y="1470675"/>
            <a:ext cx="4669200" cy="27783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Clr>
                <a:schemeClr val="dk1"/>
              </a:buClr>
              <a:buSzPts val="1600"/>
              <a:buFont typeface="Inter"/>
              <a:buChar char="●"/>
            </a:pPr>
            <a:r>
              <a:rPr lang="en" sz="1600">
                <a:solidFill>
                  <a:schemeClr val="dk1"/>
                </a:solidFill>
                <a:latin typeface="Inter"/>
                <a:ea typeface="Inter"/>
                <a:cs typeface="Inter"/>
                <a:sym typeface="Inter"/>
              </a:rPr>
              <a:t>U.S. maintains no-fly zones over Iraq and periodically conducts airstrikes</a:t>
            </a:r>
            <a:endParaRPr sz="1600">
              <a:solidFill>
                <a:schemeClr val="dk1"/>
              </a:solidFill>
              <a:latin typeface="Inter"/>
              <a:ea typeface="Inter"/>
              <a:cs typeface="Inter"/>
              <a:sym typeface="Inter"/>
            </a:endParaRPr>
          </a:p>
          <a:p>
            <a:pPr indent="-330200" lvl="0" marL="457200" rtl="0" algn="l">
              <a:lnSpc>
                <a:spcPct val="100000"/>
              </a:lnSpc>
              <a:spcBef>
                <a:spcPts val="1000"/>
              </a:spcBef>
              <a:spcAft>
                <a:spcPts val="0"/>
              </a:spcAft>
              <a:buClr>
                <a:schemeClr val="dk1"/>
              </a:buClr>
              <a:buSzPts val="1600"/>
              <a:buFont typeface="Inter"/>
              <a:buChar char="●"/>
            </a:pPr>
            <a:r>
              <a:rPr lang="en" sz="1600">
                <a:solidFill>
                  <a:schemeClr val="dk1"/>
                </a:solidFill>
                <a:latin typeface="Inter"/>
                <a:ea typeface="Inter"/>
                <a:cs typeface="Inter"/>
                <a:sym typeface="Inter"/>
              </a:rPr>
              <a:t>Terrorist networks (like al-Qaeda) begin to rise, targeting U.S. interests globally</a:t>
            </a:r>
            <a:endParaRPr sz="1600">
              <a:solidFill>
                <a:schemeClr val="dk1"/>
              </a:solidFill>
              <a:latin typeface="Inter"/>
              <a:ea typeface="Inter"/>
              <a:cs typeface="Inter"/>
              <a:sym typeface="Inter"/>
            </a:endParaRPr>
          </a:p>
          <a:p>
            <a:pPr indent="-330200" lvl="0" marL="457200" rtl="0" algn="l">
              <a:lnSpc>
                <a:spcPct val="100000"/>
              </a:lnSpc>
              <a:spcBef>
                <a:spcPts val="1000"/>
              </a:spcBef>
              <a:spcAft>
                <a:spcPts val="1000"/>
              </a:spcAft>
              <a:buClr>
                <a:schemeClr val="dk1"/>
              </a:buClr>
              <a:buSzPts val="1600"/>
              <a:buFont typeface="Inter"/>
              <a:buChar char="●"/>
            </a:pPr>
            <a:r>
              <a:rPr lang="en" sz="1600">
                <a:solidFill>
                  <a:schemeClr val="dk1"/>
                </a:solidFill>
                <a:latin typeface="Inter"/>
                <a:ea typeface="Inter"/>
                <a:cs typeface="Inter"/>
                <a:sym typeface="Inter"/>
              </a:rPr>
              <a:t>Al-Qaeda attacked the U.S. on September 11, 2001, citing anger over U.S. military presence in the Middle East, particularly in Saudi Arabia, U.S. support for Israel, and perceived interference in Muslim-majority countries</a:t>
            </a:r>
            <a:endParaRPr sz="1600">
              <a:solidFill>
                <a:schemeClr val="dk1"/>
              </a:solidFill>
              <a:latin typeface="Inter"/>
              <a:ea typeface="Inter"/>
              <a:cs typeface="Inter"/>
              <a:sym typeface="Inter"/>
            </a:endParaRPr>
          </a:p>
        </p:txBody>
      </p:sp>
      <p:sp>
        <p:nvSpPr>
          <p:cNvPr id="174" name="Google Shape;174;p18"/>
          <p:cNvSpPr txBox="1"/>
          <p:nvPr/>
        </p:nvSpPr>
        <p:spPr>
          <a:xfrm>
            <a:off x="1275815" y="266725"/>
            <a:ext cx="6590100" cy="1077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Font typeface="Arial"/>
              <a:buNone/>
            </a:pPr>
            <a:r>
              <a:rPr b="1" lang="en" sz="3500">
                <a:solidFill>
                  <a:srgbClr val="231F20"/>
                </a:solidFill>
                <a:latin typeface="Halant"/>
                <a:ea typeface="Halant"/>
                <a:cs typeface="Halant"/>
                <a:sym typeface="Halant"/>
              </a:rPr>
              <a:t>EVENTS LEADING UP TO WAR:</a:t>
            </a:r>
            <a:endParaRPr b="1" sz="3500">
              <a:solidFill>
                <a:srgbClr val="231F20"/>
              </a:solidFill>
              <a:latin typeface="Halant"/>
              <a:ea typeface="Halant"/>
              <a:cs typeface="Halant"/>
              <a:sym typeface="Halant"/>
            </a:endParaRPr>
          </a:p>
          <a:p>
            <a:pPr indent="0" lvl="0" marL="0" rtl="0" algn="ctr">
              <a:spcBef>
                <a:spcPts val="0"/>
              </a:spcBef>
              <a:spcAft>
                <a:spcPts val="0"/>
              </a:spcAft>
              <a:buClr>
                <a:schemeClr val="dk1"/>
              </a:buClr>
              <a:buFont typeface="Arial"/>
              <a:buNone/>
            </a:pPr>
            <a:r>
              <a:rPr b="1" lang="en" sz="3500">
                <a:solidFill>
                  <a:srgbClr val="231F20"/>
                </a:solidFill>
                <a:latin typeface="Halant"/>
                <a:ea typeface="Halant"/>
                <a:cs typeface="Halant"/>
                <a:sym typeface="Halant"/>
              </a:rPr>
              <a:t>MOUNTING TENSIONS</a:t>
            </a:r>
            <a:endParaRPr b="1" sz="3500">
              <a:solidFill>
                <a:srgbClr val="231F20"/>
              </a:solidFill>
              <a:latin typeface="Halant"/>
              <a:ea typeface="Halant"/>
              <a:cs typeface="Halant"/>
              <a:sym typeface="Halant"/>
            </a:endParaRPr>
          </a:p>
        </p:txBody>
      </p:sp>
      <p:sp>
        <p:nvSpPr>
          <p:cNvPr id="175" name="Google Shape;175;p18"/>
          <p:cNvSpPr txBox="1"/>
          <p:nvPr/>
        </p:nvSpPr>
        <p:spPr>
          <a:xfrm>
            <a:off x="782200" y="4360275"/>
            <a:ext cx="35154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Source: </a:t>
            </a:r>
            <a:r>
              <a:rPr lang="en" sz="1100">
                <a:solidFill>
                  <a:schemeClr val="dk1"/>
                </a:solidFill>
                <a:latin typeface="Inter"/>
                <a:ea typeface="Inter"/>
                <a:cs typeface="Inter"/>
                <a:sym typeface="Inter"/>
              </a:rPr>
              <a:t>Robert J. Fisch, “United Airlines Flight 175 crashes into the south tower of the World Trade Center complex in New York City during the September 11 attacks,” </a:t>
            </a:r>
            <a:r>
              <a:rPr lang="en" sz="1100">
                <a:solidFill>
                  <a:schemeClr val="dk1"/>
                </a:solidFill>
                <a:latin typeface="Inter"/>
                <a:ea typeface="Inter"/>
                <a:cs typeface="Inter"/>
                <a:sym typeface="Inter"/>
              </a:rPr>
              <a:t>September</a:t>
            </a:r>
            <a:r>
              <a:rPr lang="en" sz="1100">
                <a:solidFill>
                  <a:schemeClr val="dk1"/>
                </a:solidFill>
                <a:latin typeface="Inter"/>
                <a:ea typeface="Inter"/>
                <a:cs typeface="Inter"/>
                <a:sym typeface="Inter"/>
              </a:rPr>
              <a:t> 11, 2001. CC BY-SA 2.0</a:t>
            </a:r>
            <a:endParaRPr sz="1100">
              <a:solidFill>
                <a:schemeClr val="dk1"/>
              </a:solidFill>
              <a:latin typeface="Inter"/>
              <a:ea typeface="Inter"/>
              <a:cs typeface="Inter"/>
              <a:sym typeface="Inter"/>
            </a:endParaRPr>
          </a:p>
        </p:txBody>
      </p:sp>
      <p:pic>
        <p:nvPicPr>
          <p:cNvPr id="176" name="Google Shape;176;p18"/>
          <p:cNvPicPr preferRelativeResize="0"/>
          <p:nvPr/>
        </p:nvPicPr>
        <p:blipFill>
          <a:blip r:embed="rId4">
            <a:alphaModFix/>
          </a:blip>
          <a:stretch>
            <a:fillRect/>
          </a:stretch>
        </p:blipFill>
        <p:spPr>
          <a:xfrm>
            <a:off x="1164963" y="1344325"/>
            <a:ext cx="2514955" cy="2890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9"/>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182" name="Google Shape;182;p19"/>
          <p:cNvGrpSpPr/>
          <p:nvPr/>
        </p:nvGrpSpPr>
        <p:grpSpPr>
          <a:xfrm>
            <a:off x="7892365" y="5"/>
            <a:ext cx="781313" cy="885635"/>
            <a:chOff x="0" y="-130721"/>
            <a:chExt cx="2083500" cy="2361695"/>
          </a:xfrm>
        </p:grpSpPr>
        <p:grpSp>
          <p:nvGrpSpPr>
            <p:cNvPr id="183" name="Google Shape;183;p19"/>
            <p:cNvGrpSpPr/>
            <p:nvPr/>
          </p:nvGrpSpPr>
          <p:grpSpPr>
            <a:xfrm>
              <a:off x="75599" y="-130721"/>
              <a:ext cx="1932614" cy="2361695"/>
              <a:chOff x="0" y="-47625"/>
              <a:chExt cx="704100" cy="860425"/>
            </a:xfrm>
          </p:grpSpPr>
          <p:sp>
            <p:nvSpPr>
              <p:cNvPr id="184" name="Google Shape;184;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5" name="Google Shape;185;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6" name="Google Shape;186;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6</a:t>
              </a:r>
              <a:endParaRPr b="1" sz="2800">
                <a:solidFill>
                  <a:srgbClr val="FFFFFF"/>
                </a:solidFill>
                <a:latin typeface="Halant"/>
                <a:ea typeface="Halant"/>
                <a:cs typeface="Halant"/>
                <a:sym typeface="Halant"/>
              </a:endParaRPr>
            </a:p>
          </p:txBody>
        </p:sp>
      </p:grpSp>
      <p:sp>
        <p:nvSpPr>
          <p:cNvPr id="187" name="Google Shape;187;p19"/>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8" name="Google Shape;188;p19"/>
          <p:cNvGrpSpPr/>
          <p:nvPr/>
        </p:nvGrpSpPr>
        <p:grpSpPr>
          <a:xfrm>
            <a:off x="92701" y="-72333"/>
            <a:ext cx="468740" cy="5216002"/>
            <a:chOff x="0" y="-38100"/>
            <a:chExt cx="246900" cy="2747433"/>
          </a:xfrm>
        </p:grpSpPr>
        <p:sp>
          <p:nvSpPr>
            <p:cNvPr id="189" name="Google Shape;189;p1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90" name="Google Shape;190;p19"/>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1" name="Google Shape;191;p19"/>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92" name="Google Shape;192;p19"/>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93" name="Google Shape;193;p19"/>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94" name="Google Shape;194;p19"/>
          <p:cNvSpPr txBox="1"/>
          <p:nvPr/>
        </p:nvSpPr>
        <p:spPr>
          <a:xfrm>
            <a:off x="1276990" y="285750"/>
            <a:ext cx="6590100" cy="1723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Font typeface="Arial"/>
              <a:buNone/>
            </a:pPr>
            <a:r>
              <a:rPr b="1" lang="en" sz="3500">
                <a:solidFill>
                  <a:srgbClr val="231F20"/>
                </a:solidFill>
                <a:latin typeface="Halant"/>
                <a:ea typeface="Halant"/>
                <a:cs typeface="Halant"/>
                <a:sym typeface="Halant"/>
              </a:rPr>
              <a:t>EVENTS LEADING UP TO WAR:</a:t>
            </a:r>
            <a:endParaRPr b="1" sz="3500">
              <a:solidFill>
                <a:srgbClr val="231F20"/>
              </a:solidFill>
              <a:latin typeface="Halant"/>
              <a:ea typeface="Halant"/>
              <a:cs typeface="Halant"/>
              <a:sym typeface="Halant"/>
            </a:endParaRPr>
          </a:p>
          <a:p>
            <a:pPr indent="0" lvl="0" marL="0" rtl="0" algn="ctr">
              <a:spcBef>
                <a:spcPts val="0"/>
              </a:spcBef>
              <a:spcAft>
                <a:spcPts val="0"/>
              </a:spcAft>
              <a:buClr>
                <a:schemeClr val="dk1"/>
              </a:buClr>
              <a:buFont typeface="Arial"/>
              <a:buNone/>
            </a:pPr>
            <a:r>
              <a:rPr b="1" lang="en" sz="3500">
                <a:solidFill>
                  <a:srgbClr val="231F20"/>
                </a:solidFill>
                <a:latin typeface="Halant"/>
                <a:ea typeface="Halant"/>
                <a:cs typeface="Halant"/>
                <a:sym typeface="Halant"/>
              </a:rPr>
              <a:t>WAR ON TERROR</a:t>
            </a:r>
            <a:endParaRPr b="1" sz="3500">
              <a:solidFill>
                <a:srgbClr val="231F20"/>
              </a:solidFill>
              <a:latin typeface="Halant"/>
              <a:ea typeface="Halant"/>
              <a:cs typeface="Halant"/>
              <a:sym typeface="Halant"/>
            </a:endParaRPr>
          </a:p>
          <a:p>
            <a:pPr indent="0" lvl="0" marL="0" rtl="0" algn="l">
              <a:spcBef>
                <a:spcPts val="0"/>
              </a:spcBef>
              <a:spcAft>
                <a:spcPts val="0"/>
              </a:spcAft>
              <a:buNone/>
            </a:pPr>
            <a:r>
              <a:t/>
            </a:r>
            <a:endParaRPr b="1" sz="4200">
              <a:solidFill>
                <a:srgbClr val="231F20"/>
              </a:solidFill>
              <a:latin typeface="Halant"/>
              <a:ea typeface="Halant"/>
              <a:cs typeface="Halant"/>
              <a:sym typeface="Halant"/>
            </a:endParaRPr>
          </a:p>
        </p:txBody>
      </p:sp>
      <p:sp>
        <p:nvSpPr>
          <p:cNvPr id="195" name="Google Shape;195;p19"/>
          <p:cNvSpPr txBox="1"/>
          <p:nvPr/>
        </p:nvSpPr>
        <p:spPr>
          <a:xfrm>
            <a:off x="689376" y="1359350"/>
            <a:ext cx="4873200" cy="3441000"/>
          </a:xfrm>
          <a:prstGeom prst="rect">
            <a:avLst/>
          </a:prstGeom>
          <a:noFill/>
          <a:ln>
            <a:noFill/>
          </a:ln>
        </p:spPr>
        <p:txBody>
          <a:bodyPr anchorCtr="0" anchor="t" bIns="91425" lIns="91425" spcFirstLastPara="1" rIns="91425" wrap="square" tIns="91425">
            <a:noAutofit/>
          </a:bodyPr>
          <a:lstStyle/>
          <a:p>
            <a:pPr indent="-323850" lvl="0" marL="457200" rtl="0" algn="l">
              <a:lnSpc>
                <a:spcPct val="100000"/>
              </a:lnSpc>
              <a:spcBef>
                <a:spcPts val="0"/>
              </a:spcBef>
              <a:spcAft>
                <a:spcPts val="0"/>
              </a:spcAft>
              <a:buClr>
                <a:schemeClr val="dk1"/>
              </a:buClr>
              <a:buSzPts val="1500"/>
              <a:buFont typeface="Inter"/>
              <a:buChar char="●"/>
            </a:pPr>
            <a:r>
              <a:rPr lang="en" sz="1500">
                <a:solidFill>
                  <a:schemeClr val="dk1"/>
                </a:solidFill>
                <a:latin typeface="Inter"/>
                <a:ea typeface="Inter"/>
                <a:cs typeface="Inter"/>
                <a:sym typeface="Inter"/>
              </a:rPr>
              <a:t>Following the terrorist attacks of September 11, 2001, U.S. President George W. Bush argued that disarming Iraq was a renewed priority</a:t>
            </a:r>
            <a:endParaRPr sz="1500">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This marked a shift toward </a:t>
            </a:r>
            <a:r>
              <a:rPr lang="en">
                <a:solidFill>
                  <a:schemeClr val="dk1"/>
                </a:solidFill>
                <a:latin typeface="Inter"/>
                <a:ea typeface="Inter"/>
                <a:cs typeface="Inter"/>
                <a:sym typeface="Inter"/>
              </a:rPr>
              <a:t>preemptive</a:t>
            </a:r>
            <a:r>
              <a:rPr lang="en">
                <a:solidFill>
                  <a:schemeClr val="dk1"/>
                </a:solidFill>
                <a:latin typeface="Inter"/>
                <a:ea typeface="Inter"/>
                <a:cs typeface="Inter"/>
                <a:sym typeface="Inter"/>
              </a:rPr>
              <a:t> military action remove the perceived growing threat of Iraq’s WMDs</a:t>
            </a:r>
            <a:endParaRPr>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500">
              <a:solidFill>
                <a:schemeClr val="dk1"/>
              </a:solidFill>
              <a:latin typeface="Inter"/>
              <a:ea typeface="Inter"/>
              <a:cs typeface="Inter"/>
              <a:sym typeface="Inter"/>
            </a:endParaRPr>
          </a:p>
          <a:p>
            <a:pPr indent="-323850" lvl="0" marL="457200" rtl="0" algn="l">
              <a:lnSpc>
                <a:spcPct val="100000"/>
              </a:lnSpc>
              <a:spcBef>
                <a:spcPts val="0"/>
              </a:spcBef>
              <a:spcAft>
                <a:spcPts val="0"/>
              </a:spcAft>
              <a:buClr>
                <a:schemeClr val="dk1"/>
              </a:buClr>
              <a:buSzPts val="1500"/>
              <a:buFont typeface="Inter"/>
              <a:buChar char="●"/>
            </a:pPr>
            <a:r>
              <a:rPr lang="en" sz="1500">
                <a:solidFill>
                  <a:schemeClr val="dk1"/>
                </a:solidFill>
                <a:latin typeface="Inter"/>
                <a:ea typeface="Inter"/>
                <a:cs typeface="Inter"/>
                <a:sym typeface="Inter"/>
              </a:rPr>
              <a:t>Bush and his administration said that Iraq supported al-Qaeda, the terrorist group behind the September 11 attacks</a:t>
            </a:r>
            <a:endParaRPr sz="1500">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The connection between Iraq and al-Qaeda was heaving debated and later found to be unsubstantiated</a:t>
            </a:r>
            <a:endParaRPr>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The US invaded Afghanistan in October 2001 to dismantle al-Qaeda and remove its leader, Osama bin Laden</a:t>
            </a:r>
            <a:endParaRPr>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5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500">
              <a:solidFill>
                <a:schemeClr val="dk1"/>
              </a:solidFill>
              <a:latin typeface="Inter"/>
              <a:ea typeface="Inter"/>
              <a:cs typeface="Inter"/>
              <a:sym typeface="Inter"/>
            </a:endParaRPr>
          </a:p>
        </p:txBody>
      </p:sp>
      <p:sp>
        <p:nvSpPr>
          <p:cNvPr id="196" name="Google Shape;196;p19"/>
          <p:cNvSpPr txBox="1"/>
          <p:nvPr/>
        </p:nvSpPr>
        <p:spPr>
          <a:xfrm>
            <a:off x="5691025" y="3800725"/>
            <a:ext cx="32844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Source: </a:t>
            </a:r>
            <a:r>
              <a:rPr lang="en" sz="1100">
                <a:solidFill>
                  <a:schemeClr val="dk1"/>
                </a:solidFill>
                <a:latin typeface="Inter"/>
                <a:ea typeface="Inter"/>
                <a:cs typeface="Inter"/>
                <a:sym typeface="Inter"/>
              </a:rPr>
              <a:t>National Archives and Records Administration, “ President George W. Bush delivers an address regarding the September 11 terrorist attacks on the United States to a joint session of Congress at the U.S. Capitol,” September 20, 2001. No copyright restrictions</a:t>
            </a:r>
            <a:endParaRPr sz="1100">
              <a:solidFill>
                <a:schemeClr val="dk1"/>
              </a:solidFill>
              <a:latin typeface="Inter"/>
              <a:ea typeface="Inter"/>
              <a:cs typeface="Inter"/>
              <a:sym typeface="Inter"/>
            </a:endParaRPr>
          </a:p>
        </p:txBody>
      </p:sp>
      <p:pic>
        <p:nvPicPr>
          <p:cNvPr id="197" name="Google Shape;197;p19"/>
          <p:cNvPicPr preferRelativeResize="0"/>
          <p:nvPr/>
        </p:nvPicPr>
        <p:blipFill>
          <a:blip r:embed="rId4">
            <a:alphaModFix/>
          </a:blip>
          <a:stretch>
            <a:fillRect/>
          </a:stretch>
        </p:blipFill>
        <p:spPr>
          <a:xfrm>
            <a:off x="5707050" y="1465650"/>
            <a:ext cx="3284550" cy="2189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0"/>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203" name="Google Shape;203;p20"/>
          <p:cNvGrpSpPr/>
          <p:nvPr/>
        </p:nvGrpSpPr>
        <p:grpSpPr>
          <a:xfrm>
            <a:off x="7892365" y="5"/>
            <a:ext cx="781313" cy="885635"/>
            <a:chOff x="0" y="-130721"/>
            <a:chExt cx="2083500" cy="2361695"/>
          </a:xfrm>
        </p:grpSpPr>
        <p:grpSp>
          <p:nvGrpSpPr>
            <p:cNvPr id="204" name="Google Shape;204;p20"/>
            <p:cNvGrpSpPr/>
            <p:nvPr/>
          </p:nvGrpSpPr>
          <p:grpSpPr>
            <a:xfrm>
              <a:off x="75599" y="-130721"/>
              <a:ext cx="1932614" cy="2361695"/>
              <a:chOff x="0" y="-47625"/>
              <a:chExt cx="704100" cy="860425"/>
            </a:xfrm>
          </p:grpSpPr>
          <p:sp>
            <p:nvSpPr>
              <p:cNvPr id="205" name="Google Shape;205;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6" name="Google Shape;206;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7" name="Google Shape;207;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7</a:t>
              </a:r>
              <a:endParaRPr b="1" sz="2800">
                <a:solidFill>
                  <a:srgbClr val="FFFFFF"/>
                </a:solidFill>
                <a:latin typeface="Halant"/>
                <a:ea typeface="Halant"/>
                <a:cs typeface="Halant"/>
                <a:sym typeface="Halant"/>
              </a:endParaRPr>
            </a:p>
          </p:txBody>
        </p:sp>
      </p:grpSp>
      <p:sp>
        <p:nvSpPr>
          <p:cNvPr id="208" name="Google Shape;208;p20"/>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09" name="Google Shape;209;p20"/>
          <p:cNvGrpSpPr/>
          <p:nvPr/>
        </p:nvGrpSpPr>
        <p:grpSpPr>
          <a:xfrm>
            <a:off x="92701" y="-72333"/>
            <a:ext cx="468740" cy="5216002"/>
            <a:chOff x="0" y="-38100"/>
            <a:chExt cx="246900" cy="2747433"/>
          </a:xfrm>
        </p:grpSpPr>
        <p:sp>
          <p:nvSpPr>
            <p:cNvPr id="210" name="Google Shape;210;p2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11" name="Google Shape;211;p20"/>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2" name="Google Shape;212;p20"/>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13" name="Google Shape;213;p20"/>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14" name="Google Shape;214;p20"/>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15" name="Google Shape;215;p2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PATH TO INVASION</a:t>
            </a:r>
            <a:endParaRPr sz="700"/>
          </a:p>
        </p:txBody>
      </p:sp>
      <p:sp>
        <p:nvSpPr>
          <p:cNvPr id="216" name="Google Shape;216;p20"/>
          <p:cNvSpPr txBox="1"/>
          <p:nvPr/>
        </p:nvSpPr>
        <p:spPr>
          <a:xfrm>
            <a:off x="782200" y="1200400"/>
            <a:ext cx="4419600" cy="36930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President Bush and British Prime Minister Tony Blair declared in early 2003 that Iraq was continuing to hinder the process of weapons inspections and that it still had prohibited weapons</a:t>
            </a:r>
            <a:endParaRPr>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The claim about Weapons of Mass Destruction was later disproven</a:t>
            </a:r>
            <a:endParaRPr>
              <a:solidFill>
                <a:schemeClr val="dk1"/>
              </a:solidFill>
              <a:latin typeface="Inter"/>
              <a:ea typeface="Inter"/>
              <a:cs typeface="Inter"/>
              <a:sym typeface="Inter"/>
            </a:endParaRPr>
          </a:p>
          <a:p>
            <a:pPr indent="-317500" lvl="0" marL="4572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The issue divided the UN Security Council</a:t>
            </a:r>
            <a:endParaRPr>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China, France, and Russia wanted inspections to continue</a:t>
            </a:r>
            <a:endParaRPr>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The United States and Britain wanted prompt military action</a:t>
            </a:r>
            <a:endParaRPr>
              <a:solidFill>
                <a:schemeClr val="dk1"/>
              </a:solidFill>
              <a:latin typeface="Inter"/>
              <a:ea typeface="Inter"/>
              <a:cs typeface="Inter"/>
              <a:sym typeface="Inter"/>
            </a:endParaRPr>
          </a:p>
          <a:p>
            <a:pPr indent="-317500" lvl="0" marL="4572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On March 17, 2003, President George W. Bush issued an ultimatum to Iraqi President Saddam Hussein</a:t>
            </a:r>
            <a:endParaRPr>
              <a:solidFill>
                <a:schemeClr val="dk1"/>
              </a:solidFill>
              <a:latin typeface="Inter"/>
              <a:ea typeface="Inter"/>
              <a:cs typeface="Inter"/>
              <a:sym typeface="Inter"/>
            </a:endParaRPr>
          </a:p>
          <a:p>
            <a:pPr indent="-317500" lvl="1" marL="914400" rtl="0" algn="l">
              <a:lnSpc>
                <a:spcPct val="100000"/>
              </a:lnSpc>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He gave Saddam Hussein 48 hours to leave Iraq or face removal by force</a:t>
            </a:r>
            <a:endParaRPr>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600">
              <a:solidFill>
                <a:schemeClr val="dk1"/>
              </a:solidFill>
              <a:latin typeface="Inter"/>
              <a:ea typeface="Inter"/>
              <a:cs typeface="Inter"/>
              <a:sym typeface="Inter"/>
            </a:endParaRPr>
          </a:p>
        </p:txBody>
      </p:sp>
      <p:pic>
        <p:nvPicPr>
          <p:cNvPr id="217" name="Google Shape;217;p20"/>
          <p:cNvPicPr preferRelativeResize="0"/>
          <p:nvPr/>
        </p:nvPicPr>
        <p:blipFill>
          <a:blip r:embed="rId4">
            <a:alphaModFix/>
          </a:blip>
          <a:stretch>
            <a:fillRect/>
          </a:stretch>
        </p:blipFill>
        <p:spPr>
          <a:xfrm>
            <a:off x="5300125" y="1200400"/>
            <a:ext cx="3373550" cy="2289200"/>
          </a:xfrm>
          <a:prstGeom prst="rect">
            <a:avLst/>
          </a:prstGeom>
          <a:noFill/>
          <a:ln>
            <a:noFill/>
          </a:ln>
        </p:spPr>
      </p:pic>
      <p:sp>
        <p:nvSpPr>
          <p:cNvPr id="218" name="Google Shape;218;p20"/>
          <p:cNvSpPr txBox="1"/>
          <p:nvPr/>
        </p:nvSpPr>
        <p:spPr>
          <a:xfrm>
            <a:off x="5300125" y="3605350"/>
            <a:ext cx="33735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Source: The White House, “</a:t>
            </a:r>
            <a:r>
              <a:rPr lang="en" sz="1100">
                <a:solidFill>
                  <a:schemeClr val="dk1"/>
                </a:solidFill>
                <a:latin typeface="Inter"/>
                <a:ea typeface="Inter"/>
                <a:cs typeface="Inter"/>
                <a:sym typeface="Inter"/>
              </a:rPr>
              <a:t>U.S. Secretary of States Colin Powell holding a model vial of anthrax while giving a presentation to the United Nations Security Council,” February 5, 2003. Public Domain</a:t>
            </a:r>
            <a:r>
              <a:rPr lang="en" sz="1100">
                <a:solidFill>
                  <a:schemeClr val="dk1"/>
                </a:solidFill>
                <a:latin typeface="Inter"/>
                <a:ea typeface="Inter"/>
                <a:cs typeface="Inter"/>
                <a:sym typeface="Inter"/>
              </a:rPr>
              <a:t> </a:t>
            </a:r>
            <a:endParaRPr sz="11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1"/>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224" name="Google Shape;224;p21"/>
          <p:cNvGrpSpPr/>
          <p:nvPr/>
        </p:nvGrpSpPr>
        <p:grpSpPr>
          <a:xfrm>
            <a:off x="7892365" y="5"/>
            <a:ext cx="781313" cy="885635"/>
            <a:chOff x="0" y="-130721"/>
            <a:chExt cx="2083500" cy="2361695"/>
          </a:xfrm>
        </p:grpSpPr>
        <p:grpSp>
          <p:nvGrpSpPr>
            <p:cNvPr id="225" name="Google Shape;225;p21"/>
            <p:cNvGrpSpPr/>
            <p:nvPr/>
          </p:nvGrpSpPr>
          <p:grpSpPr>
            <a:xfrm>
              <a:off x="75599" y="-130721"/>
              <a:ext cx="1932614" cy="2361695"/>
              <a:chOff x="0" y="-47625"/>
              <a:chExt cx="704100" cy="860425"/>
            </a:xfrm>
          </p:grpSpPr>
          <p:sp>
            <p:nvSpPr>
              <p:cNvPr id="226" name="Google Shape;226;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7" name="Google Shape;227;p2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8" name="Google Shape;228;p2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8</a:t>
              </a:r>
              <a:endParaRPr b="1" sz="2800">
                <a:solidFill>
                  <a:srgbClr val="FFFFFF"/>
                </a:solidFill>
                <a:latin typeface="Halant"/>
                <a:ea typeface="Halant"/>
                <a:cs typeface="Halant"/>
                <a:sym typeface="Halant"/>
              </a:endParaRPr>
            </a:p>
          </p:txBody>
        </p:sp>
      </p:grpSp>
      <p:sp>
        <p:nvSpPr>
          <p:cNvPr id="229" name="Google Shape;229;p21"/>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30" name="Google Shape;230;p21"/>
          <p:cNvGrpSpPr/>
          <p:nvPr/>
        </p:nvGrpSpPr>
        <p:grpSpPr>
          <a:xfrm>
            <a:off x="92701" y="-72333"/>
            <a:ext cx="468740" cy="5216002"/>
            <a:chOff x="0" y="-38100"/>
            <a:chExt cx="246900" cy="2747433"/>
          </a:xfrm>
        </p:grpSpPr>
        <p:sp>
          <p:nvSpPr>
            <p:cNvPr id="231" name="Google Shape;231;p21"/>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32" name="Google Shape;232;p21"/>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3" name="Google Shape;233;p21"/>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34" name="Google Shape;234;p21"/>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35" name="Google Shape;235;p21"/>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36" name="Google Shape;236;p21"/>
          <p:cNvSpPr txBox="1"/>
          <p:nvPr/>
        </p:nvSpPr>
        <p:spPr>
          <a:xfrm>
            <a:off x="687301" y="438150"/>
            <a:ext cx="71799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WAR IN IRAQ BEGINS</a:t>
            </a:r>
            <a:endParaRPr sz="700"/>
          </a:p>
        </p:txBody>
      </p:sp>
      <p:sp>
        <p:nvSpPr>
          <p:cNvPr id="237" name="Google Shape;237;p21"/>
          <p:cNvSpPr txBox="1"/>
          <p:nvPr/>
        </p:nvSpPr>
        <p:spPr>
          <a:xfrm>
            <a:off x="782200" y="1200400"/>
            <a:ext cx="3920400" cy="3110700"/>
          </a:xfrm>
          <a:prstGeom prst="rect">
            <a:avLst/>
          </a:prstGeom>
          <a:noFill/>
          <a:ln>
            <a:noFill/>
          </a:ln>
        </p:spPr>
        <p:txBody>
          <a:bodyPr anchorCtr="0" anchor="t" bIns="91425" lIns="91425" spcFirstLastPara="1" rIns="91425" wrap="square" tIns="91425">
            <a:noAutofit/>
          </a:bodyPr>
          <a:lstStyle/>
          <a:p>
            <a:pPr indent="-323850" lvl="0" marL="457200" rtl="0" algn="l">
              <a:lnSpc>
                <a:spcPct val="100000"/>
              </a:lnSpc>
              <a:spcBef>
                <a:spcPts val="0"/>
              </a:spcBef>
              <a:spcAft>
                <a:spcPts val="0"/>
              </a:spcAft>
              <a:buClr>
                <a:schemeClr val="dk1"/>
              </a:buClr>
              <a:buSzPts val="1500"/>
              <a:buFont typeface="Inter"/>
              <a:buChar char="●"/>
            </a:pPr>
            <a:r>
              <a:rPr lang="en" sz="1500">
                <a:solidFill>
                  <a:schemeClr val="dk1"/>
                </a:solidFill>
                <a:latin typeface="Inter"/>
                <a:ea typeface="Inter"/>
                <a:cs typeface="Inter"/>
                <a:sym typeface="Inter"/>
              </a:rPr>
              <a:t>Saddam Hussein refused to leave Iraq</a:t>
            </a:r>
            <a:endParaRPr sz="1500">
              <a:solidFill>
                <a:schemeClr val="dk1"/>
              </a:solidFill>
              <a:latin typeface="Inter"/>
              <a:ea typeface="Inter"/>
              <a:cs typeface="Inter"/>
              <a:sym typeface="Inter"/>
            </a:endParaRPr>
          </a:p>
          <a:p>
            <a:pPr indent="-323850" lvl="0" marL="457200" rtl="0" algn="l">
              <a:lnSpc>
                <a:spcPct val="100000"/>
              </a:lnSpc>
              <a:spcBef>
                <a:spcPts val="1000"/>
              </a:spcBef>
              <a:spcAft>
                <a:spcPts val="0"/>
              </a:spcAft>
              <a:buClr>
                <a:schemeClr val="dk1"/>
              </a:buClr>
              <a:buSzPts val="1500"/>
              <a:buFont typeface="Inter"/>
              <a:buChar char="●"/>
            </a:pPr>
            <a:r>
              <a:rPr lang="en" sz="1500">
                <a:solidFill>
                  <a:schemeClr val="dk1"/>
                </a:solidFill>
                <a:latin typeface="Inter"/>
                <a:ea typeface="Inter"/>
                <a:cs typeface="Inter"/>
                <a:sym typeface="Inter"/>
              </a:rPr>
              <a:t>U.S. and allied forces responded by launching an attack on the morning of March 20, 2003</a:t>
            </a:r>
            <a:endParaRPr sz="1500">
              <a:solidFill>
                <a:schemeClr val="dk1"/>
              </a:solidFill>
              <a:latin typeface="Inter"/>
              <a:ea typeface="Inter"/>
              <a:cs typeface="Inter"/>
              <a:sym typeface="Inter"/>
            </a:endParaRPr>
          </a:p>
          <a:p>
            <a:pPr indent="-323850" lvl="0" marL="457200" rtl="0" algn="l">
              <a:lnSpc>
                <a:spcPct val="100000"/>
              </a:lnSpc>
              <a:spcBef>
                <a:spcPts val="1000"/>
              </a:spcBef>
              <a:spcAft>
                <a:spcPts val="0"/>
              </a:spcAft>
              <a:buClr>
                <a:schemeClr val="dk1"/>
              </a:buClr>
              <a:buSzPts val="1500"/>
              <a:buFont typeface="Inter"/>
              <a:buChar char="●"/>
            </a:pPr>
            <a:r>
              <a:rPr lang="en" sz="1500">
                <a:solidFill>
                  <a:schemeClr val="dk1"/>
                </a:solidFill>
                <a:latin typeface="Inter"/>
                <a:ea typeface="Inter"/>
                <a:cs typeface="Inter"/>
                <a:sym typeface="Inter"/>
              </a:rPr>
              <a:t>U.S. and British ground forces (with smaller groups from several other countries) invaded Iraq from Kuwait to the south, initiated the war</a:t>
            </a:r>
            <a:endParaRPr sz="1500">
              <a:solidFill>
                <a:schemeClr val="dk1"/>
              </a:solidFill>
              <a:latin typeface="Inter"/>
              <a:ea typeface="Inter"/>
              <a:cs typeface="Inter"/>
              <a:sym typeface="Inter"/>
            </a:endParaRPr>
          </a:p>
          <a:p>
            <a:pPr indent="-323850" lvl="0" marL="457200" rtl="0" algn="l">
              <a:lnSpc>
                <a:spcPct val="100000"/>
              </a:lnSpc>
              <a:spcBef>
                <a:spcPts val="1000"/>
              </a:spcBef>
              <a:spcAft>
                <a:spcPts val="0"/>
              </a:spcAft>
              <a:buClr>
                <a:schemeClr val="dk1"/>
              </a:buClr>
              <a:buSzPts val="1500"/>
              <a:buFont typeface="Inter"/>
              <a:buChar char="●"/>
            </a:pPr>
            <a:r>
              <a:rPr lang="en" sz="1500">
                <a:solidFill>
                  <a:schemeClr val="dk1"/>
                </a:solidFill>
                <a:latin typeface="Inter"/>
                <a:ea typeface="Inter"/>
                <a:cs typeface="Inter"/>
                <a:sym typeface="Inter"/>
              </a:rPr>
              <a:t>The initial invasion was swift, but questions remained about the long-term plan for governance and stability.</a:t>
            </a:r>
            <a:endParaRPr sz="1500">
              <a:solidFill>
                <a:schemeClr val="dk1"/>
              </a:solidFill>
              <a:latin typeface="Inter"/>
              <a:ea typeface="Inter"/>
              <a:cs typeface="Inter"/>
              <a:sym typeface="Inter"/>
            </a:endParaRPr>
          </a:p>
        </p:txBody>
      </p:sp>
      <p:sp>
        <p:nvSpPr>
          <p:cNvPr id="238" name="Google Shape;238;p21"/>
          <p:cNvSpPr txBox="1"/>
          <p:nvPr/>
        </p:nvSpPr>
        <p:spPr>
          <a:xfrm>
            <a:off x="5018051" y="3756914"/>
            <a:ext cx="3936000" cy="554100"/>
          </a:xfrm>
          <a:prstGeom prst="rect">
            <a:avLst/>
          </a:prstGeom>
          <a:noFill/>
          <a:ln cap="flat" cmpd="sng" w="9525">
            <a:solidFill>
              <a:srgbClr val="38E0A4"/>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Video on President George W. Bush announcing invasion of Iraq in 2003.</a:t>
            </a:r>
            <a:endParaRPr sz="1200">
              <a:solidFill>
                <a:schemeClr val="dk1"/>
              </a:solidFill>
              <a:latin typeface="Inter"/>
              <a:ea typeface="Inter"/>
              <a:cs typeface="Inter"/>
              <a:sym typeface="Inter"/>
            </a:endParaRPr>
          </a:p>
        </p:txBody>
      </p:sp>
      <p:pic>
        <p:nvPicPr>
          <p:cNvPr descr="March 19, 2003: President Bush addresses the nation to announce the beginning of military operations &quot;to disarm Iraq, to free it's people and to defend the world from grave danger.&quot; Get more at http://www.cbsnews.com/&#10;Click HERE to SUBSCRIBE: http://bit.ly/WhW7pc" id="239" name="Google Shape;239;p21" title="2003: President Bush announces invasion of Iraq">
            <a:hlinkClick r:id="rId4"/>
          </p:cNvPr>
          <p:cNvPicPr preferRelativeResize="0"/>
          <p:nvPr/>
        </p:nvPicPr>
        <p:blipFill>
          <a:blip r:embed="rId5">
            <a:alphaModFix/>
          </a:blip>
          <a:stretch>
            <a:fillRect/>
          </a:stretch>
        </p:blipFill>
        <p:spPr>
          <a:xfrm>
            <a:off x="4990125" y="1413125"/>
            <a:ext cx="3936074" cy="221401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