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SemiBold"/>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2FC566-D2AF-4931-A26B-188FE6A509B0}">
  <a:tblStyle styleId="{122FC566-D2AF-4931-A26B-188FE6A509B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B0F9244-010C-46A1-86A8-E26E4F7CEF8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bold.fntdata"/><Relationship Id="rId25" Type="http://schemas.openxmlformats.org/officeDocument/2006/relationships/font" Target="fonts/PlusJakartaSansSemiBold-regular.fntdata"/><Relationship Id="rId28" Type="http://schemas.openxmlformats.org/officeDocument/2006/relationships/font" Target="fonts/PlusJakartaSansSemiBold-boldItalic.fntdata"/><Relationship Id="rId27" Type="http://schemas.openxmlformats.org/officeDocument/2006/relationships/font" Target="fonts/PlusJakartaSansSemi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font" Target="fonts/Halant-regular.fntdata"/><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font" Target="fonts/InterSemiBold-regular.fntdata"/><Relationship Id="rId12" Type="http://schemas.openxmlformats.org/officeDocument/2006/relationships/font" Target="fonts/Halant-bold.fntdata"/><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Inter-regular.fntdata"/><Relationship Id="rId16" Type="http://schemas.openxmlformats.org/officeDocument/2006/relationships/font" Target="fonts/InterSemiBold-boldItalic.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c622e2bfe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c622e2bf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c622e2bfe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c622e2bf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c622e2bfe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6c622e2bfe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c622e2bfe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c622e2bfe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6" name="Google Shape;56;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7" name="Google Shape;57;p13"/>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Why is Iraq’s geography important when considering its political and economic relationships with neighboring countries?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events led to the Persian Gulf War, and how did it impact Iraq’s international reputation?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Iraq’s actions after the Persian Gulf War increase tensions with the international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5) What motivated al-Qaeda’s attack on the U.S., and how did it affect U.S. foreign policy?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6) Why was Iraq included in the “War on Terror,” and what was controversial about this decision?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7) What justifications did the U.S. government give for invading Iraq in 2003?</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(Slides 8-9) Say-it-in-Six: Describe the immediate aftermath of the U.S. invasion of Iraq.</a:t>
            </a:r>
            <a:endParaRPr b="1"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(Slide 10) What were some of the major human consequences of the war in Iraq, both for Iraqis and the global community?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58" name="Google Shape;58;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War in Iraq - A Case Study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60" name="Google Shape;60;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 &amp; Sourcing</a:t>
            </a:r>
            <a:endParaRPr sz="1300">
              <a:latin typeface="Inter"/>
              <a:ea typeface="Inter"/>
              <a:cs typeface="Inter"/>
              <a:sym typeface="Inter"/>
            </a:endParaRPr>
          </a:p>
        </p:txBody>
      </p:sp>
      <p:sp>
        <p:nvSpPr>
          <p:cNvPr id="66" name="Google Shape;66;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Contextualization &amp; Sourcing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Speech by Senator Robert Byrd</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i="1" sz="2500">
              <a:solidFill>
                <a:schemeClr val="dk1"/>
              </a:solidFill>
              <a:latin typeface="Plus Jakarta Sans Medium"/>
              <a:ea typeface="Plus Jakarta Sans Medium"/>
              <a:cs typeface="Plus Jakarta Sans Medium"/>
              <a:sym typeface="Plus Jakarta Sans Medium"/>
            </a:endParaRPr>
          </a:p>
        </p:txBody>
      </p:sp>
      <p:pic>
        <p:nvPicPr>
          <p:cNvPr id="67" name="Google Shape;67;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8" name="Google Shape;68;p14"/>
          <p:cNvGraphicFramePr/>
          <p:nvPr/>
        </p:nvGraphicFramePr>
        <p:xfrm>
          <a:off x="337041" y="1212510"/>
          <a:ext cx="3000000" cy="3000000"/>
        </p:xfrm>
        <a:graphic>
          <a:graphicData uri="http://schemas.openxmlformats.org/drawingml/2006/table">
            <a:tbl>
              <a:tblPr>
                <a:noFill/>
                <a:tableStyleId>{122FC566-D2AF-4931-A26B-188FE6A509B0}</a:tableStyleId>
              </a:tblPr>
              <a:tblGrid>
                <a:gridCol w="2354650"/>
                <a:gridCol w="1726750"/>
                <a:gridCol w="3018950"/>
              </a:tblGrid>
              <a:tr h="77250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Robert C. Byrd, “Senator Byrd's Speech Opposing the Iraq War,” Speech in the U.S. Senate, March 19, 2003. C-SPAN.</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lang="en" sz="1000">
                          <a:solidFill>
                            <a:schemeClr val="dk1"/>
                          </a:solidFill>
                          <a:latin typeface="Inter"/>
                          <a:ea typeface="Inter"/>
                          <a:cs typeface="Inter"/>
                          <a:sym typeface="Inter"/>
                        </a:rPr>
                        <a:t>On March 19, 2003, Senator Robert Byrd of West Virginia delivered a speech on the floor of the U.S. Senate that opposed the march to war.</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27100">
                <a:tc gridSpan="3" rowSpan="2">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I have watched the events of recent months with a heavy, heavy heart. No more is the image of America one of strong, yet caring peacekeeper. The image of America has changed. Around the globe, our friends mistrust us, our word is disputed, our intentions are questioned. Instead of reasoning with those with whom we disagree, we demand obedience or threaten recrimination. Instead of isolating Saddam Hussein, we seem to have isolated ourselves. We proclaim a new policy of preemption which is understood by few and feared by many. We say that the United States has the right to turn its firepower on any corner of the globe which might be suspect in the war on terrorism. We assert that right without the sanction of any international body. As a result, the world has become a much more dangerous place. We flaunt our superpower status with arrogance. We treat UN Security Council members like ingrates who offend our princely dignity by lifting their heads from the carpet. Valuable alliances are split. After war has ended, the United States will have to rebuild much more than the country of Iraq. We will have to rebuild America’s image around the globe.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The case this Administration tries to make to justify its fixation with war is tainted by charges of falsified documents and circumstantial evidence. We cannot convince the world of the necessity of this war for one simple reason. This is a war of choice. There is no credible information to connect Saddam Hussein to 9/11. The twin towers fell because a worldwide terrorist group, Al Qaeda, with cells in over 60 nations, struck at our wealth and our influence by turning our own planes into missiles, one of which would likely have slammed into the dome of this beautiful Capitol except for the brave sacrifice of the passengers on board. The brutality seen on September 11th and in other terrorist attacks we have witnessed around the globe are the violent and desperate efforts by extremists to stop the daily encroachment of western values upon their cultures. That is what we fight. It is a force not confined to borders. It is a shadowy entity with many faces, many names, and many addresses.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But, this Administration has directed all of the anger, fear, and grief which emerged from the ashes of the twin towers and the twisted metal of the Pentagon towards a tangible villain, one we can see and hate and attack. And villain he is. But, he is the wrong villain. And this is the wrong war. If we attack Saddam Hussein, we will probably drive him from power. But, the zeal of our friends to assist our global war on terrorism may have already taken flight.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The general unease surrounding this war is not just due to "orange alert." There is a pervasive sense of rush and risk and too many questions unanswered. How long will we be in Iraq? What will be the cost? What is the ultimate mission? How great is the danger at home? A pall has fallen over the Senate Chamber. We avoid our solemn duty to debate the one topic on the minds of Americans, even while scores of thousands of our sons and daughters faithfully do their duty in Iraq. What is happening to this country? When did we become a nation which ignores and berates our friends? When did we decide to risk undermining international order by adopting a radical and doctrinaire approach to using our awesome military might? How can we abandon diplomatic efforts when the turmoil in the world cries out for diplomacy? Why can this President not seem to see that America's true power lies not in its will to intimidate, but in its ability to inspire?</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655475">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2" name="Shape 72"/>
        <p:cNvGrpSpPr/>
        <p:nvPr/>
      </p:nvGrpSpPr>
      <p:grpSpPr>
        <a:xfrm>
          <a:off x="0" y="0"/>
          <a:ext cx="0" cy="0"/>
          <a:chOff x="0" y="0"/>
          <a:chExt cx="0" cy="0"/>
        </a:xfrm>
      </p:grpSpPr>
      <p:sp>
        <p:nvSpPr>
          <p:cNvPr id="73" name="Google Shape;73;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74" name="Google Shape;74;p15"/>
          <p:cNvGraphicFramePr/>
          <p:nvPr/>
        </p:nvGraphicFramePr>
        <p:xfrm>
          <a:off x="327742" y="670452"/>
          <a:ext cx="3000000" cy="3000000"/>
        </p:xfrm>
        <a:graphic>
          <a:graphicData uri="http://schemas.openxmlformats.org/drawingml/2006/table">
            <a:tbl>
              <a:tblPr>
                <a:noFill/>
                <a:tableStyleId>{7B0F9244-010C-46A1-86A8-E26E4F7CEF83}</a:tableStyleId>
              </a:tblPr>
              <a:tblGrid>
                <a:gridCol w="2130625"/>
                <a:gridCol w="2616950"/>
                <a:gridCol w="2373800"/>
              </a:tblGrid>
              <a:tr h="31866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2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959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5" name="Google Shape;75;p15"/>
          <p:cNvGraphicFramePr/>
          <p:nvPr/>
        </p:nvGraphicFramePr>
        <p:xfrm>
          <a:off x="485491" y="4862067"/>
          <a:ext cx="3000000" cy="3000000"/>
        </p:xfrm>
        <a:graphic>
          <a:graphicData uri="http://schemas.openxmlformats.org/drawingml/2006/table">
            <a:tbl>
              <a:tblPr>
                <a:noFill/>
                <a:tableStyleId>{7B0F9244-010C-46A1-86A8-E26E4F7CEF83}</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4" name="Google Shape;8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87" name="Google Shape;87;p16"/>
          <p:cNvSpPr txBox="1"/>
          <p:nvPr/>
        </p:nvSpPr>
        <p:spPr>
          <a:xfrm>
            <a:off x="455228" y="5060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source you read. Then, mingle with your classmates to find fours students who read the other sources. Take time to share your learnings with each other. Then, answer the reflection question.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88" name="Google Shape;88;p16"/>
          <p:cNvGraphicFramePr/>
          <p:nvPr/>
        </p:nvGraphicFramePr>
        <p:xfrm>
          <a:off x="381491" y="1251857"/>
          <a:ext cx="3000000" cy="3000000"/>
        </p:xfrm>
        <a:graphic>
          <a:graphicData uri="http://schemas.openxmlformats.org/drawingml/2006/table">
            <a:tbl>
              <a:tblPr>
                <a:noFill/>
                <a:tableStyleId>{7B0F9244-010C-46A1-86A8-E26E4F7CEF83}</a:tableStyleId>
              </a:tblPr>
              <a:tblGrid>
                <a:gridCol w="1564850"/>
                <a:gridCol w="1826600"/>
                <a:gridCol w="1826600"/>
                <a:gridCol w="1826600"/>
              </a:tblGrid>
              <a:tr h="3991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Significant Detail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1: </a:t>
                      </a:r>
                      <a:r>
                        <a:rPr b="1" lang="en" sz="1200">
                          <a:solidFill>
                            <a:schemeClr val="dk1"/>
                          </a:solidFill>
                          <a:latin typeface="Inter"/>
                          <a:ea typeface="Inter"/>
                          <a:cs typeface="Inter"/>
                          <a:sym typeface="Inter"/>
                        </a:rPr>
                        <a:t>Mohammed Hassan Jawad Jassim</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2: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Noor Nabih</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Dalia Mazin Sedeeq Al-Hatim &amp; Hussain Sarmad Kadhim Al-Bayati</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4: </a:t>
                      </a:r>
                      <a:r>
                        <a:rPr b="1" lang="en" sz="1200">
                          <a:solidFill>
                            <a:schemeClr val="dk1"/>
                          </a:solidFill>
                          <a:latin typeface="Inter"/>
                          <a:ea typeface="Inter"/>
                          <a:cs typeface="Inter"/>
                          <a:sym typeface="Inter"/>
                        </a:rPr>
                        <a:t>Sulaiman Fayadh Sulaiman</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Hamza Amer Chamis</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tc>
              </a:tr>
            </a:tbl>
          </a:graphicData>
        </a:graphic>
      </p:graphicFrame>
      <p:sp>
        <p:nvSpPr>
          <p:cNvPr id="89" name="Google Shape;89;p16"/>
          <p:cNvSpPr txBox="1"/>
          <p:nvPr/>
        </p:nvSpPr>
        <p:spPr>
          <a:xfrm>
            <a:off x="381550" y="8126000"/>
            <a:ext cx="70446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Reflection: </a:t>
            </a:r>
            <a:r>
              <a:rPr lang="en" sz="1200">
                <a:solidFill>
                  <a:srgbClr val="231F20"/>
                </a:solidFill>
                <a:latin typeface="Inter"/>
                <a:ea typeface="Inter"/>
                <a:cs typeface="Inter"/>
                <a:sym typeface="Inter"/>
              </a:rPr>
              <a:t>How do these accounts add to your understanding of the human cost of the Iraq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