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Lst>
  <p:sldSz cy="10058400" cx="7772400"/>
  <p:notesSz cx="6858000" cy="9144000"/>
  <p:embeddedFontLst>
    <p:embeddedFont>
      <p:font typeface="Halant"/>
      <p:regular r:id="rId16"/>
      <p:bold r:id="rId17"/>
    </p:embeddedFont>
    <p:embeddedFont>
      <p:font typeface="Inter SemiBold"/>
      <p:regular r:id="rId18"/>
      <p:bold r:id="rId19"/>
      <p:italic r:id="rId20"/>
      <p:boldItalic r:id="rId21"/>
    </p:embeddedFont>
    <p:embeddedFont>
      <p:font typeface="Inter"/>
      <p:regular r:id="rId22"/>
      <p:bold r:id="rId23"/>
      <p:italic r:id="rId24"/>
      <p:boldItalic r:id="rId25"/>
    </p:embeddedFont>
    <p:embeddedFont>
      <p:font typeface="Plus Jakarta Sans"/>
      <p:regular r:id="rId26"/>
      <p:bold r:id="rId27"/>
      <p:italic r:id="rId28"/>
      <p:boldItalic r:id="rId29"/>
    </p:embeddedFont>
    <p:embeddedFont>
      <p:font typeface="Plus Jakarta Sans SemiBold"/>
      <p:regular r:id="rId30"/>
      <p:bold r:id="rId31"/>
      <p:italic r:id="rId32"/>
      <p:boldItalic r:id="rId33"/>
    </p:embeddedFont>
    <p:embeddedFont>
      <p:font typeface="Plus Jakarta Sans Medium"/>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9841DB7-CE5B-4761-8CD5-BEF08898B905}">
  <a:tblStyle styleId="{19841DB7-CE5B-4761-8CD5-BEF08898B905}"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CA9ADF5-AB01-4B8B-8D9D-62AA26254B40}"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italic.fntdata"/><Relationship Id="rId22" Type="http://schemas.openxmlformats.org/officeDocument/2006/relationships/font" Target="fonts/Inter-regular.fntdata"/><Relationship Id="rId21" Type="http://schemas.openxmlformats.org/officeDocument/2006/relationships/font" Target="fonts/InterSemiBold-boldItalic.fntdata"/><Relationship Id="rId24" Type="http://schemas.openxmlformats.org/officeDocument/2006/relationships/font" Target="fonts/Inter-italic.fntdata"/><Relationship Id="rId23"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regular.fntdata"/><Relationship Id="rId25" Type="http://schemas.openxmlformats.org/officeDocument/2006/relationships/font" Target="fonts/Inter-boldItalic.fntdata"/><Relationship Id="rId28" Type="http://schemas.openxmlformats.org/officeDocument/2006/relationships/font" Target="fonts/PlusJakartaSans-italic.fntdata"/><Relationship Id="rId27"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bold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SemiBold-bold.fntdata"/><Relationship Id="rId30" Type="http://schemas.openxmlformats.org/officeDocument/2006/relationships/font" Target="fonts/PlusJakartaSansSemiBold-regular.fntdata"/><Relationship Id="rId11" Type="http://schemas.openxmlformats.org/officeDocument/2006/relationships/slide" Target="slides/slide3.xml"/><Relationship Id="rId33" Type="http://schemas.openxmlformats.org/officeDocument/2006/relationships/font" Target="fonts/PlusJakartaSansSemiBold-boldItalic.fntdata"/><Relationship Id="rId10" Type="http://schemas.openxmlformats.org/officeDocument/2006/relationships/slide" Target="slides/slide2.xml"/><Relationship Id="rId32" Type="http://schemas.openxmlformats.org/officeDocument/2006/relationships/font" Target="fonts/PlusJakartaSansSemiBold-italic.fntdata"/><Relationship Id="rId13" Type="http://schemas.openxmlformats.org/officeDocument/2006/relationships/slide" Target="slides/slide5.xml"/><Relationship Id="rId35" Type="http://schemas.openxmlformats.org/officeDocument/2006/relationships/font" Target="fonts/PlusJakartaSansMedium-bold.fntdata"/><Relationship Id="rId12" Type="http://schemas.openxmlformats.org/officeDocument/2006/relationships/slide" Target="slides/slide4.xml"/><Relationship Id="rId34" Type="http://schemas.openxmlformats.org/officeDocument/2006/relationships/font" Target="fonts/PlusJakartaSansMedium-regular.fntdata"/><Relationship Id="rId15" Type="http://schemas.openxmlformats.org/officeDocument/2006/relationships/slide" Target="slides/slide7.xml"/><Relationship Id="rId37" Type="http://schemas.openxmlformats.org/officeDocument/2006/relationships/font" Target="fonts/PlusJakartaSansMedium-boldItalic.fntdata"/><Relationship Id="rId14" Type="http://schemas.openxmlformats.org/officeDocument/2006/relationships/slide" Target="slides/slide6.xml"/><Relationship Id="rId36" Type="http://schemas.openxmlformats.org/officeDocument/2006/relationships/font" Target="fonts/PlusJakartaSansMedium-italic.fntdata"/><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SemiBold-bold.fntdata"/><Relationship Id="rId18" Type="http://schemas.openxmlformats.org/officeDocument/2006/relationships/font" Target="fonts/InterSemiBold-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6b99117e14_0_186: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6b99117e14_0_1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6b99117e14_0_2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6b99117e14_0_2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6b99117e14_0_26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36b99117e14_0_2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6b99117e14_0_4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6b99117e14_0_4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6b99117e14_0_11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36b99117e14_0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34cf9477d76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34cf9477d7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36b99117e14_0_53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36b99117e14_0_5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3.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5" name="Google Shape;145;p37"/>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146" name="Google Shape;146;p37"/>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7" name="Google Shape;147;p37"/>
          <p:cNvSpPr txBox="1"/>
          <p:nvPr/>
        </p:nvSpPr>
        <p:spPr>
          <a:xfrm>
            <a:off x="338625" y="1489850"/>
            <a:ext cx="7112400" cy="8088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150">
                <a:solidFill>
                  <a:schemeClr val="dk1"/>
                </a:solidFill>
                <a:latin typeface="Halant"/>
                <a:ea typeface="Halant"/>
                <a:cs typeface="Halant"/>
                <a:sym typeface="Halant"/>
              </a:rPr>
              <a:t>Directions: </a:t>
            </a:r>
            <a:r>
              <a:rPr lang="en" sz="1150">
                <a:solidFill>
                  <a:schemeClr val="dk1"/>
                </a:solidFill>
                <a:latin typeface="Halant"/>
                <a:ea typeface="Halant"/>
                <a:cs typeface="Halant"/>
                <a:sym typeface="Halant"/>
              </a:rPr>
              <a:t>Complete the guided notes while listening to the teacher presentation.</a:t>
            </a:r>
            <a:endParaRPr sz="1150">
              <a:solidFill>
                <a:schemeClr val="dk1"/>
              </a:solidFill>
              <a:latin typeface="Halant"/>
              <a:ea typeface="Halant"/>
              <a:cs typeface="Halant"/>
              <a:sym typeface="Halant"/>
            </a:endParaRPr>
          </a:p>
          <a:p>
            <a:pPr indent="0" lvl="0" marL="0" rtl="0" algn="l">
              <a:spcBef>
                <a:spcPts val="0"/>
              </a:spcBef>
              <a:spcAft>
                <a:spcPts val="0"/>
              </a:spcAft>
              <a:buNone/>
            </a:pPr>
            <a:r>
              <a:t/>
            </a:r>
            <a:endParaRPr sz="115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Why is Iraq’s geography important when considering its political and economic relationships with neighboring countries?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What events led to the Persian Gulf War, and how did it impact Iraq’s international reputation?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How did Iraq’s actions after the Persian Gulf War increase tensions with the international community?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(Slide 5) What motivated al-Qaeda’s attack on the U.S., and how did it affect U.S. foreign policy?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(Slide 6) Why was Iraq included in the “War on Terror,” and what was controversial about this decision?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(Slide 7) What justifications did the U.S. government give for invading Iraq in 2003?</a:t>
            </a:r>
            <a:endParaRPr b="1"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(Slides 8-9) Say-it-in-Six: Describe the immediate aftermath of the U.S. invasion of Iraq.</a:t>
            </a:r>
            <a:endParaRPr b="1"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(Slide 10) What were some of the major human consequences of the war in Iraq, both for Iraqis and the global community?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
        <p:nvSpPr>
          <p:cNvPr id="148" name="Google Shape;148;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Guided Notes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The War in Iraq - A Case Study</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49" name="Google Shape;149;p37"/>
          <p:cNvPicPr preferRelativeResize="0"/>
          <p:nvPr/>
        </p:nvPicPr>
        <p:blipFill>
          <a:blip r:embed="rId4">
            <a:alphaModFix/>
          </a:blip>
          <a:stretch>
            <a:fillRect/>
          </a:stretch>
        </p:blipFill>
        <p:spPr>
          <a:xfrm>
            <a:off x="216272" y="110272"/>
            <a:ext cx="1056536" cy="438114"/>
          </a:xfrm>
          <a:prstGeom prst="rect">
            <a:avLst/>
          </a:prstGeom>
          <a:noFill/>
          <a:ln>
            <a:noFill/>
          </a:ln>
        </p:spPr>
      </p:pic>
      <p:sp>
        <p:nvSpPr>
          <p:cNvPr id="150" name="Google Shape;150;p37"/>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4" name="Shape 154"/>
        <p:cNvGrpSpPr/>
        <p:nvPr/>
      </p:nvGrpSpPr>
      <p:grpSpPr>
        <a:xfrm>
          <a:off x="0" y="0"/>
          <a:ext cx="0" cy="0"/>
          <a:chOff x="0" y="0"/>
          <a:chExt cx="0" cy="0"/>
        </a:xfrm>
      </p:grpSpPr>
      <p:sp>
        <p:nvSpPr>
          <p:cNvPr id="155" name="Google Shape;155;p38"/>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 &amp; Sourcing</a:t>
            </a:r>
            <a:endParaRPr sz="1300">
              <a:latin typeface="Inter"/>
              <a:ea typeface="Inter"/>
              <a:cs typeface="Inter"/>
              <a:sym typeface="Inter"/>
            </a:endParaRPr>
          </a:p>
        </p:txBody>
      </p:sp>
      <p:sp>
        <p:nvSpPr>
          <p:cNvPr id="156" name="Google Shape;156;p3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Contextualization &amp; Sourcing</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Medium"/>
                <a:ea typeface="Plus Jakarta Sans Medium"/>
                <a:cs typeface="Plus Jakarta Sans Medium"/>
                <a:sym typeface="Plus Jakarta Sans Medium"/>
              </a:rPr>
              <a:t>Speech by Senator Robert Byrd</a:t>
            </a:r>
            <a:endParaRPr sz="23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i="1" sz="2500">
              <a:solidFill>
                <a:schemeClr val="dk1"/>
              </a:solidFill>
              <a:latin typeface="Plus Jakarta Sans Medium"/>
              <a:ea typeface="Plus Jakarta Sans Medium"/>
              <a:cs typeface="Plus Jakarta Sans Medium"/>
              <a:sym typeface="Plus Jakarta Sans Medium"/>
            </a:endParaRPr>
          </a:p>
        </p:txBody>
      </p:sp>
      <p:pic>
        <p:nvPicPr>
          <p:cNvPr id="157" name="Google Shape;157;p38"/>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58" name="Google Shape;158;p38"/>
          <p:cNvGraphicFramePr/>
          <p:nvPr/>
        </p:nvGraphicFramePr>
        <p:xfrm>
          <a:off x="337041" y="1212510"/>
          <a:ext cx="3000000" cy="3000000"/>
        </p:xfrm>
        <a:graphic>
          <a:graphicData uri="http://schemas.openxmlformats.org/drawingml/2006/table">
            <a:tbl>
              <a:tblPr>
                <a:noFill/>
                <a:tableStyleId>{19841DB7-CE5B-4761-8CD5-BEF08898B905}</a:tableStyleId>
              </a:tblPr>
              <a:tblGrid>
                <a:gridCol w="2354650"/>
                <a:gridCol w="1726750"/>
                <a:gridCol w="3018950"/>
              </a:tblGrid>
              <a:tr h="772500">
                <a:tc gridSpan="3">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Robert C.</a:t>
                      </a:r>
                      <a:r>
                        <a:rPr lang="en" sz="1200">
                          <a:solidFill>
                            <a:schemeClr val="dk1"/>
                          </a:solidFill>
                          <a:latin typeface="Halant"/>
                          <a:ea typeface="Halant"/>
                          <a:cs typeface="Halant"/>
                          <a:sym typeface="Halant"/>
                        </a:rPr>
                        <a:t> Byrd, “Senator Byrd's Speech Opposing the Iraq War,” Speech in the U.S. Senate, March 19, 2003. C-SPAN.</a:t>
                      </a:r>
                      <a:endParaRPr sz="1200">
                        <a:latin typeface="Halant"/>
                        <a:ea typeface="Halant"/>
                        <a:cs typeface="Halant"/>
                        <a:sym typeface="Halant"/>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 </a:t>
                      </a:r>
                      <a:r>
                        <a:rPr lang="en" sz="1000">
                          <a:solidFill>
                            <a:schemeClr val="dk1"/>
                          </a:solidFill>
                          <a:latin typeface="Inter"/>
                          <a:ea typeface="Inter"/>
                          <a:cs typeface="Inter"/>
                          <a:sym typeface="Inter"/>
                        </a:rPr>
                        <a:t>On March 19, 2003, Senator Robert Byrd of West Virginia delivered a speech on the floor of the U.S. Senate that opposed the march to war.</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27100">
                <a:tc gridSpan="3" rowSpan="2">
                  <a:txBody>
                    <a:bodyPr/>
                    <a:lstStyle/>
                    <a:p>
                      <a:pPr indent="0" lvl="0" marL="0" rtl="0" algn="l">
                        <a:spcBef>
                          <a:spcPts val="0"/>
                        </a:spcBef>
                        <a:spcAft>
                          <a:spcPts val="0"/>
                        </a:spcAft>
                        <a:buClr>
                          <a:schemeClr val="dk1"/>
                        </a:buClr>
                        <a:buSzPts val="1200"/>
                        <a:buFont typeface="Arial"/>
                        <a:buNone/>
                      </a:pPr>
                      <a:r>
                        <a:rPr lang="en" sz="1100">
                          <a:solidFill>
                            <a:schemeClr val="dk1"/>
                          </a:solidFill>
                          <a:latin typeface="Inter"/>
                          <a:ea typeface="Inter"/>
                          <a:cs typeface="Inter"/>
                          <a:sym typeface="Inter"/>
                        </a:rPr>
                        <a:t>I have watched the events of recent months with a heavy, heavy heart. No more is the image of America one of strong, yet caring peacekeeper. The image of America has changed. Around the globe, our friends mistrust us, our word is disputed, our intentions are questioned. Instead of reasoning with those with whom we disagree, we demand obedience or threaten recrimination. Instead of isolating Saddam Hussein, we seem to have isolated ourselves. We proclaim a new policy of preemption which is understood by few and feared by many. We say that the United States has the right to turn its firepower on any corner of the globe which might be suspect in the war on terrorism. We assert that right without the sanction of any international body. As a result, the world has become a much more dangerous place. We flaunt our superpower status with arrogance. We treat UN Security Council members like ingrates who offend our princely dignity by lifting their heads from the carpet. Valuable alliances are split. After war has ended, the United States will have to rebuild much more than the country of Iraq. We will have to rebuild America’s image around the globe.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solidFill>
                            <a:schemeClr val="dk1"/>
                          </a:solidFill>
                          <a:latin typeface="Inter"/>
                          <a:ea typeface="Inter"/>
                          <a:cs typeface="Inter"/>
                          <a:sym typeface="Inter"/>
                        </a:rPr>
                        <a:t>The case this Administration tries to make to justify its fixation with war is tainted by charges of falsified documents and circumstantial evidence. We cannot convince the world of the necessity of this war for one simple reason. This is a war of choice. There is no credible information to connect Saddam Hussein to 9/11. The twin towers fell because a worldwide terrorist group, Al Qaeda, with cells in over 60 nations, struck at our wealth and our influence by turning our own planes into missiles, one of which would likely have slammed into the dome of this beautiful Capitol except for the brave sacrifice of the passengers on board. The brutality seen on September 11th and in other terrorist attacks we have witnessed around the globe are the violent and desperate efforts by extremists to stop the daily encroachment of western values upon their cultures. That is what we fight. It is a force not confined to borders. It is a shadowy entity with many faces, many names, and many addresses.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solidFill>
                            <a:schemeClr val="dk1"/>
                          </a:solidFill>
                          <a:latin typeface="Inter"/>
                          <a:ea typeface="Inter"/>
                          <a:cs typeface="Inter"/>
                          <a:sym typeface="Inter"/>
                        </a:rPr>
                        <a:t>But, this Administration has directed all of the anger, fear, and grief which emerged from the ashes of the twin towers and the twisted metal of the Pentagon towards a tangible villain, one we can see and hate and attack. And villain he is. But, he is the wrong villain. And this is the wrong war. If we attack Saddam Hussein, we will probably drive him from power. But, the zeal of our friends to assist our global war on terrorism may have already taken flight.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solidFill>
                            <a:schemeClr val="dk1"/>
                          </a:solidFill>
                          <a:latin typeface="Inter"/>
                          <a:ea typeface="Inter"/>
                          <a:cs typeface="Inter"/>
                          <a:sym typeface="Inter"/>
                        </a:rPr>
                        <a:t>The general unease surrounding this war is not just due to "orange alert." There is a pervasive sense of rush and risk and too many questions unanswered. How long will we be in Iraq? What will be the cost? What is the ultimate mission? How great is the danger at home? A pall has fallen over the Senate Chamber. We avoid our solemn duty to debate the one topic on the minds of Americans, even while scores of thousands of our sons and daughters faithfully do their duty in Iraq. What is happening to this country? When did we become a nation which ignores and berates our friends? When did we decide to risk undermining international order by adopting a radical and doctrinaire approach to using our awesome military might? How can we abandon diplomatic efforts when the turmoil in the world cries out for diplomacy? Why can this President not seem to see that America's true power lies not in its will to intimidate, but in its ability to inspire?</a:t>
                      </a:r>
                      <a:endParaRPr sz="11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rowSpan="2" hMerge="1"/>
                <a:tc rowSpan="2" hMerge="1"/>
              </a:tr>
              <a:tr h="5655475">
                <a:tc gridSpan="3" vMerge="1"/>
                <a:tc hMerge="1" vMerge="1"/>
                <a:tc hMerge="1" v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2" name="Shape 162"/>
        <p:cNvGrpSpPr/>
        <p:nvPr/>
      </p:nvGrpSpPr>
      <p:grpSpPr>
        <a:xfrm>
          <a:off x="0" y="0"/>
          <a:ext cx="0" cy="0"/>
          <a:chOff x="0" y="0"/>
          <a:chExt cx="0" cy="0"/>
        </a:xfrm>
      </p:grpSpPr>
      <p:sp>
        <p:nvSpPr>
          <p:cNvPr id="163" name="Google Shape;163;p3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a:t>
            </a:r>
            <a:endParaRPr sz="1500"/>
          </a:p>
        </p:txBody>
      </p:sp>
      <p:graphicFrame>
        <p:nvGraphicFramePr>
          <p:cNvPr id="164" name="Google Shape;164;p39"/>
          <p:cNvGraphicFramePr/>
          <p:nvPr/>
        </p:nvGraphicFramePr>
        <p:xfrm>
          <a:off x="327742" y="670452"/>
          <a:ext cx="3000000" cy="3000000"/>
        </p:xfrm>
        <a:graphic>
          <a:graphicData uri="http://schemas.openxmlformats.org/drawingml/2006/table">
            <a:tbl>
              <a:tblPr>
                <a:noFill/>
                <a:tableStyleId>{ECA9ADF5-AB01-4B8B-8D9D-62AA26254B40}</a:tableStyleId>
              </a:tblPr>
              <a:tblGrid>
                <a:gridCol w="2130625"/>
                <a:gridCol w="2616950"/>
                <a:gridCol w="2373800"/>
              </a:tblGrid>
              <a:tr h="31866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302897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9590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65" name="Google Shape;165;p39"/>
          <p:cNvGraphicFramePr/>
          <p:nvPr/>
        </p:nvGraphicFramePr>
        <p:xfrm>
          <a:off x="485491" y="4862067"/>
          <a:ext cx="3000000" cy="3000000"/>
        </p:xfrm>
        <a:graphic>
          <a:graphicData uri="http://schemas.openxmlformats.org/drawingml/2006/table">
            <a:tbl>
              <a:tblPr>
                <a:noFill/>
                <a:tableStyleId>{ECA9ADF5-AB01-4B8B-8D9D-62AA26254B40}</a:tableStyleId>
              </a:tblPr>
              <a:tblGrid>
                <a:gridCol w="1839725"/>
              </a:tblGrid>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66" name="Google Shape;166;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7" name="Google Shape;167;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8" name="Google Shape;168;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2" name="Shape 172"/>
        <p:cNvGrpSpPr/>
        <p:nvPr/>
      </p:nvGrpSpPr>
      <p:grpSpPr>
        <a:xfrm>
          <a:off x="0" y="0"/>
          <a:ext cx="0" cy="0"/>
          <a:chOff x="0" y="0"/>
          <a:chExt cx="0" cy="0"/>
        </a:xfrm>
      </p:grpSpPr>
      <p:pic>
        <p:nvPicPr>
          <p:cNvPr id="173" name="Google Shape;173;p4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74" name="Google Shape;174;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5" name="Google Shape;175;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6" name="Google Shape;176;p4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Classroom Mingle Give One, Get One</a:t>
            </a:r>
            <a:endParaRPr sz="1900">
              <a:solidFill>
                <a:schemeClr val="dk1"/>
              </a:solidFill>
              <a:latin typeface="Halant"/>
              <a:ea typeface="Halant"/>
              <a:cs typeface="Halant"/>
              <a:sym typeface="Halant"/>
            </a:endParaRPr>
          </a:p>
        </p:txBody>
      </p:sp>
      <p:sp>
        <p:nvSpPr>
          <p:cNvPr id="177" name="Google Shape;177;p40"/>
          <p:cNvSpPr txBox="1"/>
          <p:nvPr/>
        </p:nvSpPr>
        <p:spPr>
          <a:xfrm>
            <a:off x="455228" y="506000"/>
            <a:ext cx="7134900" cy="8052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Using the table below, fill in the column that corresponds to the source you read. Then, mingle with your classmates to find fours students who read the other sources. Take time to share your learnings with each other. Then, answer the reflection question.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highlight>
                <a:schemeClr val="accent4"/>
              </a:highlight>
              <a:latin typeface="Inter"/>
              <a:ea typeface="Inter"/>
              <a:cs typeface="Inter"/>
              <a:sym typeface="Inter"/>
            </a:endParaRPr>
          </a:p>
        </p:txBody>
      </p:sp>
      <p:graphicFrame>
        <p:nvGraphicFramePr>
          <p:cNvPr id="178" name="Google Shape;178;p40"/>
          <p:cNvGraphicFramePr/>
          <p:nvPr/>
        </p:nvGraphicFramePr>
        <p:xfrm>
          <a:off x="381491" y="1251857"/>
          <a:ext cx="3000000" cy="3000000"/>
        </p:xfrm>
        <a:graphic>
          <a:graphicData uri="http://schemas.openxmlformats.org/drawingml/2006/table">
            <a:tbl>
              <a:tblPr>
                <a:noFill/>
                <a:tableStyleId>{ECA9ADF5-AB01-4B8B-8D9D-62AA26254B40}</a:tableStyleId>
              </a:tblPr>
              <a:tblGrid>
                <a:gridCol w="1564850"/>
                <a:gridCol w="1826600"/>
                <a:gridCol w="1826600"/>
                <a:gridCol w="1826600"/>
              </a:tblGrid>
              <a:tr h="399150">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5775" marB="95775" marR="97150" marL="97150" anchor="ctr"/>
                </a:tc>
                <a:tc>
                  <a:txBody>
                    <a:bodyPr/>
                    <a:lstStyle/>
                    <a:p>
                      <a:pPr indent="0" lvl="0" marL="0" rtl="0" algn="ctr">
                        <a:spcBef>
                          <a:spcPts val="0"/>
                        </a:spcBef>
                        <a:spcAft>
                          <a:spcPts val="0"/>
                        </a:spcAft>
                        <a:buNone/>
                      </a:pPr>
                      <a:r>
                        <a:rPr b="1" lang="en" sz="1200">
                          <a:latin typeface="Inter"/>
                          <a:ea typeface="Inter"/>
                          <a:cs typeface="Inter"/>
                          <a:sym typeface="Inter"/>
                        </a:rPr>
                        <a:t>Impact</a:t>
                      </a:r>
                      <a:endParaRPr b="1" sz="12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200">
                          <a:latin typeface="Inter"/>
                          <a:ea typeface="Inter"/>
                          <a:cs typeface="Inter"/>
                          <a:sym typeface="Inter"/>
                        </a:rPr>
                        <a:t>Significant Detail</a:t>
                      </a:r>
                      <a:endParaRPr b="1" sz="12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200">
                          <a:latin typeface="Inter"/>
                          <a:ea typeface="Inter"/>
                          <a:cs typeface="Inter"/>
                          <a:sym typeface="Inter"/>
                        </a:rPr>
                        <a:t>Say-it-in-Six</a:t>
                      </a:r>
                      <a:endParaRPr b="1" sz="1200">
                        <a:latin typeface="Inter"/>
                        <a:ea typeface="Inter"/>
                        <a:cs typeface="Inter"/>
                        <a:sym typeface="Inter"/>
                      </a:endParaRPr>
                    </a:p>
                  </a:txBody>
                  <a:tcPr marT="95775" marB="95775" marR="97150" marL="97150"/>
                </a:tc>
              </a:tr>
              <a:tr h="885575">
                <a:tc>
                  <a:txBody>
                    <a:bodyPr/>
                    <a:lstStyle/>
                    <a:p>
                      <a:pPr indent="0" lvl="0" marL="0" rtl="0" algn="ctr">
                        <a:spcBef>
                          <a:spcPts val="0"/>
                        </a:spcBef>
                        <a:spcAft>
                          <a:spcPts val="0"/>
                        </a:spcAft>
                        <a:buNone/>
                      </a:pPr>
                      <a:r>
                        <a:rPr b="1" lang="en" sz="1200">
                          <a:latin typeface="Inter"/>
                          <a:ea typeface="Inter"/>
                          <a:cs typeface="Inter"/>
                          <a:sym typeface="Inter"/>
                        </a:rPr>
                        <a:t>Source 1: </a:t>
                      </a:r>
                      <a:r>
                        <a:rPr b="1" lang="en" sz="1200">
                          <a:solidFill>
                            <a:schemeClr val="dk1"/>
                          </a:solidFill>
                          <a:latin typeface="Inter"/>
                          <a:ea typeface="Inter"/>
                          <a:cs typeface="Inter"/>
                          <a:sym typeface="Inter"/>
                        </a:rPr>
                        <a:t>Mohammed Hassan Jawad Jassim</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r>
              <a:tr h="399150">
                <a:tc>
                  <a:txBody>
                    <a:bodyPr/>
                    <a:lstStyle/>
                    <a:p>
                      <a:pPr indent="0" lvl="0" marL="0" rtl="0" algn="ctr">
                        <a:spcBef>
                          <a:spcPts val="0"/>
                        </a:spcBef>
                        <a:spcAft>
                          <a:spcPts val="0"/>
                        </a:spcAft>
                        <a:buNone/>
                      </a:pPr>
                      <a:r>
                        <a:rPr b="1" lang="en" sz="1200">
                          <a:latin typeface="Inter"/>
                          <a:ea typeface="Inter"/>
                          <a:cs typeface="Inter"/>
                          <a:sym typeface="Inter"/>
                        </a:rPr>
                        <a:t>Source 2: </a:t>
                      </a:r>
                      <a:endParaRPr b="1" sz="1200">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Noor Nabih</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r>
              <a:tr h="399150">
                <a:tc>
                  <a:txBody>
                    <a:bodyPr/>
                    <a:lstStyle/>
                    <a:p>
                      <a:pPr indent="0" lvl="0" marL="0" rtl="0" algn="ctr">
                        <a:spcBef>
                          <a:spcPts val="0"/>
                        </a:spcBef>
                        <a:spcAft>
                          <a:spcPts val="0"/>
                        </a:spcAft>
                        <a:buNone/>
                      </a:pPr>
                      <a:r>
                        <a:rPr b="1" lang="en" sz="1200">
                          <a:latin typeface="Inter"/>
                          <a:ea typeface="Inter"/>
                          <a:cs typeface="Inter"/>
                          <a:sym typeface="Inter"/>
                        </a:rPr>
                        <a:t>Source 3: </a:t>
                      </a:r>
                      <a:endParaRPr b="1" sz="1200">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Dalia Mazin Sedeeq Al-Hatim &amp; Hussain Sarmad Kadhim Al-Bayati</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r>
              <a:tr h="399150">
                <a:tc>
                  <a:txBody>
                    <a:bodyPr/>
                    <a:lstStyle/>
                    <a:p>
                      <a:pPr indent="0" lvl="0" marL="0" rtl="0" algn="ctr">
                        <a:spcBef>
                          <a:spcPts val="0"/>
                        </a:spcBef>
                        <a:spcAft>
                          <a:spcPts val="0"/>
                        </a:spcAft>
                        <a:buNone/>
                      </a:pPr>
                      <a:r>
                        <a:rPr b="1" lang="en" sz="1200">
                          <a:latin typeface="Inter"/>
                          <a:ea typeface="Inter"/>
                          <a:cs typeface="Inter"/>
                          <a:sym typeface="Inter"/>
                        </a:rPr>
                        <a:t>Source 4: </a:t>
                      </a:r>
                      <a:r>
                        <a:rPr b="1" lang="en" sz="1200">
                          <a:solidFill>
                            <a:schemeClr val="dk1"/>
                          </a:solidFill>
                          <a:latin typeface="Inter"/>
                          <a:ea typeface="Inter"/>
                          <a:cs typeface="Inter"/>
                          <a:sym typeface="Inter"/>
                        </a:rPr>
                        <a:t>Sulaiman Fayadh Sulaiman</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r>
              <a:tr h="399150">
                <a:tc>
                  <a:txBody>
                    <a:bodyPr/>
                    <a:lstStyle/>
                    <a:p>
                      <a:pPr indent="0" lvl="0" marL="0" rtl="0" algn="ctr">
                        <a:spcBef>
                          <a:spcPts val="0"/>
                        </a:spcBef>
                        <a:spcAft>
                          <a:spcPts val="0"/>
                        </a:spcAft>
                        <a:buNone/>
                      </a:pPr>
                      <a:r>
                        <a:rPr b="1" lang="en" sz="1200">
                          <a:latin typeface="Inter"/>
                          <a:ea typeface="Inter"/>
                          <a:cs typeface="Inter"/>
                          <a:sym typeface="Inter"/>
                        </a:rPr>
                        <a:t>Source 5: </a:t>
                      </a:r>
                      <a:endParaRPr b="1" sz="1200">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Hamza Amer Chamis</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r>
            </a:tbl>
          </a:graphicData>
        </a:graphic>
      </p:graphicFrame>
      <p:sp>
        <p:nvSpPr>
          <p:cNvPr id="179" name="Google Shape;179;p40"/>
          <p:cNvSpPr txBox="1"/>
          <p:nvPr/>
        </p:nvSpPr>
        <p:spPr>
          <a:xfrm>
            <a:off x="381550" y="8126000"/>
            <a:ext cx="7044600" cy="8052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Reflection: </a:t>
            </a:r>
            <a:r>
              <a:rPr lang="en" sz="1200">
                <a:solidFill>
                  <a:srgbClr val="231F20"/>
                </a:solidFill>
                <a:latin typeface="Inter"/>
                <a:ea typeface="Inter"/>
                <a:cs typeface="Inter"/>
                <a:sym typeface="Inter"/>
              </a:rPr>
              <a:t>How do these accounts add to your understanding of the human cost of the Iraq War?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highlight>
                <a:schemeClr val="accent4"/>
              </a:highlight>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3" name="Shape 183"/>
        <p:cNvGrpSpPr/>
        <p:nvPr/>
      </p:nvGrpSpPr>
      <p:grpSpPr>
        <a:xfrm>
          <a:off x="0" y="0"/>
          <a:ext cx="0" cy="0"/>
          <a:chOff x="0" y="0"/>
          <a:chExt cx="0" cy="0"/>
        </a:xfrm>
      </p:grpSpPr>
      <p:sp>
        <p:nvSpPr>
          <p:cNvPr id="184" name="Google Shape;184;p41"/>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5" name="Google Shape;185;p41"/>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186" name="Google Shape;186;p41"/>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7" name="Google Shape;187;p41"/>
          <p:cNvSpPr txBox="1"/>
          <p:nvPr/>
        </p:nvSpPr>
        <p:spPr>
          <a:xfrm>
            <a:off x="338625" y="1489850"/>
            <a:ext cx="7112400" cy="8088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150">
                <a:solidFill>
                  <a:schemeClr val="dk1"/>
                </a:solidFill>
                <a:latin typeface="Halant"/>
                <a:ea typeface="Halant"/>
                <a:cs typeface="Halant"/>
                <a:sym typeface="Halant"/>
              </a:rPr>
              <a:t>Directions: </a:t>
            </a:r>
            <a:r>
              <a:rPr lang="en" sz="1150">
                <a:solidFill>
                  <a:schemeClr val="dk1"/>
                </a:solidFill>
                <a:latin typeface="Halant"/>
                <a:ea typeface="Halant"/>
                <a:cs typeface="Halant"/>
                <a:sym typeface="Halant"/>
              </a:rPr>
              <a:t>Complete the guided notes while listening to the teacher presentation.</a:t>
            </a:r>
            <a:endParaRPr sz="1150">
              <a:solidFill>
                <a:schemeClr val="dk1"/>
              </a:solidFill>
              <a:latin typeface="Halant"/>
              <a:ea typeface="Halant"/>
              <a:cs typeface="Halant"/>
              <a:sym typeface="Halant"/>
            </a:endParaRPr>
          </a:p>
          <a:p>
            <a:pPr indent="0" lvl="0" marL="0" rtl="0" algn="l">
              <a:spcBef>
                <a:spcPts val="0"/>
              </a:spcBef>
              <a:spcAft>
                <a:spcPts val="0"/>
              </a:spcAft>
              <a:buNone/>
            </a:pPr>
            <a:r>
              <a:t/>
            </a:r>
            <a:endParaRPr sz="115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a:t>
            </a:r>
            <a:r>
              <a:rPr lang="en" sz="1200">
                <a:solidFill>
                  <a:schemeClr val="dk1"/>
                </a:solidFill>
                <a:latin typeface="Inter"/>
                <a:ea typeface="Inter"/>
                <a:cs typeface="Inter"/>
                <a:sym typeface="Inter"/>
              </a:rPr>
              <a:t>Why is Iraq’s geography important when considering its political and economic relationships with neighboring countries?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chemeClr val="accent1"/>
                </a:solidFill>
                <a:latin typeface="Inter"/>
                <a:ea typeface="Inter"/>
                <a:cs typeface="Inter"/>
                <a:sym typeface="Inter"/>
              </a:rPr>
              <a:t>Iraq’s location gives it borders with six countries, but its limited coastline on the Persian Gulf and competition from oil-rich neighbors make it harder for Iraq to fully benefit from its oil resources.</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a:t>
            </a:r>
            <a:r>
              <a:rPr lang="en" sz="1200">
                <a:solidFill>
                  <a:schemeClr val="dk1"/>
                </a:solidFill>
                <a:latin typeface="Inter"/>
                <a:ea typeface="Inter"/>
                <a:cs typeface="Inter"/>
                <a:sym typeface="Inter"/>
              </a:rPr>
              <a:t>What events led to the Persian Gulf War, and how did it impact Iraq’s international reputation?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chemeClr val="accent1"/>
                </a:solidFill>
                <a:latin typeface="Inter"/>
                <a:ea typeface="Inter"/>
                <a:cs typeface="Inter"/>
                <a:sym typeface="Inter"/>
              </a:rPr>
              <a:t>Iraq invaded Kuwait, which led to a U.S.-led military response. After the war, Iraq’s reputation was damaged, and it had to agree to disarmament terms set by the UN.</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a:t>
            </a:r>
            <a:r>
              <a:rPr lang="en" sz="1200">
                <a:solidFill>
                  <a:schemeClr val="dk1"/>
                </a:solidFill>
                <a:latin typeface="Inter"/>
                <a:ea typeface="Inter"/>
                <a:cs typeface="Inter"/>
                <a:sym typeface="Inter"/>
              </a:rPr>
              <a:t>How did Iraq’s actions after the Persian Gulf War increase tensions with the international community?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chemeClr val="accent1"/>
                </a:solidFill>
                <a:latin typeface="Inter"/>
                <a:ea typeface="Inter"/>
                <a:cs typeface="Inter"/>
                <a:sym typeface="Inter"/>
              </a:rPr>
              <a:t>Iraq refused to let UN inspectors verify its disarmament, which led to airstrikes and sanctions by the U.S. and Britain, raising suspicions about hidden weapons.</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(Slide 5) What motivated al-Qaeda’s attack on the U.S., and how did it affect U.S. foreign policy?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chemeClr val="accent1"/>
                </a:solidFill>
                <a:latin typeface="Inter"/>
                <a:ea typeface="Inter"/>
                <a:cs typeface="Inter"/>
                <a:sym typeface="Inter"/>
              </a:rPr>
              <a:t>Al-Qaeda attacked because of U.S. presence in the Middle East and support for Israel. It caused the U.S. to increase military actions in the region and focus on national security.</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(Slide 6) </a:t>
            </a:r>
            <a:r>
              <a:rPr lang="en" sz="1200">
                <a:solidFill>
                  <a:schemeClr val="dk1"/>
                </a:solidFill>
                <a:latin typeface="Inter"/>
                <a:ea typeface="Inter"/>
                <a:cs typeface="Inter"/>
                <a:sym typeface="Inter"/>
              </a:rPr>
              <a:t>Why was Iraq included in the “War on Terror,” and what was controversial about this decision?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chemeClr val="accent1"/>
                </a:solidFill>
                <a:latin typeface="Inter"/>
                <a:ea typeface="Inter"/>
                <a:cs typeface="Inter"/>
                <a:sym typeface="Inter"/>
              </a:rPr>
              <a:t>Iraq was accused of supporting al-Qaeda and hiding WMDs. But these claims were later proven false, which made the decision to go to war controversial.</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(Slide 7) What justifications did the U.S. government give for invading Iraq in 2003?</a:t>
            </a:r>
            <a:endParaRPr b="1"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chemeClr val="accent1"/>
                </a:solidFill>
                <a:latin typeface="Inter"/>
                <a:ea typeface="Inter"/>
                <a:cs typeface="Inter"/>
                <a:sym typeface="Inter"/>
              </a:rPr>
              <a:t>The U.S. claimed Iraq had WMDs and was blocking inspections. Other countries wanted more time, but the U.S. gave Saddam Hussein 48 hours to leave.</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(Slides 8-9) Say-it-in-Six: Describe the immediate aftermath of the U.S. invasion of Iraq.</a:t>
            </a:r>
            <a:endParaRPr b="1"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chemeClr val="accent1"/>
                </a:solidFill>
                <a:latin typeface="Inter"/>
                <a:ea typeface="Inter"/>
                <a:cs typeface="Inter"/>
                <a:sym typeface="Inter"/>
              </a:rPr>
              <a:t>Invasion success, but violence rapidly escalated</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(Slide 10) What were some of the major human consequences of the war in Iraq, both for Iraqis and the global community?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chemeClr val="accent1"/>
                </a:solidFill>
                <a:latin typeface="Inter"/>
                <a:ea typeface="Inter"/>
                <a:cs typeface="Inter"/>
                <a:sym typeface="Inter"/>
              </a:rPr>
              <a:t>Over 4,400 U.S. troops and more than 100,000 Iraqis died. Millions of Iraqis became refugees, and the war had long-lasting effects on people’s lives.</a:t>
            </a:r>
            <a:endParaRPr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
        <p:nvSpPr>
          <p:cNvPr id="188" name="Google Shape;188;p41"/>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Guided Notes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The War in Iraq - A Case Study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89" name="Google Shape;189;p41"/>
          <p:cNvPicPr preferRelativeResize="0"/>
          <p:nvPr/>
        </p:nvPicPr>
        <p:blipFill>
          <a:blip r:embed="rId4">
            <a:alphaModFix/>
          </a:blip>
          <a:stretch>
            <a:fillRect/>
          </a:stretch>
        </p:blipFill>
        <p:spPr>
          <a:xfrm>
            <a:off x="216272" y="110272"/>
            <a:ext cx="1056536" cy="438114"/>
          </a:xfrm>
          <a:prstGeom prst="rect">
            <a:avLst/>
          </a:prstGeom>
          <a:noFill/>
          <a:ln>
            <a:noFill/>
          </a:ln>
        </p:spPr>
      </p:pic>
      <p:sp>
        <p:nvSpPr>
          <p:cNvPr id="190" name="Google Shape;190;p41"/>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4" name="Shape 194"/>
        <p:cNvGrpSpPr/>
        <p:nvPr/>
      </p:nvGrpSpPr>
      <p:grpSpPr>
        <a:xfrm>
          <a:off x="0" y="0"/>
          <a:ext cx="0" cy="0"/>
          <a:chOff x="0" y="0"/>
          <a:chExt cx="0" cy="0"/>
        </a:xfrm>
      </p:grpSpPr>
      <p:sp>
        <p:nvSpPr>
          <p:cNvPr id="195" name="Google Shape;195;p4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a:t>
            </a:r>
            <a:endParaRPr sz="1500"/>
          </a:p>
        </p:txBody>
      </p:sp>
      <p:graphicFrame>
        <p:nvGraphicFramePr>
          <p:cNvPr id="196" name="Google Shape;196;p42"/>
          <p:cNvGraphicFramePr/>
          <p:nvPr/>
        </p:nvGraphicFramePr>
        <p:xfrm>
          <a:off x="238092" y="670452"/>
          <a:ext cx="3000000" cy="3000000"/>
        </p:xfrm>
        <a:graphic>
          <a:graphicData uri="http://schemas.openxmlformats.org/drawingml/2006/table">
            <a:tbl>
              <a:tblPr>
                <a:noFill/>
                <a:tableStyleId>{ECA9ADF5-AB01-4B8B-8D9D-62AA26254B40}</a:tableStyleId>
              </a:tblPr>
              <a:tblGrid>
                <a:gridCol w="2180925"/>
                <a:gridCol w="2678725"/>
                <a:gridCol w="2429825"/>
              </a:tblGrid>
              <a:tr h="28612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solidFill>
                            <a:schemeClr val="dk1"/>
                          </a:solidFill>
                          <a:latin typeface="Inter"/>
                          <a:ea typeface="Inter"/>
                          <a:cs typeface="Inter"/>
                          <a:sym typeface="Inter"/>
                        </a:rPr>
                        <a:t>1. Who was the target audience of this document?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100">
                          <a:solidFill>
                            <a:srgbClr val="E95C3D"/>
                          </a:solidFill>
                          <a:latin typeface="Inter"/>
                          <a:ea typeface="Inter"/>
                          <a:cs typeface="Inter"/>
                          <a:sym typeface="Inter"/>
                        </a:rPr>
                        <a:t>T</a:t>
                      </a:r>
                      <a:r>
                        <a:rPr b="1" lang="en" sz="1100">
                          <a:solidFill>
                            <a:srgbClr val="E95C3D"/>
                          </a:solidFill>
                          <a:latin typeface="Inter"/>
                          <a:ea typeface="Inter"/>
                          <a:cs typeface="Inter"/>
                          <a:sym typeface="Inter"/>
                        </a:rPr>
                        <a:t>he American public and the international community, especially allies and members of the United Nations</a:t>
                      </a:r>
                      <a:endParaRPr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solidFill>
                            <a:schemeClr val="dk1"/>
                          </a:solidFill>
                          <a:latin typeface="Inter"/>
                          <a:ea typeface="Inter"/>
                          <a:cs typeface="Inter"/>
                          <a:sym typeface="Inter"/>
                        </a:rPr>
                        <a:t>2. Whose voice or perspective is not shared in this document?</a:t>
                      </a:r>
                      <a:endParaRPr sz="1100">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a:t>
                      </a:r>
                      <a:r>
                        <a:rPr b="1" lang="en" sz="1100">
                          <a:solidFill>
                            <a:srgbClr val="E95C3D"/>
                          </a:solidFill>
                          <a:latin typeface="Inter"/>
                          <a:ea typeface="Inter"/>
                          <a:cs typeface="Inter"/>
                          <a:sym typeface="Inter"/>
                        </a:rPr>
                        <a:t>he Iraqi people, Saddam Hussein, and those advocating for the war</a:t>
                      </a:r>
                      <a:endParaRPr sz="1100">
                        <a:solidFill>
                          <a:srgbClr val="E95C3D"/>
                        </a:solidFill>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solidFill>
                            <a:schemeClr val="dk1"/>
                          </a:solidFill>
                          <a:latin typeface="Inter"/>
                          <a:ea typeface="Inter"/>
                          <a:cs typeface="Inter"/>
                          <a:sym typeface="Inter"/>
                        </a:rPr>
                        <a:t>1. When was this document created and/or circulated? Who wrote it?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100">
                          <a:solidFill>
                            <a:srgbClr val="E95C3D"/>
                          </a:solidFill>
                          <a:latin typeface="Inter"/>
                          <a:ea typeface="Inter"/>
                          <a:cs typeface="Inter"/>
                          <a:sym typeface="Inter"/>
                        </a:rPr>
                        <a:t>This speech was delivered by Senator Robert Byrd on March 19, 2003, during a crucial moment when the U.S. was preparing to invade Iraq.</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2. What events were occurring during the time this document was written?</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At the time, the U.S. government was pushing for war with Iraq based on claims about weapons of mass destruction and Iraq’s potential ties to terrorism, which Byrd strongly opposed.</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solidFill>
                            <a:schemeClr val="dk1"/>
                          </a:solidFill>
                          <a:latin typeface="Inter"/>
                          <a:ea typeface="Inter"/>
                          <a:cs typeface="Inter"/>
                          <a:sym typeface="Inter"/>
                        </a:rPr>
                        <a:t>1. Why d</a:t>
                      </a:r>
                      <a:r>
                        <a:rPr lang="en" sz="1100">
                          <a:solidFill>
                            <a:schemeClr val="dk1"/>
                          </a:solidFill>
                          <a:latin typeface="Inter"/>
                          <a:ea typeface="Inter"/>
                          <a:cs typeface="Inter"/>
                          <a:sym typeface="Inter"/>
                        </a:rPr>
                        <a:t>o you t</a:t>
                      </a:r>
                      <a:r>
                        <a:rPr lang="en" sz="1100">
                          <a:solidFill>
                            <a:schemeClr val="dk1"/>
                          </a:solidFill>
                          <a:latin typeface="Inter"/>
                          <a:ea typeface="Inter"/>
                          <a:cs typeface="Inter"/>
                          <a:sym typeface="Inter"/>
                        </a:rPr>
                        <a:t>hink this document was written? In other words, what is its purpose?</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100">
                          <a:solidFill>
                            <a:srgbClr val="E95C3D"/>
                          </a:solidFill>
                          <a:latin typeface="Inter"/>
                          <a:ea typeface="Inter"/>
                          <a:cs typeface="Inter"/>
                          <a:sym typeface="Inter"/>
                        </a:rPr>
                        <a:t>To express his strong opposition to the war and to criticize the administration’s approach to foreign policy.</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2. What specific elements of the text best convey the purpose of the document? Cite evidence.</a:t>
                      </a:r>
                      <a:endParaRPr sz="1100">
                        <a:solidFill>
                          <a:schemeClr val="dk1"/>
                        </a:solidFill>
                        <a:latin typeface="Inter"/>
                        <a:ea typeface="Inter"/>
                        <a:cs typeface="Inter"/>
                        <a:sym typeface="Inter"/>
                      </a:endParaRPr>
                    </a:p>
                    <a:p>
                      <a:pPr indent="0" lvl="0" marL="0" rtl="0" algn="l">
                        <a:spcBef>
                          <a:spcPts val="0"/>
                        </a:spcBef>
                        <a:spcAft>
                          <a:spcPts val="0"/>
                        </a:spcAft>
                        <a:buNone/>
                      </a:pPr>
                      <a:r>
                        <a:rPr b="1" i="1" lang="en" sz="1100">
                          <a:solidFill>
                            <a:srgbClr val="E95C3D"/>
                          </a:solidFill>
                          <a:latin typeface="Inter"/>
                          <a:ea typeface="Inter"/>
                          <a:cs typeface="Inter"/>
                          <a:sym typeface="Inter"/>
                        </a:rPr>
                        <a:t>“We proclaim a new policy of prevention (of terrorism) which is understood by few and feared by many,” and “There is no credible information to connect Saddam Hussein to 9/11.”</a:t>
                      </a:r>
                      <a:endParaRPr b="1" i="1" sz="1100">
                        <a:solidFill>
                          <a:srgbClr val="E95C3D"/>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30870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1. What words are new to you or need to be defined?</a:t>
                      </a:r>
                      <a:endParaRPr sz="11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solidFill>
                            <a:schemeClr val="dk1"/>
                          </a:solidFill>
                          <a:latin typeface="Inter"/>
                          <a:ea typeface="Inter"/>
                          <a:cs typeface="Inter"/>
                          <a:sym typeface="Inter"/>
                        </a:rPr>
                        <a:t>1. Based on your reading of this document, what are some things that can be inferred about the author's perspective or point of view?</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100">
                          <a:solidFill>
                            <a:srgbClr val="E95C3D"/>
                          </a:solidFill>
                          <a:latin typeface="Inter"/>
                          <a:ea typeface="Inter"/>
                          <a:cs typeface="Inter"/>
                          <a:sym typeface="Inter"/>
                        </a:rPr>
                        <a:t>Senator Byrd’s perspective reflects skepticism about the war, especially regarding its legitimacy and the potential consequences for America’s international reputation and alliances.</a:t>
                      </a:r>
                      <a:endParaRPr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As a long-serving senator, Byrd’s perspective was shaped by his belief in diplomacy, international cooperation, and the importance of global alliances over unilateral military action.</a:t>
                      </a:r>
                      <a:endParaRPr sz="1100">
                        <a:solidFill>
                          <a:srgbClr val="E95C3D"/>
                        </a:solidFill>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1826175">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solidFill>
                            <a:schemeClr val="dk1"/>
                          </a:solidFill>
                          <a:latin typeface="Inter"/>
                          <a:ea typeface="Inter"/>
                          <a:cs typeface="Inter"/>
                          <a:sym typeface="Inter"/>
                        </a:rPr>
                        <a:t>1. List two things or ideas that make this document historically significant. </a:t>
                      </a:r>
                      <a:endParaRPr sz="1100">
                        <a:solidFill>
                          <a:schemeClr val="dk1"/>
                        </a:solidFill>
                        <a:latin typeface="Inter"/>
                        <a:ea typeface="Inter"/>
                        <a:cs typeface="Inter"/>
                        <a:sym typeface="Inter"/>
                      </a:endParaRPr>
                    </a:p>
                    <a:p>
                      <a:pPr indent="-298450" lvl="0" marL="457200" rtl="0" algn="l">
                        <a:spcBef>
                          <a:spcPts val="0"/>
                        </a:spcBef>
                        <a:spcAft>
                          <a:spcPts val="0"/>
                        </a:spcAft>
                        <a:buClr>
                          <a:srgbClr val="E95C3D"/>
                        </a:buClr>
                        <a:buSzPts val="1100"/>
                        <a:buFont typeface="Inter"/>
                        <a:buChar char="●"/>
                      </a:pPr>
                      <a:r>
                        <a:rPr b="1" lang="en" sz="1100">
                          <a:solidFill>
                            <a:srgbClr val="E95C3D"/>
                          </a:solidFill>
                          <a:latin typeface="Inter"/>
                          <a:ea typeface="Inter"/>
                          <a:cs typeface="Inter"/>
                          <a:sym typeface="Inter"/>
                        </a:rPr>
                        <a:t>The speech represents a powerful opposition to the Iraq War, particularly at a time when many were rallying behind the Bush administration's call for action.</a:t>
                      </a:r>
                      <a:endParaRPr b="1" sz="1100">
                        <a:solidFill>
                          <a:srgbClr val="E95C3D"/>
                        </a:solidFill>
                        <a:latin typeface="Inter"/>
                        <a:ea typeface="Inter"/>
                        <a:cs typeface="Inter"/>
                        <a:sym typeface="Inter"/>
                      </a:endParaRPr>
                    </a:p>
                    <a:p>
                      <a:pPr indent="-298450" lvl="0" marL="457200" rtl="0" algn="l">
                        <a:spcBef>
                          <a:spcPts val="0"/>
                        </a:spcBef>
                        <a:spcAft>
                          <a:spcPts val="0"/>
                        </a:spcAft>
                        <a:buClr>
                          <a:srgbClr val="E95C3D"/>
                        </a:buClr>
                        <a:buSzPts val="1100"/>
                        <a:buFont typeface="Inter"/>
                        <a:buChar char="●"/>
                      </a:pPr>
                      <a:r>
                        <a:rPr b="1" lang="en" sz="1100">
                          <a:solidFill>
                            <a:srgbClr val="E95C3D"/>
                          </a:solidFill>
                          <a:latin typeface="Inter"/>
                          <a:ea typeface="Inter"/>
                          <a:cs typeface="Inter"/>
                          <a:sym typeface="Inter"/>
                        </a:rPr>
                        <a:t>It is a strong critique of the shift from diplomacy to a more aggressive, unilateral foreign policy</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latin typeface="Inter"/>
                          <a:ea typeface="Inter"/>
                          <a:cs typeface="Inter"/>
                          <a:sym typeface="Inter"/>
                        </a:rPr>
                        <a:t>2. Provide one quote from the document that demonstrates why it might be considered historically significant. Explain your reasoning.</a:t>
                      </a:r>
                      <a:endParaRPr sz="11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100">
                          <a:solidFill>
                            <a:srgbClr val="E95C3D"/>
                          </a:solidFill>
                          <a:latin typeface="Inter"/>
                          <a:ea typeface="Inter"/>
                          <a:cs typeface="Inter"/>
                          <a:sym typeface="Inter"/>
                        </a:rPr>
                        <a:t>“This is the wrong war....” – This quote encapsulates Byrd’s central argument that the Iraq War was misdirected, critiquing both the rationale and the execution of U.S. foreign policy.</a:t>
                      </a:r>
                      <a:endParaRPr b="1" sz="11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97" name="Google Shape;197;p42"/>
          <p:cNvGraphicFramePr/>
          <p:nvPr/>
        </p:nvGraphicFramePr>
        <p:xfrm>
          <a:off x="381541" y="5229292"/>
          <a:ext cx="3000000" cy="3000000"/>
        </p:xfrm>
        <a:graphic>
          <a:graphicData uri="http://schemas.openxmlformats.org/drawingml/2006/table">
            <a:tbl>
              <a:tblPr>
                <a:noFill/>
                <a:tableStyleId>{ECA9ADF5-AB01-4B8B-8D9D-62AA26254B40}</a:tableStyleId>
              </a:tblPr>
              <a:tblGrid>
                <a:gridCol w="1839725"/>
              </a:tblGrid>
              <a:tr h="608075">
                <a:tc>
                  <a:txBody>
                    <a:bodyPr/>
                    <a:lstStyle/>
                    <a:p>
                      <a:pPr indent="0" lvl="0" marL="0" rtl="0" algn="ctr">
                        <a:spcBef>
                          <a:spcPts val="0"/>
                        </a:spcBef>
                        <a:spcAft>
                          <a:spcPts val="0"/>
                        </a:spcAft>
                        <a:buNone/>
                      </a:pPr>
                      <a:r>
                        <a:rPr b="1" lang="en" sz="1100">
                          <a:solidFill>
                            <a:srgbClr val="E95C3D"/>
                          </a:solidFill>
                          <a:latin typeface="Inter"/>
                          <a:ea typeface="Inter"/>
                          <a:cs typeface="Inter"/>
                          <a:sym typeface="Inter"/>
                        </a:rPr>
                        <a:t>Recrimination</a:t>
                      </a:r>
                      <a:endParaRPr b="1" sz="1100">
                        <a:solidFill>
                          <a:srgbClr val="E95C3D"/>
                        </a:solidFill>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None/>
                      </a:pPr>
                      <a:r>
                        <a:rPr b="1" lang="en" sz="1100">
                          <a:solidFill>
                            <a:srgbClr val="E95C3D"/>
                          </a:solidFill>
                          <a:latin typeface="Inter"/>
                          <a:ea typeface="Inter"/>
                          <a:cs typeface="Inter"/>
                          <a:sym typeface="Inter"/>
                        </a:rPr>
                        <a:t>Ingrates</a:t>
                      </a:r>
                      <a:endParaRPr b="1" sz="1100">
                        <a:solidFill>
                          <a:srgbClr val="E95C3D"/>
                        </a:solidFill>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None/>
                      </a:pPr>
                      <a:r>
                        <a:rPr b="1" lang="en" sz="1100">
                          <a:solidFill>
                            <a:srgbClr val="E95C3D"/>
                          </a:solidFill>
                          <a:latin typeface="Inter"/>
                          <a:ea typeface="Inter"/>
                          <a:cs typeface="Inter"/>
                          <a:sym typeface="Inter"/>
                        </a:rPr>
                        <a:t>“Orange alert”</a:t>
                      </a:r>
                      <a:endParaRPr b="1" sz="1100">
                        <a:solidFill>
                          <a:srgbClr val="E95C3D"/>
                        </a:solidFill>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98" name="Google Shape;198;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9" name="Google Shape;199;p4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0" name="Google Shape;200;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4" name="Shape 204"/>
        <p:cNvGrpSpPr/>
        <p:nvPr/>
      </p:nvGrpSpPr>
      <p:grpSpPr>
        <a:xfrm>
          <a:off x="0" y="0"/>
          <a:ext cx="0" cy="0"/>
          <a:chOff x="0" y="0"/>
          <a:chExt cx="0" cy="0"/>
        </a:xfrm>
      </p:grpSpPr>
      <p:pic>
        <p:nvPicPr>
          <p:cNvPr id="205" name="Google Shape;205;p43"/>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06" name="Google Shape;206;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7" name="Google Shape;207;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08" name="Google Shape;208;p4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Classroom Mingle Give One, Get One (Exemplar)</a:t>
            </a:r>
            <a:endParaRPr sz="1900">
              <a:solidFill>
                <a:schemeClr val="dk1"/>
              </a:solidFill>
              <a:latin typeface="Halant"/>
              <a:ea typeface="Halant"/>
              <a:cs typeface="Halant"/>
              <a:sym typeface="Halant"/>
            </a:endParaRPr>
          </a:p>
        </p:txBody>
      </p:sp>
      <p:sp>
        <p:nvSpPr>
          <p:cNvPr id="209" name="Google Shape;209;p43"/>
          <p:cNvSpPr txBox="1"/>
          <p:nvPr/>
        </p:nvSpPr>
        <p:spPr>
          <a:xfrm>
            <a:off x="455228" y="506000"/>
            <a:ext cx="7134900" cy="8052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Using the table below, fill in the column that corresponds to the source you read. Then, mingle with your classmates to find fours students who read the other sources. Take time to share your learnings with each other. Then, answer the reflection question.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highlight>
                <a:schemeClr val="accent4"/>
              </a:highlight>
              <a:latin typeface="Inter"/>
              <a:ea typeface="Inter"/>
              <a:cs typeface="Inter"/>
              <a:sym typeface="Inter"/>
            </a:endParaRPr>
          </a:p>
        </p:txBody>
      </p:sp>
      <p:graphicFrame>
        <p:nvGraphicFramePr>
          <p:cNvPr id="210" name="Google Shape;210;p43"/>
          <p:cNvGraphicFramePr/>
          <p:nvPr/>
        </p:nvGraphicFramePr>
        <p:xfrm>
          <a:off x="381491" y="1251857"/>
          <a:ext cx="3000000" cy="3000000"/>
        </p:xfrm>
        <a:graphic>
          <a:graphicData uri="http://schemas.openxmlformats.org/drawingml/2006/table">
            <a:tbl>
              <a:tblPr>
                <a:noFill/>
                <a:tableStyleId>{ECA9ADF5-AB01-4B8B-8D9D-62AA26254B40}</a:tableStyleId>
              </a:tblPr>
              <a:tblGrid>
                <a:gridCol w="1564850"/>
                <a:gridCol w="1826600"/>
                <a:gridCol w="1826600"/>
                <a:gridCol w="1826600"/>
              </a:tblGrid>
              <a:tr h="399150">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5775" marB="95775" marR="97150" marL="97150" anchor="ctr"/>
                </a:tc>
                <a:tc>
                  <a:txBody>
                    <a:bodyPr/>
                    <a:lstStyle/>
                    <a:p>
                      <a:pPr indent="0" lvl="0" marL="0" rtl="0" algn="ctr">
                        <a:spcBef>
                          <a:spcPts val="0"/>
                        </a:spcBef>
                        <a:spcAft>
                          <a:spcPts val="0"/>
                        </a:spcAft>
                        <a:buNone/>
                      </a:pPr>
                      <a:r>
                        <a:rPr b="1" lang="en" sz="1200">
                          <a:latin typeface="Inter"/>
                          <a:ea typeface="Inter"/>
                          <a:cs typeface="Inter"/>
                          <a:sym typeface="Inter"/>
                        </a:rPr>
                        <a:t>Impact</a:t>
                      </a:r>
                      <a:endParaRPr b="1" sz="12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200">
                          <a:latin typeface="Inter"/>
                          <a:ea typeface="Inter"/>
                          <a:cs typeface="Inter"/>
                          <a:sym typeface="Inter"/>
                        </a:rPr>
                        <a:t>Significant Detail</a:t>
                      </a:r>
                      <a:endParaRPr b="1" sz="12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200">
                          <a:latin typeface="Inter"/>
                          <a:ea typeface="Inter"/>
                          <a:cs typeface="Inter"/>
                          <a:sym typeface="Inter"/>
                        </a:rPr>
                        <a:t>Say-it-in-Six</a:t>
                      </a:r>
                      <a:endParaRPr b="1" sz="1200">
                        <a:latin typeface="Inter"/>
                        <a:ea typeface="Inter"/>
                        <a:cs typeface="Inter"/>
                        <a:sym typeface="Inter"/>
                      </a:endParaRPr>
                    </a:p>
                  </a:txBody>
                  <a:tcPr marT="95775" marB="95775" marR="97150" marL="97150"/>
                </a:tc>
              </a:tr>
              <a:tr h="885575">
                <a:tc>
                  <a:txBody>
                    <a:bodyPr/>
                    <a:lstStyle/>
                    <a:p>
                      <a:pPr indent="0" lvl="0" marL="0" rtl="0" algn="ctr">
                        <a:spcBef>
                          <a:spcPts val="0"/>
                        </a:spcBef>
                        <a:spcAft>
                          <a:spcPts val="0"/>
                        </a:spcAft>
                        <a:buNone/>
                      </a:pPr>
                      <a:r>
                        <a:rPr b="1" lang="en" sz="1200">
                          <a:latin typeface="Inter"/>
                          <a:ea typeface="Inter"/>
                          <a:cs typeface="Inter"/>
                          <a:sym typeface="Inter"/>
                        </a:rPr>
                        <a:t>Source 1: </a:t>
                      </a:r>
                      <a:r>
                        <a:rPr b="1" lang="en" sz="1200">
                          <a:solidFill>
                            <a:schemeClr val="dk1"/>
                          </a:solidFill>
                          <a:latin typeface="Inter"/>
                          <a:ea typeface="Inter"/>
                          <a:cs typeface="Inter"/>
                          <a:sym typeface="Inter"/>
                        </a:rPr>
                        <a:t>Mohammed Hassan Jawad Jassim</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Lost access to education, lived in fear as a child, and lost his eyesight</a:t>
                      </a:r>
                      <a:endParaRPr b="1" sz="1200">
                        <a:solidFill>
                          <a:srgbClr val="E95C3D"/>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A tear gas canister exploded in his face, causing permanent blindness before he ever saw his youngest son</a:t>
                      </a:r>
                      <a:endParaRPr b="1" sz="1200">
                        <a:solidFill>
                          <a:srgbClr val="E95C3D"/>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Blinded by protest, still seeking justice.</a:t>
                      </a:r>
                      <a:endParaRPr b="1" sz="1200">
                        <a:solidFill>
                          <a:srgbClr val="E95C3D"/>
                        </a:solidFill>
                        <a:latin typeface="Inter"/>
                        <a:ea typeface="Inter"/>
                        <a:cs typeface="Inter"/>
                        <a:sym typeface="Inter"/>
                      </a:endParaRPr>
                    </a:p>
                  </a:txBody>
                  <a:tcPr marT="95775" marB="95775" marR="97150" marL="97150"/>
                </a:tc>
              </a:tr>
              <a:tr h="399150">
                <a:tc>
                  <a:txBody>
                    <a:bodyPr/>
                    <a:lstStyle/>
                    <a:p>
                      <a:pPr indent="0" lvl="0" marL="0" rtl="0" algn="ctr">
                        <a:spcBef>
                          <a:spcPts val="0"/>
                        </a:spcBef>
                        <a:spcAft>
                          <a:spcPts val="0"/>
                        </a:spcAft>
                        <a:buNone/>
                      </a:pPr>
                      <a:r>
                        <a:rPr b="1" lang="en" sz="1200">
                          <a:latin typeface="Inter"/>
                          <a:ea typeface="Inter"/>
                          <a:cs typeface="Inter"/>
                          <a:sym typeface="Inter"/>
                        </a:rPr>
                        <a:t>Source 2: </a:t>
                      </a:r>
                      <a:endParaRPr b="1" sz="1200">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Noor Nabih</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Lived through personal tragedy and violence; continues to experience fear and insecurity in Iraq.</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Her uncle’s body was left near a trash heap after being kidnapped and killed by insurgents.</a:t>
                      </a:r>
                      <a:endParaRPr b="1" sz="1200">
                        <a:solidFill>
                          <a:srgbClr val="E95C3D"/>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Violence, loss, fears never fully fade.</a:t>
                      </a:r>
                      <a:endParaRPr b="1" sz="1200">
                        <a:solidFill>
                          <a:srgbClr val="E95C3D"/>
                        </a:solidFill>
                        <a:latin typeface="Inter"/>
                        <a:ea typeface="Inter"/>
                        <a:cs typeface="Inter"/>
                        <a:sym typeface="Inter"/>
                      </a:endParaRPr>
                    </a:p>
                  </a:txBody>
                  <a:tcPr marT="95775" marB="95775" marR="97150" marL="97150"/>
                </a:tc>
              </a:tr>
              <a:tr h="399150">
                <a:tc>
                  <a:txBody>
                    <a:bodyPr/>
                    <a:lstStyle/>
                    <a:p>
                      <a:pPr indent="0" lvl="0" marL="0" rtl="0" algn="ctr">
                        <a:spcBef>
                          <a:spcPts val="0"/>
                        </a:spcBef>
                        <a:spcAft>
                          <a:spcPts val="0"/>
                        </a:spcAft>
                        <a:buNone/>
                      </a:pPr>
                      <a:r>
                        <a:rPr b="1" lang="en" sz="1200">
                          <a:latin typeface="Inter"/>
                          <a:ea typeface="Inter"/>
                          <a:cs typeface="Inter"/>
                          <a:sym typeface="Inter"/>
                        </a:rPr>
                        <a:t>Source 3: </a:t>
                      </a:r>
                      <a:endParaRPr b="1" sz="1200">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Dalia Mazin Sedeeq Al-Hatim &amp; Hussain Sarmad Kadhim Al-Bayati</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Both grew up amid war and violence but found hope in each other and pursued medical careers despite divisions.</a:t>
                      </a:r>
                      <a:endParaRPr b="1" sz="1200">
                        <a:solidFill>
                          <a:srgbClr val="E95C3D"/>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Despite being Sunni and Shia, their families supported their marriage, showing unity amid division.</a:t>
                      </a:r>
                      <a:endParaRPr b="1" sz="1200">
                        <a:solidFill>
                          <a:srgbClr val="E95C3D"/>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Love and healing despite lasting instability.</a:t>
                      </a:r>
                      <a:endParaRPr b="1" sz="1200">
                        <a:solidFill>
                          <a:srgbClr val="E95C3D"/>
                        </a:solidFill>
                        <a:latin typeface="Inter"/>
                        <a:ea typeface="Inter"/>
                        <a:cs typeface="Inter"/>
                        <a:sym typeface="Inter"/>
                      </a:endParaRPr>
                    </a:p>
                  </a:txBody>
                  <a:tcPr marT="95775" marB="95775" marR="97150" marL="97150"/>
                </a:tc>
              </a:tr>
              <a:tr h="399150">
                <a:tc>
                  <a:txBody>
                    <a:bodyPr/>
                    <a:lstStyle/>
                    <a:p>
                      <a:pPr indent="0" lvl="0" marL="0" rtl="0" algn="ctr">
                        <a:spcBef>
                          <a:spcPts val="0"/>
                        </a:spcBef>
                        <a:spcAft>
                          <a:spcPts val="0"/>
                        </a:spcAft>
                        <a:buNone/>
                      </a:pPr>
                      <a:r>
                        <a:rPr b="1" lang="en" sz="1200">
                          <a:latin typeface="Inter"/>
                          <a:ea typeface="Inter"/>
                          <a:cs typeface="Inter"/>
                          <a:sym typeface="Inter"/>
                        </a:rPr>
                        <a:t>Source 4: </a:t>
                      </a:r>
                      <a:r>
                        <a:rPr b="1" lang="en" sz="1200">
                          <a:solidFill>
                            <a:schemeClr val="dk1"/>
                          </a:solidFill>
                          <a:latin typeface="Inter"/>
                          <a:ea typeface="Inter"/>
                          <a:cs typeface="Inter"/>
                          <a:sym typeface="Inter"/>
                        </a:rPr>
                        <a:t>Sulaiman Fayadh Sulaiman</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Paralyzed by a stray bullet at age 3, now competes in Paralympic archery while living with disappointment.</a:t>
                      </a:r>
                      <a:endParaRPr b="1" sz="1200">
                        <a:solidFill>
                          <a:srgbClr val="E95C3D"/>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Promised medical help by a U.S. soldier, but was left behind when the soldier was transferred.</a:t>
                      </a:r>
                      <a:endParaRPr b="1" sz="1200">
                        <a:solidFill>
                          <a:srgbClr val="E95C3D"/>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Wounded young, promised help, no hope.</a:t>
                      </a:r>
                      <a:endParaRPr b="1" sz="1200">
                        <a:solidFill>
                          <a:srgbClr val="E95C3D"/>
                        </a:solidFill>
                        <a:latin typeface="Inter"/>
                        <a:ea typeface="Inter"/>
                        <a:cs typeface="Inter"/>
                        <a:sym typeface="Inter"/>
                      </a:endParaRPr>
                    </a:p>
                  </a:txBody>
                  <a:tcPr marT="95775" marB="95775" marR="97150" marL="97150"/>
                </a:tc>
              </a:tr>
              <a:tr h="399150">
                <a:tc>
                  <a:txBody>
                    <a:bodyPr/>
                    <a:lstStyle/>
                    <a:p>
                      <a:pPr indent="0" lvl="0" marL="0" rtl="0" algn="ctr">
                        <a:spcBef>
                          <a:spcPts val="0"/>
                        </a:spcBef>
                        <a:spcAft>
                          <a:spcPts val="0"/>
                        </a:spcAft>
                        <a:buNone/>
                      </a:pPr>
                      <a:r>
                        <a:rPr b="1" lang="en" sz="1200">
                          <a:latin typeface="Inter"/>
                          <a:ea typeface="Inter"/>
                          <a:cs typeface="Inter"/>
                          <a:sym typeface="Inter"/>
                        </a:rPr>
                        <a:t>Source 5: </a:t>
                      </a:r>
                      <a:endParaRPr b="1" sz="1200">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Hamza Amer Chamis</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Followed his father’s military legacy, despite threats from insurgents and his father's death at the hands of ISIS.</a:t>
                      </a:r>
                      <a:endParaRPr b="1" sz="1200">
                        <a:solidFill>
                          <a:srgbClr val="E95C3D"/>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Became the youngest lieutenant in Iraq’s army, continuing the fight against those who killed his father.</a:t>
                      </a:r>
                      <a:endParaRPr b="1" sz="1200">
                        <a:solidFill>
                          <a:srgbClr val="E95C3D"/>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Honor drives him through family sacrifice.</a:t>
                      </a:r>
                      <a:endParaRPr b="1" sz="1200">
                        <a:solidFill>
                          <a:srgbClr val="E95C3D"/>
                        </a:solidFill>
                        <a:latin typeface="Inter"/>
                        <a:ea typeface="Inter"/>
                        <a:cs typeface="Inter"/>
                        <a:sym typeface="Inter"/>
                      </a:endParaRPr>
                    </a:p>
                  </a:txBody>
                  <a:tcPr marT="95775" marB="95775" marR="97150" marL="97150"/>
                </a:tc>
              </a:tr>
            </a:tbl>
          </a:graphicData>
        </a:graphic>
      </p:graphicFrame>
      <p:sp>
        <p:nvSpPr>
          <p:cNvPr id="211" name="Google Shape;211;p43"/>
          <p:cNvSpPr txBox="1"/>
          <p:nvPr/>
        </p:nvSpPr>
        <p:spPr>
          <a:xfrm>
            <a:off x="381550" y="8126000"/>
            <a:ext cx="7044600" cy="8052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Reflection: </a:t>
            </a:r>
            <a:r>
              <a:rPr lang="en" sz="1200">
                <a:solidFill>
                  <a:srgbClr val="231F20"/>
                </a:solidFill>
                <a:latin typeface="Inter"/>
                <a:ea typeface="Inter"/>
                <a:cs typeface="Inter"/>
                <a:sym typeface="Inter"/>
              </a:rPr>
              <a:t>How do these accounts add to your understanding of the human cost of the Iraq War?</a:t>
            </a:r>
            <a:endParaRPr sz="1200">
              <a:solidFill>
                <a:srgbClr val="231F20"/>
              </a:solidFill>
              <a:latin typeface="Inter"/>
              <a:ea typeface="Inter"/>
              <a:cs typeface="Inter"/>
              <a:sym typeface="Inter"/>
            </a:endParaRPr>
          </a:p>
          <a:p>
            <a:pPr indent="0" lvl="0" marL="0" rtl="0" algn="l">
              <a:lnSpc>
                <a:spcPct val="100000"/>
              </a:lnSpc>
              <a:spcBef>
                <a:spcPts val="0"/>
              </a:spcBef>
              <a:spcAft>
                <a:spcPts val="1200"/>
              </a:spcAft>
              <a:buClr>
                <a:schemeClr val="dk1"/>
              </a:buClr>
              <a:buSzPts val="1100"/>
              <a:buFont typeface="Arial"/>
              <a:buNone/>
            </a:pPr>
            <a:r>
              <a:rPr b="1" lang="en" sz="1200">
                <a:solidFill>
                  <a:srgbClr val="E95C3D"/>
                </a:solidFill>
                <a:latin typeface="Inter"/>
                <a:ea typeface="Inter"/>
                <a:cs typeface="Inter"/>
                <a:sym typeface="Inter"/>
              </a:rPr>
              <a:t>These accounts help me see the Iraq War as more than just politics or battles. They show how real people, especially kids, had their lives changed forever. Some lost family, some were injured, and many still live in fear or with deep pain.</a:t>
            </a:r>
            <a:endParaRPr b="1" sz="1200">
              <a:highlight>
                <a:schemeClr val="accent4"/>
              </a:highlight>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