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4A7F1A-5338-4DB6-927F-EEBFDB12B82C}">
  <a:tblStyle styleId="{584A7F1A-5338-4DB6-927F-EEBFDB12B82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b97f6803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b97f680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b97f6803b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b97f6803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b97f6803b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b97f6803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LpdNS-mHhCl2qnIost2AHR5dwLZp4C2rKE38WRH-v9Q/view" TargetMode="External"/><Relationship Id="rId10" Type="http://schemas.openxmlformats.org/officeDocument/2006/relationships/hyperlink" Target="https://docs.google.com/presentation/d/1ZsVMx_2P0AUkzTK97h3mRjCdhLfhfupBeq-N4GarjRA/view" TargetMode="External"/><Relationship Id="rId13" Type="http://schemas.openxmlformats.org/officeDocument/2006/relationships/hyperlink" Target="https://docs.google.com/presentation/d/1ShjOBjufXGNHO6cDcHKilp49K3011Wthq__-UjfBc0o/view" TargetMode="External"/><Relationship Id="rId12" Type="http://schemas.openxmlformats.org/officeDocument/2006/relationships/hyperlink" Target="https://docs.google.com/presentation/d/1PXZZowaO89iF8FJifKbvRKLBofOQeVCk8CokbaKYHTQ/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docs.google.com/presentation/d/12E0H6UN7pGY0HzgQIJYlaS9sF2rQhap__cJ-NZemIPU/view" TargetMode="External"/><Relationship Id="rId14" Type="http://schemas.openxmlformats.org/officeDocument/2006/relationships/hyperlink" Target="https://docs.google.com/presentation/d/1_mgaNoYBNH3b2-sxvLEa4zNd9B4ppMgm-W1Ka8ITswI/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yGs78gpiKb9p2YkQfSprvZS9zfWYz4FBbHQI8xDol30/view" TargetMode="External"/><Relationship Id="rId7" Type="http://schemas.openxmlformats.org/officeDocument/2006/relationships/hyperlink" Target="https://docs.google.com/presentation/d/1AAHZqRVJuPFnEtklugCHven9loB-byg-p4Au249fpPY/view" TargetMode="External"/><Relationship Id="rId8" Type="http://schemas.openxmlformats.org/officeDocument/2006/relationships/hyperlink" Target="https://docs.google.com/presentation/d/1q7sAsYB_vJMOhnTsMmmm1Lpzs1gEuu6mbgRMmIRpP5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yGs78gpiKb9p2YkQfSprvZS9zfWYz4FBbHQI8xDol30/view" TargetMode="External"/><Relationship Id="rId6" Type="http://schemas.openxmlformats.org/officeDocument/2006/relationships/hyperlink" Target="https://docs.google.com/presentation/d/1AAHZqRVJuPFnEtklugCHven9loB-byg-p4Au249fpPY/view" TargetMode="External"/><Relationship Id="rId7" Type="http://schemas.openxmlformats.org/officeDocument/2006/relationships/hyperlink" Target="https://docs.google.com/presentation/d/1q7sAsYB_vJMOhnTsMmmm1Lpzs1gEuu6mbgRMmIRpP50/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2E0H6UN7pGY0HzgQIJYlaS9sF2rQhap__cJ-NZemIPU/view" TargetMode="External"/><Relationship Id="rId6" Type="http://schemas.openxmlformats.org/officeDocument/2006/relationships/hyperlink" Target="https://docs.google.com/presentation/d/1O0ptYv_u5KQh3dMAt3eyIB2LEMAzc4bczkPwd4wVAbI/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{584A7F1A-5338-4DB6-927F-EEBFDB12B82C}</a:tableStyleId>
              </a:tblPr>
              <a:tblGrid>
                <a:gridCol w="1633350"/>
                <a:gridCol w="4045800"/>
                <a:gridCol w="3669725"/>
              </a:tblGrid>
              <a:tr h="312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War in Iraq - A Case Study</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54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War in Iraq reveal how governments balance national interest with humanitarian consequences?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05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12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War in Iraq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Two Versions of War in Iraq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Student 1</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Student 2</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Classroom Mingle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Two Versions of </a:t>
                      </a:r>
                      <a:r>
                        <a:rPr lang="en" sz="1200">
                          <a:solidFill>
                            <a:schemeClr val="dk1"/>
                          </a:solidFill>
                          <a:latin typeface="Inter"/>
                          <a:ea typeface="Inter"/>
                          <a:cs typeface="Inter"/>
                          <a:sym typeface="Inter"/>
                        </a:rPr>
                        <a:t>Printed Student Handouts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Student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Student 2</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3"/>
                        </a:rPr>
                        <a:t>Classroom Mingle Sources</a:t>
                      </a:r>
                      <a:r>
                        <a:rPr lang="en" sz="1200">
                          <a:solidFill>
                            <a:schemeClr val="dk1"/>
                          </a:solidFill>
                          <a:latin typeface="Inter"/>
                          <a:ea typeface="Inter"/>
                          <a:cs typeface="Inter"/>
                          <a:sym typeface="Inter"/>
                        </a:rPr>
                        <a:t> (5 sources: Print enough for each student to have 1 source)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04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Insurgency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00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{584A7F1A-5338-4DB6-927F-EEBFDB12B82C}</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War in Iraq - A Case Study</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55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with a brief introduction to the War in Iraq using slides 1-10 of the </a:t>
                      </a:r>
                      <a:r>
                        <a:rPr lang="en" sz="1200" u="sng">
                          <a:solidFill>
                            <a:schemeClr val="accent5"/>
                          </a:solidFill>
                          <a:latin typeface="Inter"/>
                          <a:ea typeface="Inter"/>
                          <a:cs typeface="Inter"/>
                          <a:sym typeface="Inter"/>
                          <a:hlinkClick r:id="rId5">
                            <a:extLst>
                              <a:ext uri="{A12FA001-AC4F-418D-AE19-62706E023703}">
                                <ahyp:hlinkClr val="tx"/>
                              </a:ext>
                            </a:extLst>
                          </a:hlinkClick>
                        </a:rPr>
                        <a:t>War in Iraq Presentation</a:t>
                      </a:r>
                      <a:r>
                        <a:rPr lang="en" sz="1200">
                          <a:solidFill>
                            <a:schemeClr val="dk1"/>
                          </a:solidFill>
                          <a:latin typeface="Inter"/>
                          <a:ea typeface="Inter"/>
                          <a:cs typeface="Inter"/>
                          <a:sym typeface="Inter"/>
                        </a:rPr>
                        <a:t>. Students will take guided notes using page 1 of both versions of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877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Hand out an equal number of each version of the student worksheet</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Student 1</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Student 2</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follow along on page 1</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Present slides 1-10</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teacher presentation on page 1</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work with partners to analyze primary source readings about the War in Iraq. Assign each partner one of the excerpts (Byrd or Bush) and have them complete the THINKS Graphic Organizer (pages 2-3 of each version the student worksheet). Then, have students to share and discuss their conclusions with each other and compare the arguments using the questions on presentation slide 12. Note: The teacher should highlight for students that Senator Byrd’s speech was made two days after President Bush’s speech.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Assign each partner one of the readings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read and complete graphic organizer (pages 2-3 or on Thinking Nation platform)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a brief class discussion using slide 12 of the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Work with a partner to read a secondary source and complete the Evaluating Arguments Graphic organizer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the class discussion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comparison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{584A7F1A-5338-4DB6-927F-EEBFDB12B82C}</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War in Iraq - A Case Study</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a close reading and collaborative discussion to explore the human impact of the War in Iraq. Students will receive </a:t>
                      </a:r>
                      <a:r>
                        <a:rPr lang="en" sz="1200" u="sng">
                          <a:solidFill>
                            <a:schemeClr val="hlink"/>
                          </a:solidFill>
                          <a:latin typeface="Inter"/>
                          <a:ea typeface="Inter"/>
                          <a:cs typeface="Inter"/>
                          <a:sym typeface="Inter"/>
                          <a:hlinkClick r:id="rId5"/>
                        </a:rPr>
                        <a:t>1 out of 5 sources</a:t>
                      </a:r>
                      <a:r>
                        <a:rPr lang="en" sz="1200">
                          <a:solidFill>
                            <a:schemeClr val="dk1"/>
                          </a:solidFill>
                          <a:latin typeface="Inter"/>
                          <a:ea typeface="Inter"/>
                          <a:cs typeface="Inter"/>
                          <a:sym typeface="Inter"/>
                        </a:rPr>
                        <a:t> to read and will answer questions about that source. Then, students will mingle with classmates to gain knowledge about each of the stories. Finally they will answer a reflection question.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Distribute a source to each student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read and answer the source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and model the mingle protocol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the classroom mingle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a:t>
                      </a:r>
                      <a:r>
                        <a:rPr lang="en" sz="1200">
                          <a:latin typeface="Inter"/>
                          <a:ea typeface="Inter"/>
                          <a:cs typeface="Inter"/>
                          <a:sym typeface="Inter"/>
                        </a:rPr>
                        <a:t>answer final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assigned source and answer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Participate in classroom mingle and complete chart on page 4 of student worksheet</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Answer reflection question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6">
                            <a:extLst>
                              <a:ext uri="{A12FA001-AC4F-418D-AE19-62706E023703}">
                                <ahyp:hlinkClr val="tx"/>
                              </a:ext>
                            </a:extLst>
                          </a:hlinkClick>
                        </a:rPr>
                        <a:t>Unit 10 Inquiry Journal</a:t>
                      </a:r>
                      <a:r>
                        <a:rPr lang="en" sz="1200">
                          <a:solidFill>
                            <a:schemeClr val="dk1"/>
                          </a:solidFill>
                          <a:latin typeface="Inter"/>
                          <a:ea typeface="Inter"/>
                          <a:cs typeface="Inter"/>
                          <a:sym typeface="Inter"/>
                        </a:rPr>
                        <a:t>. Students will use page 6 to answer the Compelling Question for Topic 3. Consider allowing students to use their notes and/or work with a partner.</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2.94 Evaluate the various motives and impacts of wars in the Middle East (e.g., the Persian Gulf War, the Invasion of Kuwait, the war in Iraq, the Syrian Civil War) on regional stability and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2.97 </a:t>
                      </a:r>
                      <a:r>
                        <a:rPr lang="en" sz="1200">
                          <a:solidFill>
                            <a:schemeClr val="dk1"/>
                          </a:solidFill>
                          <a:latin typeface="Inter"/>
                          <a:ea typeface="Inter"/>
                          <a:cs typeface="Inter"/>
                          <a:sym typeface="Inter"/>
                        </a:rPr>
                        <a:t>Evaluate the patterns of global population movement from the 1980s through the present, as well as the causes for migration and the experiences of individuals who have migrated.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