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3A377DC-3495-48D3-B819-B587D0B26FF2}">
  <a:tblStyle styleId="{33A377DC-3495-48D3-B819-B587D0B26FF2}"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7F777F0-0792-4828-A43E-1DE177A61549}"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22" Type="http://schemas.openxmlformats.org/officeDocument/2006/relationships/font" Target="fonts/PlusJakartaSansMedium-regular.fntdata"/><Relationship Id="rId21" Type="http://schemas.openxmlformats.org/officeDocument/2006/relationships/font" Target="fonts/PlusJakartaSans-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19" Type="http://schemas.openxmlformats.org/officeDocument/2006/relationships/font" Target="fonts/PlusJakartaSans-bold.fntdata"/><Relationship Id="rId18" Type="http://schemas.openxmlformats.org/officeDocument/2006/relationships/font" Target="fonts/PlusJakarta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c15c84cf6_0_2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c15c84cf6_0_2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6c15c84cf6_0_69: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6c15c84cf6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6c15c84cf6_0_79: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6c15c84cf6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6c15c84cf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6c15c84cf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Conflicts in the Middle East</a:t>
            </a:r>
            <a:endParaRPr sz="18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9791" y="1670866"/>
          <a:ext cx="3000000" cy="3000000"/>
        </p:xfrm>
        <a:graphic>
          <a:graphicData uri="http://schemas.openxmlformats.org/drawingml/2006/table">
            <a:tbl>
              <a:tblPr>
                <a:noFill/>
                <a:tableStyleId>{33A377DC-3495-48D3-B819-B587D0B26FF2}</a:tableStyleId>
              </a:tblPr>
              <a:tblGrid>
                <a:gridCol w="4823275"/>
                <a:gridCol w="2267225"/>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In the decades following World War II, the Middle East became one of the most geopolitically complex and conflict-prone regions in the world. Its strategic location, large oil reserves, and long-standing political and religious tensions attracted the attention and involvement of both regional powers and foreign governments. As European colonial powers like Britain and France withdrew, they left behind unstable borders and unresolved ethnic and sectarian tensions. These conditions were worsened by Cold War rivalries, as the United States and the Soviet Union supported opposing sides in many regional disputes. </a:t>
                      </a:r>
                      <a:r>
                        <a:rPr b="1" lang="en" sz="1150">
                          <a:solidFill>
                            <a:schemeClr val="dk1"/>
                          </a:solidFill>
                          <a:latin typeface="Inter"/>
                          <a:ea typeface="Inter"/>
                          <a:cs typeface="Inter"/>
                          <a:sym typeface="Inter"/>
                        </a:rPr>
                        <a:t>(A)</a:t>
                      </a:r>
                      <a:endParaRPr b="1"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By the late 20th century, several major events began reshaping the region. One long-standing conflict has been between Israel and Palestine, which began in the mid-20th century and continues today. </a:t>
                      </a:r>
                      <a:r>
                        <a:rPr b="1" lang="en" sz="1150">
                          <a:solidFill>
                            <a:schemeClr val="dk1"/>
                          </a:solidFill>
                          <a:latin typeface="Inter"/>
                          <a:ea typeface="Inter"/>
                          <a:cs typeface="Inter"/>
                          <a:sym typeface="Inter"/>
                        </a:rPr>
                        <a:t>(B) </a:t>
                      </a:r>
                      <a:r>
                        <a:rPr lang="en" sz="1150">
                          <a:solidFill>
                            <a:schemeClr val="dk1"/>
                          </a:solidFill>
                          <a:latin typeface="Inter"/>
                          <a:ea typeface="Inter"/>
                          <a:cs typeface="Inter"/>
                          <a:sym typeface="Inter"/>
                        </a:rPr>
                        <a:t>This struggle over land, identity, and sovereignty has triggered repeated wars, international interventions, and deep regional divisions.</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In 1980, Iraq invaded Iran, leading to a brutal eight-year war that ended in stalemate but left both nations weakened. Then, in 1990, Iraqi leader Saddam Hussein invaded Kuwait, prompting a U.S.-led coalition to launch the Persian Gulf War to protect global oil access and regional stability. </a:t>
                      </a:r>
                      <a:r>
                        <a:rPr b="1" lang="en" sz="1150">
                          <a:solidFill>
                            <a:schemeClr val="dk1"/>
                          </a:solidFill>
                          <a:latin typeface="Inter"/>
                          <a:ea typeface="Inter"/>
                          <a:cs typeface="Inter"/>
                          <a:sym typeface="Inter"/>
                        </a:rPr>
                        <a:t>(C) </a:t>
                      </a:r>
                      <a:endParaRPr b="1"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The early 2000s brought even more dramatic change. After the 9/11 terrorist attacks, the United States invaded Afghanistan and later Iraq, arguing that Iraq possessed weapons of mass destruction and posed a threat. The U.S.-led invasion toppled Saddam Hussein but unleashed a wave of instability, including sectarian violence, the rise of insurgent groups, and a long-term civil war. </a:t>
                      </a:r>
                      <a:r>
                        <a:rPr b="1" lang="en" sz="1150">
                          <a:solidFill>
                            <a:schemeClr val="dk1"/>
                          </a:solidFill>
                          <a:latin typeface="Inter"/>
                          <a:ea typeface="Inter"/>
                          <a:cs typeface="Inter"/>
                          <a:sym typeface="Inter"/>
                        </a:rPr>
                        <a:t>(D)</a:t>
                      </a:r>
                      <a:endParaRPr b="1"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In the years that followed, protests and uprisings during the Arab Spring spread across the region, including in Syria, where a civil war erupted in 2011. This conflict drew in regional and global powers, including Russia, Iran, Turkey, and the United States, and led to one of the worst humanitarian crises of the modern era. </a:t>
                      </a:r>
                      <a:r>
                        <a:rPr b="1" lang="en" sz="1150">
                          <a:solidFill>
                            <a:schemeClr val="dk1"/>
                          </a:solidFill>
                          <a:latin typeface="Inter"/>
                          <a:ea typeface="Inter"/>
                          <a:cs typeface="Inter"/>
                          <a:sym typeface="Inter"/>
                        </a:rPr>
                        <a:t>(E)</a:t>
                      </a:r>
                      <a:endParaRPr b="1"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Throughout these events, countries intervened for various reasons: to protect economic interests, respond to humanitarian disasters, limit the spread of terrorism, or support allies. But these wars often had unintended consequences, including political instability, refugee crises, and long-lasting regional tensions. </a:t>
                      </a:r>
                      <a:r>
                        <a:rPr b="1" lang="en" sz="1150">
                          <a:solidFill>
                            <a:schemeClr val="dk1"/>
                          </a:solidFill>
                          <a:latin typeface="Inter"/>
                          <a:ea typeface="Inter"/>
                          <a:cs typeface="Inter"/>
                          <a:sym typeface="Inter"/>
                        </a:rPr>
                        <a:t>(F)</a:t>
                      </a:r>
                      <a:endParaRPr b="1" sz="115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Why did the Middle East become a focus of global attention and conflict after World War II?</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Who is involved in one of the region’s longest-standing conflicts?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Why did the U.S. get involved in the Persian Gulf War?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were the effects of U.S. led invasions after 9/11?</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led to global involvement in Syria in 2011?</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F. </a:t>
                      </a:r>
                      <a:r>
                        <a:rPr lang="en" sz="1100">
                          <a:solidFill>
                            <a:schemeClr val="dk1"/>
                          </a:solidFill>
                          <a:latin typeface="Inter"/>
                          <a:ea typeface="Inter"/>
                          <a:cs typeface="Inter"/>
                          <a:sym typeface="Inter"/>
                        </a:rPr>
                        <a:t>What have been some unintended outcomes of intervention in the Middle East?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878102" y="8156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5" name="Google Shape;105;p25"/>
          <p:cNvPicPr preferRelativeResize="0"/>
          <p:nvPr/>
        </p:nvPicPr>
        <p:blipFill rotWithShape="1">
          <a:blip r:embed="rId4">
            <a:alphaModFix/>
          </a:blip>
          <a:srcRect b="0" l="0" r="0" t="0"/>
          <a:stretch/>
        </p:blipFill>
        <p:spPr>
          <a:xfrm>
            <a:off x="694375" y="733359"/>
            <a:ext cx="1004826" cy="1004826"/>
          </a:xfrm>
          <a:prstGeom prst="rect">
            <a:avLst/>
          </a:prstGeom>
          <a:noFill/>
          <a:ln>
            <a:noFill/>
          </a:ln>
        </p:spPr>
      </p:pic>
      <p:sp>
        <p:nvSpPr>
          <p:cNvPr id="106" name="Google Shape;106;p25"/>
          <p:cNvSpPr txBox="1"/>
          <p:nvPr/>
        </p:nvSpPr>
        <p:spPr>
          <a:xfrm>
            <a:off x="338625" y="4710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Stations Group Work</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Conflicts in the Middle East</a:t>
            </a:r>
            <a:endParaRPr sz="18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14" name="Google Shape;114;p26"/>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116" name="Google Shape;116;p26"/>
          <p:cNvSpPr txBox="1"/>
          <p:nvPr/>
        </p:nvSpPr>
        <p:spPr>
          <a:xfrm>
            <a:off x="396600" y="732475"/>
            <a:ext cx="6979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With your group, answers the following questions as you rotate through each station.</a:t>
            </a:r>
            <a:endParaRPr>
              <a:latin typeface="Halant"/>
              <a:ea typeface="Halant"/>
              <a:cs typeface="Halant"/>
              <a:sym typeface="Halant"/>
            </a:endParaRPr>
          </a:p>
        </p:txBody>
      </p:sp>
      <p:graphicFrame>
        <p:nvGraphicFramePr>
          <p:cNvPr id="117" name="Google Shape;117;p26"/>
          <p:cNvGraphicFramePr/>
          <p:nvPr/>
        </p:nvGraphicFramePr>
        <p:xfrm>
          <a:off x="405275" y="1162338"/>
          <a:ext cx="3000000" cy="3000000"/>
        </p:xfrm>
        <a:graphic>
          <a:graphicData uri="http://schemas.openxmlformats.org/drawingml/2006/table">
            <a:tbl>
              <a:tblPr>
                <a:noFill/>
                <a:tableStyleId>{F7F777F0-0792-4828-A43E-1DE177A61549}</a:tableStyleId>
              </a:tblPr>
              <a:tblGrid>
                <a:gridCol w="1154825"/>
                <a:gridCol w="2912175"/>
                <a:gridCol w="2912175"/>
              </a:tblGrid>
              <a:tr h="381900">
                <a:tc rowSpan="4">
                  <a:txBody>
                    <a:bodyPr/>
                    <a:lstStyle/>
                    <a:p>
                      <a:pPr indent="0" lvl="0" marL="0" rtl="0" algn="ctr">
                        <a:spcBef>
                          <a:spcPts val="0"/>
                        </a:spcBef>
                        <a:spcAft>
                          <a:spcPts val="0"/>
                        </a:spcAft>
                        <a:buNone/>
                      </a:pPr>
                      <a:r>
                        <a:rPr b="1" lang="en" sz="1200">
                          <a:latin typeface="Inter"/>
                          <a:ea typeface="Inter"/>
                          <a:cs typeface="Inter"/>
                          <a:sym typeface="Inter"/>
                        </a:rPr>
                        <a:t>Israel Palestine Conflict</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Motivations</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Check all that apply</a:t>
                      </a:r>
                      <a:endParaRPr i="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Explanation</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key causes of this conflict?</a:t>
                      </a:r>
                      <a:endParaRPr i="1" sz="1200">
                        <a:latin typeface="Inter"/>
                        <a:ea typeface="Inter"/>
                        <a:cs typeface="Inter"/>
                        <a:sym typeface="Inter"/>
                      </a:endParaRPr>
                    </a:p>
                  </a:txBody>
                  <a:tcPr marT="91425" marB="91425" marR="91425" marL="91425" anchor="ctr"/>
                </a:tc>
              </a:tr>
              <a:tr h="763850">
                <a:tc vMerge="1"/>
                <a:tc>
                  <a:txBody>
                    <a:bodyPr/>
                    <a:lstStyle/>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Territorial</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Religious</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Political</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Economic</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Nationalism</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509225">
                <a:tc vMerge="1"/>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effects of this conflict?</a:t>
                      </a:r>
                      <a:endParaRPr i="1" sz="1200">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Perspective</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might different groups involved in this conflict view its causes or solutions differently?</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54600">
                <a:tc vMerge="1"/>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900">
                <a:tc rowSpan="4">
                  <a:txBody>
                    <a:bodyPr/>
                    <a:lstStyle/>
                    <a:p>
                      <a:pPr indent="0" lvl="0" marL="0" rtl="0" algn="ctr">
                        <a:spcBef>
                          <a:spcPts val="0"/>
                        </a:spcBef>
                        <a:spcAft>
                          <a:spcPts val="0"/>
                        </a:spcAft>
                        <a:buNone/>
                      </a:pPr>
                      <a:r>
                        <a:rPr b="1" lang="en" sz="1200">
                          <a:latin typeface="Inter"/>
                          <a:ea typeface="Inter"/>
                          <a:cs typeface="Inter"/>
                          <a:sym typeface="Inter"/>
                        </a:rPr>
                        <a:t>Iran-Iraq War</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b="1" lang="en" sz="1200">
                          <a:latin typeface="Inter"/>
                          <a:ea typeface="Inter"/>
                          <a:cs typeface="Inter"/>
                          <a:sym typeface="Inter"/>
                        </a:rPr>
                        <a:t>Motivations</a:t>
                      </a:r>
                      <a:endParaRPr b="1" sz="1200">
                        <a:latin typeface="Inter"/>
                        <a:ea typeface="Inter"/>
                        <a:cs typeface="Inter"/>
                        <a:sym typeface="Inter"/>
                      </a:endParaRPr>
                    </a:p>
                    <a:p>
                      <a:pPr indent="-228600" lvl="0" marL="457200" rtl="0" algn="ctr">
                        <a:spcBef>
                          <a:spcPts val="0"/>
                        </a:spcBef>
                        <a:spcAft>
                          <a:spcPts val="0"/>
                        </a:spcAft>
                        <a:buNone/>
                      </a:pPr>
                      <a:r>
                        <a:rPr i="1" lang="en" sz="1200">
                          <a:latin typeface="Inter"/>
                          <a:ea typeface="Inter"/>
                          <a:cs typeface="Inter"/>
                          <a:sym typeface="Inter"/>
                        </a:rPr>
                        <a:t>check all that apply</a:t>
                      </a:r>
                      <a:endParaRPr i="1" sz="1200">
                        <a:solidFill>
                          <a:schemeClr val="dk1"/>
                        </a:solidFill>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Explanation</a:t>
                      </a:r>
                      <a:endParaRPr b="1" sz="1200">
                        <a:latin typeface="Inter"/>
                        <a:ea typeface="Inter"/>
                        <a:cs typeface="Inter"/>
                        <a:sym typeface="Inter"/>
                      </a:endParaRPr>
                    </a:p>
                    <a:p>
                      <a:pPr indent="-228600" lvl="0" marL="457200" rtl="0" algn="ctr">
                        <a:spcBef>
                          <a:spcPts val="0"/>
                        </a:spcBef>
                        <a:spcAft>
                          <a:spcPts val="0"/>
                        </a:spcAft>
                        <a:buNone/>
                      </a:pPr>
                      <a:r>
                        <a:rPr i="1" lang="en" sz="1200">
                          <a:latin typeface="Inter"/>
                          <a:ea typeface="Inter"/>
                          <a:cs typeface="Inter"/>
                          <a:sym typeface="Inter"/>
                        </a:rPr>
                        <a:t>What were the key causes of this conflict?</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63850">
                <a:tc vMerge="1"/>
                <a:tc>
                  <a:txBody>
                    <a:bodyPr/>
                    <a:lstStyle/>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Territorial</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Religious</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Political</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Economic</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Nationalism</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225">
                <a:tc vMerge="1"/>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effects of this conflict?</a:t>
                      </a:r>
                      <a:endParaRPr i="1" sz="1200">
                        <a:solidFill>
                          <a:schemeClr val="dk1"/>
                        </a:solidFill>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Perspective</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might different groups involved in this conflict view its causes or solutions differently?</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69400">
                <a:tc vMerge="1"/>
                <a:tc>
                  <a:txBody>
                    <a:bodyPr/>
                    <a:lstStyle/>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Stations Group Work</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Conflicts in the Middle East</a:t>
            </a:r>
            <a:endParaRPr sz="1800">
              <a:solidFill>
                <a:schemeClr val="dk1"/>
              </a:solidFill>
              <a:latin typeface="Plus Jakarta Sans"/>
              <a:ea typeface="Plus Jakarta Sans"/>
              <a:cs typeface="Plus Jakarta Sans"/>
              <a:sym typeface="Plus Jakarta Sans"/>
            </a:endParaRPr>
          </a:p>
        </p:txBody>
      </p:sp>
      <p:sp>
        <p:nvSpPr>
          <p:cNvPr id="123" name="Google Shape;123;p27"/>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4" name="Google Shape;124;p27"/>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25" name="Google Shape;125;p27"/>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6" name="Google Shape;126;p27"/>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127" name="Google Shape;127;p27"/>
          <p:cNvSpPr txBox="1"/>
          <p:nvPr/>
        </p:nvSpPr>
        <p:spPr>
          <a:xfrm>
            <a:off x="396600" y="732475"/>
            <a:ext cx="6979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With your group, answers the following questions as you rotate through each station.</a:t>
            </a:r>
            <a:endParaRPr>
              <a:latin typeface="Halant"/>
              <a:ea typeface="Halant"/>
              <a:cs typeface="Halant"/>
              <a:sym typeface="Halant"/>
            </a:endParaRPr>
          </a:p>
        </p:txBody>
      </p:sp>
      <p:graphicFrame>
        <p:nvGraphicFramePr>
          <p:cNvPr id="128" name="Google Shape;128;p27"/>
          <p:cNvGraphicFramePr/>
          <p:nvPr/>
        </p:nvGraphicFramePr>
        <p:xfrm>
          <a:off x="405275" y="1162338"/>
          <a:ext cx="3000000" cy="3000000"/>
        </p:xfrm>
        <a:graphic>
          <a:graphicData uri="http://schemas.openxmlformats.org/drawingml/2006/table">
            <a:tbl>
              <a:tblPr>
                <a:noFill/>
                <a:tableStyleId>{F7F777F0-0792-4828-A43E-1DE177A61549}</a:tableStyleId>
              </a:tblPr>
              <a:tblGrid>
                <a:gridCol w="1154825"/>
                <a:gridCol w="2912175"/>
                <a:gridCol w="2912175"/>
              </a:tblGrid>
              <a:tr h="381900">
                <a:tc rowSpan="4">
                  <a:txBody>
                    <a:bodyPr/>
                    <a:lstStyle/>
                    <a:p>
                      <a:pPr indent="0" lvl="0" marL="0" rtl="0" algn="ctr">
                        <a:spcBef>
                          <a:spcPts val="0"/>
                        </a:spcBef>
                        <a:spcAft>
                          <a:spcPts val="0"/>
                        </a:spcAft>
                        <a:buNone/>
                      </a:pPr>
                      <a:r>
                        <a:rPr b="1" lang="en" sz="1200">
                          <a:latin typeface="Inter"/>
                          <a:ea typeface="Inter"/>
                          <a:cs typeface="Inter"/>
                          <a:sym typeface="Inter"/>
                        </a:rPr>
                        <a:t>The Persian Gulf War</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Motivations</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Check all that apply</a:t>
                      </a:r>
                      <a:endParaRPr i="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rPr b="1" lang="en" sz="1200">
                          <a:latin typeface="Inter"/>
                          <a:ea typeface="Inter"/>
                          <a:cs typeface="Inter"/>
                          <a:sym typeface="Inter"/>
                        </a:rPr>
                        <a:t>Explanation</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key causes of this conflict?</a:t>
                      </a:r>
                      <a:endParaRPr i="1" sz="1200">
                        <a:latin typeface="Inter"/>
                        <a:ea typeface="Inter"/>
                        <a:cs typeface="Inter"/>
                        <a:sym typeface="Inter"/>
                      </a:endParaRPr>
                    </a:p>
                  </a:txBody>
                  <a:tcPr marT="91425" marB="91425" marR="91425" marL="91425" anchor="ctr"/>
                </a:tc>
              </a:tr>
              <a:tr h="763850">
                <a:tc vMerge="1"/>
                <a:tc>
                  <a:txBody>
                    <a:bodyPr/>
                    <a:lstStyle/>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Territorial</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Religious</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Political</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Economic</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Nationalism</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509225">
                <a:tc vMerge="1"/>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effects of this conflict?</a:t>
                      </a:r>
                      <a:endParaRPr i="1" sz="1200">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Perspective</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might different groups involved in this conflict view its causes or solutions differently?</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54600">
                <a:tc vMerge="1"/>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900">
                <a:tc rowSpan="4">
                  <a:txBody>
                    <a:bodyPr/>
                    <a:lstStyle/>
                    <a:p>
                      <a:pPr indent="0" lvl="0" marL="0" rtl="0" algn="ctr">
                        <a:spcBef>
                          <a:spcPts val="0"/>
                        </a:spcBef>
                        <a:spcAft>
                          <a:spcPts val="0"/>
                        </a:spcAft>
                        <a:buNone/>
                      </a:pPr>
                      <a:r>
                        <a:rPr b="1" lang="en" sz="1200">
                          <a:latin typeface="Inter"/>
                          <a:ea typeface="Inter"/>
                          <a:cs typeface="Inter"/>
                          <a:sym typeface="Inter"/>
                        </a:rPr>
                        <a:t>Syrian Civil War</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a:txBody>
                    <a:bodyPr/>
                    <a:lstStyle/>
                    <a:p>
                      <a:pPr indent="0" lvl="0" marL="0" rtl="0" algn="ctr">
                        <a:spcBef>
                          <a:spcPts val="0"/>
                        </a:spcBef>
                        <a:spcAft>
                          <a:spcPts val="0"/>
                        </a:spcAft>
                        <a:buNone/>
                      </a:pPr>
                      <a:r>
                        <a:rPr b="1" lang="en" sz="1200">
                          <a:latin typeface="Inter"/>
                          <a:ea typeface="Inter"/>
                          <a:cs typeface="Inter"/>
                          <a:sym typeface="Inter"/>
                        </a:rPr>
                        <a:t>Motivations</a:t>
                      </a:r>
                      <a:endParaRPr b="1" sz="1200">
                        <a:latin typeface="Inter"/>
                        <a:ea typeface="Inter"/>
                        <a:cs typeface="Inter"/>
                        <a:sym typeface="Inter"/>
                      </a:endParaRPr>
                    </a:p>
                    <a:p>
                      <a:pPr indent="-228600" lvl="0" marL="457200" rtl="0" algn="ctr">
                        <a:spcBef>
                          <a:spcPts val="0"/>
                        </a:spcBef>
                        <a:spcAft>
                          <a:spcPts val="0"/>
                        </a:spcAft>
                        <a:buNone/>
                      </a:pPr>
                      <a:r>
                        <a:rPr i="1" lang="en" sz="1200">
                          <a:latin typeface="Inter"/>
                          <a:ea typeface="Inter"/>
                          <a:cs typeface="Inter"/>
                          <a:sym typeface="Inter"/>
                        </a:rPr>
                        <a:t>check all that apply</a:t>
                      </a:r>
                      <a:endParaRPr i="1" sz="1200">
                        <a:solidFill>
                          <a:schemeClr val="dk1"/>
                        </a:solidFill>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Explanation</a:t>
                      </a:r>
                      <a:endParaRPr b="1" sz="1200">
                        <a:latin typeface="Inter"/>
                        <a:ea typeface="Inter"/>
                        <a:cs typeface="Inter"/>
                        <a:sym typeface="Inter"/>
                      </a:endParaRPr>
                    </a:p>
                    <a:p>
                      <a:pPr indent="-228600" lvl="0" marL="457200" rtl="0" algn="ctr">
                        <a:spcBef>
                          <a:spcPts val="0"/>
                        </a:spcBef>
                        <a:spcAft>
                          <a:spcPts val="0"/>
                        </a:spcAft>
                        <a:buNone/>
                      </a:pPr>
                      <a:r>
                        <a:rPr i="1" lang="en" sz="1200">
                          <a:latin typeface="Inter"/>
                          <a:ea typeface="Inter"/>
                          <a:cs typeface="Inter"/>
                          <a:sym typeface="Inter"/>
                        </a:rPr>
                        <a:t>What were the key causes of this conflict?</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63850">
                <a:tc vMerge="1"/>
                <a:tc>
                  <a:txBody>
                    <a:bodyPr/>
                    <a:lstStyle/>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Territorial</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Religious</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Political</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Economic</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Nationalism</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225">
                <a:tc vMerge="1"/>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effects of this conflict?</a:t>
                      </a:r>
                      <a:endParaRPr i="1" sz="1200">
                        <a:solidFill>
                          <a:schemeClr val="dk1"/>
                        </a:solidFill>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Perspective</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might different groups involved in this conflict view its causes or solutions differently?</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69400">
                <a:tc vMerge="1"/>
                <a:tc>
                  <a:txBody>
                    <a:bodyPr/>
                    <a:lstStyle/>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pic>
        <p:nvPicPr>
          <p:cNvPr id="133" name="Google Shape;133;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28"/>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How did political, economic, and religious motivations influence the start of conflicts in the Middle East?</a:t>
            </a:r>
            <a:endParaRPr b="1" i="1" sz="1700">
              <a:solidFill>
                <a:schemeClr val="dk1"/>
              </a:solidFill>
              <a:latin typeface="Inter"/>
              <a:ea typeface="Inter"/>
              <a:cs typeface="Inter"/>
              <a:sym typeface="Inter"/>
            </a:endParaRPr>
          </a:p>
        </p:txBody>
      </p:sp>
      <p:sp>
        <p:nvSpPr>
          <p:cNvPr id="135" name="Google Shape;135;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Unit 10: A New Global World</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Exit Ticket - Lesson 6</a:t>
            </a:r>
            <a:endParaRPr sz="1700">
              <a:solidFill>
                <a:schemeClr val="dk1"/>
              </a:solidFill>
              <a:latin typeface="Halant"/>
              <a:ea typeface="Halant"/>
              <a:cs typeface="Halant"/>
              <a:sym typeface="Halant"/>
            </a:endParaRPr>
          </a:p>
        </p:txBody>
      </p:sp>
      <p:pic>
        <p:nvPicPr>
          <p:cNvPr id="136" name="Google Shape;136;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7" name="Google Shape;137;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8" name="Google Shape;138;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9" name="Google Shape;139;p28"/>
          <p:cNvSpPr txBox="1"/>
          <p:nvPr/>
        </p:nvSpPr>
        <p:spPr>
          <a:xfrm>
            <a:off x="219350" y="17019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
        <p:nvSpPr>
          <p:cNvPr id="140" name="Google Shape;140;p28"/>
          <p:cNvSpPr txBox="1"/>
          <p:nvPr/>
        </p:nvSpPr>
        <p:spPr>
          <a:xfrm>
            <a:off x="455300" y="3185975"/>
            <a:ext cx="6861900" cy="5495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100">
                <a:latin typeface="Halant"/>
                <a:ea typeface="Halant"/>
                <a:cs typeface="Halant"/>
                <a:sym typeface="Halant"/>
              </a:rPr>
              <a:t>In 3-5 sentences, respond to the prompt below.</a:t>
            </a:r>
            <a:endParaRPr sz="11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Considering the experience of Maysara and the those show in the stations sources, how has conflict in the Middle East impacted some people in the region?</a:t>
            </a:r>
            <a:endParaRPr b="1" sz="1100">
              <a:solidFill>
                <a:schemeClr val="accent1"/>
              </a:solidFill>
              <a:latin typeface="Inter"/>
              <a:ea typeface="Inter"/>
              <a:cs typeface="Inter"/>
              <a:sym typeface="Inter"/>
            </a:endParaRPr>
          </a:p>
        </p:txBody>
      </p:sp>
      <p:sp>
        <p:nvSpPr>
          <p:cNvPr id="141" name="Google Shape;141;p28"/>
          <p:cNvSpPr/>
          <p:nvPr/>
        </p:nvSpPr>
        <p:spPr>
          <a:xfrm>
            <a:off x="343725" y="3504550"/>
            <a:ext cx="7095600" cy="3762900"/>
          </a:xfrm>
          <a:prstGeom prst="wedgeRectCallout">
            <a:avLst>
              <a:gd fmla="val -33087" name="adj1"/>
              <a:gd fmla="val 60028" name="adj2"/>
            </a:avLst>
          </a:prstGeom>
          <a:solidFill>
            <a:srgbClr val="EFFEF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My family and I were forced to flee Syria when I was 13 years old. We’re from a small village near Idlib. I still remember every small detail about that day. We really didn’t want to flee our home even though people kept warning us that our village would be attacked. It was 6 o’clock on a very cold and dark morning in January. My father decided that we needed to flee our village when he knew that my uncle and his family were fleeing. We could hear the loud noises of vehicles and tanks getting closer – it was terrifying. They were attacking the village near us. I saw it with my own eyes from the roof of my house. The whole village was completely destroyed in a matter of two hours. We knew we would be next if we didn’t leave. So, we fled and left everything behind. We didn’t take anything with us except our IDs…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The journey from my village to Lebanon was the hardest. We didn’t know if we were going to make it out of there alive… We could hear the airstrikes around us and see the destruction. On top of that, it was freezing, and the snow had covered the roads. On the way, my father’s voice trembled as he told us that Syria was no longer our home…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Staying in Lebanon was becoming harder. We faced a lot of racism there as Syrians. Some people there called me “the Syrian” instead of using my actual name…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After six years, UNHCR told us that we were eligible to seek asylum in the United Kingdom. I was really excited about moving there – starting a new life and going back to school after spending so many years away from it.</a:t>
            </a:r>
            <a:endParaRPr sz="1000">
              <a:solidFill>
                <a:schemeClr val="dk1"/>
              </a:solidFill>
              <a:latin typeface="Inter"/>
              <a:ea typeface="Inter"/>
              <a:cs typeface="Inter"/>
              <a:sym typeface="Inter"/>
            </a:endParaRPr>
          </a:p>
        </p:txBody>
      </p:sp>
      <p:sp>
        <p:nvSpPr>
          <p:cNvPr id="142" name="Google Shape;142;p28"/>
          <p:cNvSpPr txBox="1"/>
          <p:nvPr/>
        </p:nvSpPr>
        <p:spPr>
          <a:xfrm>
            <a:off x="589475" y="7663200"/>
            <a:ext cx="6452100" cy="54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Source: Maysara, a Syrian refugee in the UK, "Resilience Against All Odds: Maysara’s Journey to Durham University," in UK for UNHCR,  March 24, 2023.</a:t>
            </a:r>
            <a:endParaRPr sz="10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