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7772400" cx="10058400"/>
  <p:notesSz cx="6858000" cy="9144000"/>
  <p:embeddedFontLst>
    <p:embeddedFont>
      <p:font typeface="Halant"/>
      <p:regular r:id="rId14"/>
      <p:bold r:id="rId15"/>
    </p:embeddedFont>
    <p:embeddedFont>
      <p:font typeface="Plus Jakarta Sans"/>
      <p:regular r:id="rId16"/>
      <p:bold r:id="rId17"/>
      <p:italic r:id="rId18"/>
      <p:boldItalic r:id="rId19"/>
    </p:embeddedFont>
    <p:embeddedFont>
      <p:font typeface="Inter"/>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448">
          <p15:clr>
            <a:srgbClr val="747775"/>
          </p15:clr>
        </p15:guide>
        <p15:guide id="2" pos="316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448" orient="horz"/>
        <p:guide pos="316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11" Type="http://schemas.openxmlformats.org/officeDocument/2006/relationships/slide" Target="slides/slide6.xml"/><Relationship Id="rId22" Type="http://schemas.openxmlformats.org/officeDocument/2006/relationships/font" Target="fonts/Inter-italic.fntdata"/><Relationship Id="rId10" Type="http://schemas.openxmlformats.org/officeDocument/2006/relationships/slide" Target="slides/slide5.xml"/><Relationship Id="rId21" Type="http://schemas.openxmlformats.org/officeDocument/2006/relationships/font" Target="fonts/Inter-bold.fntdata"/><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font" Target="fonts/Inter-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Halant-bold.fntdata"/><Relationship Id="rId14" Type="http://schemas.openxmlformats.org/officeDocument/2006/relationships/font" Target="fonts/Halant-regular.fntdata"/><Relationship Id="rId17" Type="http://schemas.openxmlformats.org/officeDocument/2006/relationships/font" Target="fonts/PlusJakartaSans-bold.fntdata"/><Relationship Id="rId16" Type="http://schemas.openxmlformats.org/officeDocument/2006/relationships/font" Target="fonts/PlusJakartaSans-regular.fntdata"/><Relationship Id="rId5" Type="http://schemas.openxmlformats.org/officeDocument/2006/relationships/notesMaster" Target="notesMasters/notesMaster1.xml"/><Relationship Id="rId19" Type="http://schemas.openxmlformats.org/officeDocument/2006/relationships/font" Target="fonts/PlusJakartaSans-boldItalic.fntdata"/><Relationship Id="rId6" Type="http://schemas.openxmlformats.org/officeDocument/2006/relationships/slide" Target="slides/slide1.xml"/><Relationship Id="rId18" Type="http://schemas.openxmlformats.org/officeDocument/2006/relationships/font" Target="fonts/PlusJakartaSans-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65" y="685800"/>
            <a:ext cx="4437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a1fca993f_2_1:notes"/>
          <p:cNvSpPr/>
          <p:nvPr>
            <p:ph idx="2" type="sldImg"/>
          </p:nvPr>
        </p:nvSpPr>
        <p:spPr>
          <a:xfrm>
            <a:off x="1210483" y="685800"/>
            <a:ext cx="4437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a1fca993f_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6c13e16f96_0_1:notes"/>
          <p:cNvSpPr/>
          <p:nvPr>
            <p:ph idx="2" type="sldImg"/>
          </p:nvPr>
        </p:nvSpPr>
        <p:spPr>
          <a:xfrm>
            <a:off x="1210483" y="685800"/>
            <a:ext cx="44379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6c13e16f96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4a1fca993f_2_37:notes"/>
          <p:cNvSpPr/>
          <p:nvPr>
            <p:ph idx="2" type="sldImg"/>
          </p:nvPr>
        </p:nvSpPr>
        <p:spPr>
          <a:xfrm>
            <a:off x="1210483" y="685800"/>
            <a:ext cx="44379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4a1fca993f_2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6c13e16f96_0_20:notes"/>
          <p:cNvSpPr/>
          <p:nvPr>
            <p:ph idx="2" type="sldImg"/>
          </p:nvPr>
        </p:nvSpPr>
        <p:spPr>
          <a:xfrm>
            <a:off x="1210483" y="685800"/>
            <a:ext cx="44379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36c13e16f96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6c13e16f96_0_48:notes"/>
          <p:cNvSpPr/>
          <p:nvPr>
            <p:ph idx="2" type="sldImg"/>
          </p:nvPr>
        </p:nvSpPr>
        <p:spPr>
          <a:xfrm>
            <a:off x="1210483" y="685800"/>
            <a:ext cx="44379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36c13e16f96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6c13e16f96_0_11:notes"/>
          <p:cNvSpPr/>
          <p:nvPr>
            <p:ph idx="2" type="sldImg"/>
          </p:nvPr>
        </p:nvSpPr>
        <p:spPr>
          <a:xfrm>
            <a:off x="1210483" y="685800"/>
            <a:ext cx="44379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6c13e16f96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4a1fca993f_2_12:notes"/>
          <p:cNvSpPr/>
          <p:nvPr>
            <p:ph idx="2" type="sldImg"/>
          </p:nvPr>
        </p:nvSpPr>
        <p:spPr>
          <a:xfrm>
            <a:off x="1210483" y="685800"/>
            <a:ext cx="44379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4a1fca993f_2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c13e16f96_0_29:notes"/>
          <p:cNvSpPr/>
          <p:nvPr>
            <p:ph idx="2" type="sldImg"/>
          </p:nvPr>
        </p:nvSpPr>
        <p:spPr>
          <a:xfrm>
            <a:off x="1210483" y="685800"/>
            <a:ext cx="4437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c13e16f96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42879" y="1125136"/>
            <a:ext cx="9372900" cy="31017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42870" y="4282678"/>
            <a:ext cx="9372900" cy="11979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42870" y="1671478"/>
            <a:ext cx="9372900" cy="29670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42870" y="4763362"/>
            <a:ext cx="9372900" cy="1965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42870" y="3250173"/>
            <a:ext cx="9372900" cy="12720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42870" y="672482"/>
            <a:ext cx="9372900" cy="865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42870" y="1741518"/>
            <a:ext cx="9372900" cy="51627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42870" y="672482"/>
            <a:ext cx="9372900" cy="865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42870" y="1741518"/>
            <a:ext cx="4399800" cy="51627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5315640" y="1741518"/>
            <a:ext cx="4399800" cy="51627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42870" y="672482"/>
            <a:ext cx="9372900" cy="8655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42870" y="839573"/>
            <a:ext cx="3088800" cy="1141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42870" y="2099840"/>
            <a:ext cx="3088800" cy="4804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539275" y="680227"/>
            <a:ext cx="7004400" cy="6181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5029200" y="-189"/>
            <a:ext cx="5029200" cy="7772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92050" y="1863464"/>
            <a:ext cx="4449600" cy="22398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92050" y="4235758"/>
            <a:ext cx="4449600" cy="1866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5433450" y="1094158"/>
            <a:ext cx="4221000" cy="55839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42870" y="6392869"/>
            <a:ext cx="6598800" cy="9144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9319704" y="7046639"/>
            <a:ext cx="603600" cy="5949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900" cy="8655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42870" y="1741518"/>
            <a:ext cx="9372900" cy="51627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hyperlink" Target="https://commons.wikimedia.org/w/index.php?title=User:%D9%85%D9%87%D8%AF%DB%8C_%D9%86%D8%A7%D8%B8%D8%B1%DB%8C&amp;action=edit&amp;redlink=1" TargetMode="External"/><Relationship Id="rId5" Type="http://schemas.openxmlformats.org/officeDocument/2006/relationships/image" Target="../media/image3.png"/><Relationship Id="rId6"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75" y="-7575"/>
            <a:ext cx="10058400" cy="643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Conflict in the Middle East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Station 1A (Israel Palestine Conflict)</a:t>
            </a:r>
            <a:endParaRPr sz="1900">
              <a:solidFill>
                <a:schemeClr val="dk1"/>
              </a:solidFill>
              <a:latin typeface="Plus Jakarta Sans"/>
              <a:ea typeface="Plus Jakarta Sans"/>
              <a:cs typeface="Plus Jakarta Sans"/>
              <a:sym typeface="Plus Jakarta Sans"/>
            </a:endParaRPr>
          </a:p>
        </p:txBody>
      </p:sp>
      <p:sp>
        <p:nvSpPr>
          <p:cNvPr id="55" name="Google Shape;55;p13"/>
          <p:cNvSpPr txBox="1"/>
          <p:nvPr/>
        </p:nvSpPr>
        <p:spPr>
          <a:xfrm>
            <a:off x="7172522" y="7466360"/>
            <a:ext cx="2381100" cy="2376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56" name="Google Shape;56;p13"/>
          <p:cNvPicPr preferRelativeResize="0"/>
          <p:nvPr/>
        </p:nvPicPr>
        <p:blipFill>
          <a:blip r:embed="rId3">
            <a:alphaModFix/>
          </a:blip>
          <a:stretch>
            <a:fillRect/>
          </a:stretch>
        </p:blipFill>
        <p:spPr>
          <a:xfrm>
            <a:off x="521489" y="7505034"/>
            <a:ext cx="198944" cy="198944"/>
          </a:xfrm>
          <a:prstGeom prst="rect">
            <a:avLst/>
          </a:prstGeom>
          <a:noFill/>
          <a:ln>
            <a:noFill/>
          </a:ln>
        </p:spPr>
      </p:pic>
      <p:sp>
        <p:nvSpPr>
          <p:cNvPr id="57" name="Google Shape;57;p13"/>
          <p:cNvSpPr txBox="1"/>
          <p:nvPr/>
        </p:nvSpPr>
        <p:spPr>
          <a:xfrm>
            <a:off x="3849903" y="7466360"/>
            <a:ext cx="2381100" cy="2376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58" name="Google Shape;58;p13"/>
          <p:cNvSpPr txBox="1"/>
          <p:nvPr/>
        </p:nvSpPr>
        <p:spPr>
          <a:xfrm>
            <a:off x="539700" y="6501075"/>
            <a:ext cx="90015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 Hussein Jaber, “</a:t>
            </a:r>
            <a:r>
              <a:rPr b="1" lang="en" sz="1200">
                <a:solidFill>
                  <a:schemeClr val="dk1"/>
                </a:solidFill>
                <a:latin typeface="Halant"/>
                <a:ea typeface="Halant"/>
                <a:cs typeface="Halant"/>
                <a:sym typeface="Halant"/>
              </a:rPr>
              <a:t>Destruction caused by Israeli bombing of Jabalia camp, Gaza Strip,” October 16, 2024. CC BY-SA 4.0</a:t>
            </a:r>
            <a:endParaRPr b="1" i="1" sz="1800">
              <a:solidFill>
                <a:schemeClr val="dk1"/>
              </a:solidFill>
              <a:latin typeface="Inter"/>
              <a:ea typeface="Inter"/>
              <a:cs typeface="Inter"/>
              <a:sym typeface="Inter"/>
            </a:endParaRPr>
          </a:p>
        </p:txBody>
      </p:sp>
      <p:pic>
        <p:nvPicPr>
          <p:cNvPr id="59" name="Google Shape;59;p13"/>
          <p:cNvPicPr preferRelativeResize="0"/>
          <p:nvPr/>
        </p:nvPicPr>
        <p:blipFill>
          <a:blip r:embed="rId4">
            <a:alphaModFix/>
          </a:blip>
          <a:stretch>
            <a:fillRect/>
          </a:stretch>
        </p:blipFill>
        <p:spPr>
          <a:xfrm>
            <a:off x="279869" y="178502"/>
            <a:ext cx="932851" cy="386825"/>
          </a:xfrm>
          <a:prstGeom prst="rect">
            <a:avLst/>
          </a:prstGeom>
          <a:noFill/>
          <a:ln>
            <a:noFill/>
          </a:ln>
        </p:spPr>
      </p:pic>
      <p:pic>
        <p:nvPicPr>
          <p:cNvPr id="60" name="Google Shape;60;p13"/>
          <p:cNvPicPr preferRelativeResize="0"/>
          <p:nvPr/>
        </p:nvPicPr>
        <p:blipFill>
          <a:blip r:embed="rId5">
            <a:alphaModFix/>
          </a:blip>
          <a:stretch>
            <a:fillRect/>
          </a:stretch>
        </p:blipFill>
        <p:spPr>
          <a:xfrm>
            <a:off x="720413" y="788025"/>
            <a:ext cx="8432364" cy="56243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4" name="Shape 64"/>
        <p:cNvGrpSpPr/>
        <p:nvPr/>
      </p:nvGrpSpPr>
      <p:grpSpPr>
        <a:xfrm>
          <a:off x="0" y="0"/>
          <a:ext cx="0" cy="0"/>
          <a:chOff x="0" y="0"/>
          <a:chExt cx="0" cy="0"/>
        </a:xfrm>
      </p:grpSpPr>
      <p:sp>
        <p:nvSpPr>
          <p:cNvPr id="65" name="Google Shape;65;p14"/>
          <p:cNvSpPr txBox="1"/>
          <p:nvPr/>
        </p:nvSpPr>
        <p:spPr>
          <a:xfrm>
            <a:off x="75" y="-7575"/>
            <a:ext cx="10058400" cy="643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Conflict in the Middle East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Station 1B (Israel Palestine Conflict)</a:t>
            </a:r>
            <a:endParaRPr sz="1500">
              <a:solidFill>
                <a:schemeClr val="dk1"/>
              </a:solidFill>
              <a:latin typeface="Halant"/>
              <a:ea typeface="Halant"/>
              <a:cs typeface="Halant"/>
              <a:sym typeface="Halant"/>
            </a:endParaRPr>
          </a:p>
        </p:txBody>
      </p:sp>
      <p:sp>
        <p:nvSpPr>
          <p:cNvPr id="66" name="Google Shape;66;p14"/>
          <p:cNvSpPr txBox="1"/>
          <p:nvPr/>
        </p:nvSpPr>
        <p:spPr>
          <a:xfrm>
            <a:off x="7172522" y="7466360"/>
            <a:ext cx="2381100" cy="2376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67" name="Google Shape;67;p14"/>
          <p:cNvPicPr preferRelativeResize="0"/>
          <p:nvPr/>
        </p:nvPicPr>
        <p:blipFill>
          <a:blip r:embed="rId3">
            <a:alphaModFix/>
          </a:blip>
          <a:stretch>
            <a:fillRect/>
          </a:stretch>
        </p:blipFill>
        <p:spPr>
          <a:xfrm>
            <a:off x="521489" y="7505034"/>
            <a:ext cx="198944" cy="198944"/>
          </a:xfrm>
          <a:prstGeom prst="rect">
            <a:avLst/>
          </a:prstGeom>
          <a:noFill/>
          <a:ln>
            <a:noFill/>
          </a:ln>
        </p:spPr>
      </p:pic>
      <p:sp>
        <p:nvSpPr>
          <p:cNvPr id="68" name="Google Shape;68;p14"/>
          <p:cNvSpPr txBox="1"/>
          <p:nvPr/>
        </p:nvSpPr>
        <p:spPr>
          <a:xfrm>
            <a:off x="3849903" y="7466360"/>
            <a:ext cx="2381100" cy="2376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69" name="Google Shape;69;p14"/>
          <p:cNvSpPr txBox="1"/>
          <p:nvPr/>
        </p:nvSpPr>
        <p:spPr>
          <a:xfrm>
            <a:off x="471300" y="777000"/>
            <a:ext cx="9138300" cy="6218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 </a:t>
            </a:r>
            <a:r>
              <a:rPr b="1" lang="en" sz="1200">
                <a:solidFill>
                  <a:schemeClr val="dk1"/>
                </a:solidFill>
                <a:latin typeface="Halant"/>
                <a:ea typeface="Halant"/>
                <a:cs typeface="Halant"/>
                <a:sym typeface="Halant"/>
              </a:rPr>
              <a:t>BBC News. "Israel and the Palestinians: History of the conflict explained,” January 20, 2025.</a:t>
            </a:r>
            <a:endParaRPr b="1"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conflict between Israel and the Palestinian people is one of the longest-running and most violent disputes in the world. Its origins go back more than a century.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Britain took control of the area known as Palestine in World War One, following the defeat of the Ottoman Empire, which had ruled that part of the Middle East. An Arab majority and a Jewish minority lived there, as well as other ethnic groups. Tensions between the Jewish and Arab populations deepened when the UK agreed in principle to the establishment of a "national home" in Palestine for Jewish people - a pledge known as the Balfour Declaration. Jews had historical links to the land, but Palestinian Arabs also had a claim dating back centuries and opposed the move. The British said the rights of Palestinian Arabs already living there had to be protected. Between the 1920s and 1940s the number of Jews arriving grew, with many fleeing persecution in Europe. The murder of six million Jews during the Holocaust gave added urgency to demands for a safe haven. The Jewish population reached 630,000, just over 30% of the population, by 1947. In 1947, against a backdrop of growing violence between Jews and Arabs - and against British rule - the United Nations (UN) voted for Palestine to be split into separate Jewish and Arab states. Jerusalem would become an international city. No Arab nations supported this. They argued the plan gave the Jews more of the land, even though their population was smaller…</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day after Israel declared independence, it was attacked and surrounded by the armies of five Arab nations. The conflict came to be known in Israel as its war of independence. By the time the fighting ended with an armistice in 1949, Israel controlled most of the territory. Agreements left Egypt occupying the Gaza Strip, Jordan occupying the West Bank and East Jerusalem, and Israel occupying West Jerusalem. About 750,000 Palestinians fled, or were forced from, their homes on land which became Israel and ended up as refugees. The event is known in Arabic as the Nakba (Catastrophe).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"two-state solution" is an internationally backed formula for peace between Israel and the Palestinians. It proposes an independent Palestinian state in the West Bank and Gaza, with East Jerusalem as its capital. It would exist alongside Israel. Israel rejects a two-state solution. It says any final settlement must be the result of negotiations with the Palestinians, and statehood should not be a precondition. The Palestinian Authority backs a two-state solution but Hamas does not because it is opposed to the existence of Israel.</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Note: Additional </a:t>
            </a:r>
            <a:r>
              <a:rPr lang="en" sz="1000">
                <a:solidFill>
                  <a:schemeClr val="dk1"/>
                </a:solidFill>
                <a:latin typeface="Inter"/>
                <a:ea typeface="Inter"/>
                <a:cs typeface="Inter"/>
                <a:sym typeface="Inter"/>
              </a:rPr>
              <a:t>significant</a:t>
            </a:r>
            <a:r>
              <a:rPr lang="en" sz="1000">
                <a:solidFill>
                  <a:schemeClr val="dk1"/>
                </a:solidFill>
                <a:latin typeface="Inter"/>
                <a:ea typeface="Inter"/>
                <a:cs typeface="Inter"/>
                <a:sym typeface="Inter"/>
              </a:rPr>
              <a:t> conflicts have taken place during the 1967 Six-Day War, 1973 Yom Kippur War, 1987-1993 First Intifada, 2000-2005 Second Intifada, 2006 Gaza Conflict, 2008-2009 Gaza War, 2012 Operation Pillar of Defense, 2014 Gaza War, 2021 Gaza Conflict, 2023-2024 Israel-Hamas War.</a:t>
            </a:r>
            <a:r>
              <a:rPr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p:txBody>
      </p:sp>
      <p:pic>
        <p:nvPicPr>
          <p:cNvPr id="70" name="Google Shape;70;p14"/>
          <p:cNvPicPr preferRelativeResize="0"/>
          <p:nvPr/>
        </p:nvPicPr>
        <p:blipFill>
          <a:blip r:embed="rId4">
            <a:alphaModFix/>
          </a:blip>
          <a:stretch>
            <a:fillRect/>
          </a:stretch>
        </p:blipFill>
        <p:spPr>
          <a:xfrm>
            <a:off x="279869" y="178502"/>
            <a:ext cx="932851" cy="3868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4" name="Shape 74"/>
        <p:cNvGrpSpPr/>
        <p:nvPr/>
      </p:nvGrpSpPr>
      <p:grpSpPr>
        <a:xfrm>
          <a:off x="0" y="0"/>
          <a:ext cx="0" cy="0"/>
          <a:chOff x="0" y="0"/>
          <a:chExt cx="0" cy="0"/>
        </a:xfrm>
      </p:grpSpPr>
      <p:sp>
        <p:nvSpPr>
          <p:cNvPr id="75" name="Google Shape;75;p15"/>
          <p:cNvSpPr txBox="1"/>
          <p:nvPr/>
        </p:nvSpPr>
        <p:spPr>
          <a:xfrm>
            <a:off x="75" y="-7575"/>
            <a:ext cx="10058400" cy="643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500">
                <a:solidFill>
                  <a:schemeClr val="dk1"/>
                </a:solidFill>
                <a:latin typeface="Halant"/>
                <a:ea typeface="Halant"/>
                <a:cs typeface="Halant"/>
                <a:sym typeface="Halant"/>
              </a:rPr>
              <a:t>Conflict in the Middle East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Station 2A (Iran-Iraq War)</a:t>
            </a:r>
            <a:endParaRPr sz="1500">
              <a:solidFill>
                <a:schemeClr val="dk1"/>
              </a:solidFill>
              <a:latin typeface="Halant"/>
              <a:ea typeface="Halant"/>
              <a:cs typeface="Halant"/>
              <a:sym typeface="Halant"/>
            </a:endParaRPr>
          </a:p>
        </p:txBody>
      </p:sp>
      <p:sp>
        <p:nvSpPr>
          <p:cNvPr id="76" name="Google Shape;76;p15"/>
          <p:cNvSpPr txBox="1"/>
          <p:nvPr/>
        </p:nvSpPr>
        <p:spPr>
          <a:xfrm>
            <a:off x="7172522" y="7466360"/>
            <a:ext cx="2381100" cy="2376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77" name="Google Shape;77;p15"/>
          <p:cNvPicPr preferRelativeResize="0"/>
          <p:nvPr/>
        </p:nvPicPr>
        <p:blipFill>
          <a:blip r:embed="rId3">
            <a:alphaModFix/>
          </a:blip>
          <a:stretch>
            <a:fillRect/>
          </a:stretch>
        </p:blipFill>
        <p:spPr>
          <a:xfrm>
            <a:off x="521489" y="7505034"/>
            <a:ext cx="198944" cy="198944"/>
          </a:xfrm>
          <a:prstGeom prst="rect">
            <a:avLst/>
          </a:prstGeom>
          <a:noFill/>
          <a:ln>
            <a:noFill/>
          </a:ln>
        </p:spPr>
      </p:pic>
      <p:sp>
        <p:nvSpPr>
          <p:cNvPr id="78" name="Google Shape;78;p15"/>
          <p:cNvSpPr txBox="1"/>
          <p:nvPr/>
        </p:nvSpPr>
        <p:spPr>
          <a:xfrm>
            <a:off x="3849903" y="7466360"/>
            <a:ext cx="2381100" cy="2376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9" name="Google Shape;79;p15"/>
          <p:cNvSpPr txBox="1"/>
          <p:nvPr/>
        </p:nvSpPr>
        <p:spPr>
          <a:xfrm>
            <a:off x="428100" y="6412350"/>
            <a:ext cx="9202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 </a:t>
            </a:r>
            <a:r>
              <a:rPr b="1" lang="en" sz="1200">
                <a:solidFill>
                  <a:schemeClr val="dk1"/>
                </a:solidFill>
                <a:highlight>
                  <a:srgbClr val="F8F9FA"/>
                </a:highlight>
                <a:uFill>
                  <a:noFill/>
                </a:uFill>
                <a:latin typeface="Halant"/>
                <a:ea typeface="Halant"/>
                <a:cs typeface="Halant"/>
                <a:sym typeface="Halant"/>
                <a:hlinkClick r:id="rId4">
                  <a:extLst>
                    <a:ext uri="{A12FA001-AC4F-418D-AE19-62706E023703}">
                      <ahyp:hlinkClr val="tx"/>
                    </a:ext>
                  </a:extLst>
                </a:hlinkClick>
              </a:rPr>
              <a:t>Mehdi Nazeri</a:t>
            </a:r>
            <a:r>
              <a:rPr b="1" lang="en" sz="1200">
                <a:solidFill>
                  <a:schemeClr val="dk1"/>
                </a:solidFill>
                <a:latin typeface="Halant"/>
                <a:ea typeface="Halant"/>
                <a:cs typeface="Halant"/>
                <a:sym typeface="Halant"/>
              </a:rPr>
              <a:t>, “An Iranian mother mourning her son in a military cemetery, Isfahan,” December 19, 2011. CC BY-SA 4.0</a:t>
            </a:r>
            <a:endParaRPr b="1" i="1" sz="1200">
              <a:solidFill>
                <a:schemeClr val="dk1"/>
              </a:solidFill>
              <a:latin typeface="Halant"/>
              <a:ea typeface="Halant"/>
              <a:cs typeface="Halant"/>
              <a:sym typeface="Halant"/>
            </a:endParaRPr>
          </a:p>
        </p:txBody>
      </p:sp>
      <p:pic>
        <p:nvPicPr>
          <p:cNvPr id="80" name="Google Shape;80;p15"/>
          <p:cNvPicPr preferRelativeResize="0"/>
          <p:nvPr/>
        </p:nvPicPr>
        <p:blipFill>
          <a:blip r:embed="rId5">
            <a:alphaModFix/>
          </a:blip>
          <a:stretch>
            <a:fillRect/>
          </a:stretch>
        </p:blipFill>
        <p:spPr>
          <a:xfrm>
            <a:off x="279869" y="178502"/>
            <a:ext cx="932851" cy="386825"/>
          </a:xfrm>
          <a:prstGeom prst="rect">
            <a:avLst/>
          </a:prstGeom>
          <a:noFill/>
          <a:ln>
            <a:noFill/>
          </a:ln>
        </p:spPr>
      </p:pic>
      <p:pic>
        <p:nvPicPr>
          <p:cNvPr id="81" name="Google Shape;81;p15"/>
          <p:cNvPicPr preferRelativeResize="0"/>
          <p:nvPr/>
        </p:nvPicPr>
        <p:blipFill>
          <a:blip r:embed="rId6">
            <a:alphaModFix/>
          </a:blip>
          <a:stretch>
            <a:fillRect/>
          </a:stretch>
        </p:blipFill>
        <p:spPr>
          <a:xfrm>
            <a:off x="783888" y="717275"/>
            <a:ext cx="8490624" cy="561342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5" name="Shape 85"/>
        <p:cNvGrpSpPr/>
        <p:nvPr/>
      </p:nvGrpSpPr>
      <p:grpSpPr>
        <a:xfrm>
          <a:off x="0" y="0"/>
          <a:ext cx="0" cy="0"/>
          <a:chOff x="0" y="0"/>
          <a:chExt cx="0" cy="0"/>
        </a:xfrm>
      </p:grpSpPr>
      <p:sp>
        <p:nvSpPr>
          <p:cNvPr id="86" name="Google Shape;86;p16"/>
          <p:cNvSpPr txBox="1"/>
          <p:nvPr/>
        </p:nvSpPr>
        <p:spPr>
          <a:xfrm>
            <a:off x="75" y="-7575"/>
            <a:ext cx="10058400" cy="643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Conflict in the Middle East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Station 2B (Iran-Iraq War)</a:t>
            </a:r>
            <a:endParaRPr sz="1500">
              <a:solidFill>
                <a:schemeClr val="dk1"/>
              </a:solidFill>
              <a:latin typeface="Halant"/>
              <a:ea typeface="Halant"/>
              <a:cs typeface="Halant"/>
              <a:sym typeface="Halant"/>
            </a:endParaRPr>
          </a:p>
        </p:txBody>
      </p:sp>
      <p:sp>
        <p:nvSpPr>
          <p:cNvPr id="87" name="Google Shape;87;p16"/>
          <p:cNvSpPr txBox="1"/>
          <p:nvPr/>
        </p:nvSpPr>
        <p:spPr>
          <a:xfrm>
            <a:off x="7172522" y="7466360"/>
            <a:ext cx="2381100" cy="2376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88" name="Google Shape;88;p16"/>
          <p:cNvPicPr preferRelativeResize="0"/>
          <p:nvPr/>
        </p:nvPicPr>
        <p:blipFill>
          <a:blip r:embed="rId3">
            <a:alphaModFix/>
          </a:blip>
          <a:stretch>
            <a:fillRect/>
          </a:stretch>
        </p:blipFill>
        <p:spPr>
          <a:xfrm>
            <a:off x="521489" y="7505034"/>
            <a:ext cx="198944" cy="198944"/>
          </a:xfrm>
          <a:prstGeom prst="rect">
            <a:avLst/>
          </a:prstGeom>
          <a:noFill/>
          <a:ln>
            <a:noFill/>
          </a:ln>
        </p:spPr>
      </p:pic>
      <p:sp>
        <p:nvSpPr>
          <p:cNvPr id="89" name="Google Shape;89;p16"/>
          <p:cNvSpPr txBox="1"/>
          <p:nvPr/>
        </p:nvSpPr>
        <p:spPr>
          <a:xfrm>
            <a:off x="3849903" y="7466360"/>
            <a:ext cx="2381100" cy="2376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90" name="Google Shape;90;p16"/>
          <p:cNvSpPr txBox="1"/>
          <p:nvPr/>
        </p:nvSpPr>
        <p:spPr>
          <a:xfrm>
            <a:off x="399225" y="697350"/>
            <a:ext cx="9260700" cy="692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 Kurt Burch, “Iran-Iraq War,” in EBSCO, 2023.</a:t>
            </a:r>
            <a:endParaRPr b="1"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border between Iraq and Iran separates two countries and two cultures Iraqi Arabs and Iranian Persians with a turbulent history of conflict and animosity fueled by religious divisions (Sunni versus Shia Muslims) and border disputes. This rivalry exploded in the late 1970’s. Saddam Hussein attained absolute political power in Iraq in July, 1979; in February, 1979, the Iranian Revolution toppled Mohammad Reza Shah Pahlavi from power and brought the Ayatollah Khomeini from exile to rule a theocratic Iran, renamed the Islamic Republic of Iran. In November, 1979, angry students swarmed the U.S. embassy in Tehran to demand that the U.S. government return the shah to Iran to stand trial. The students held fifty-two Americans hostage for 444 days. Amid this turmoil, Iraqi forces attacked Iranian territory on September 22, 1980.</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Iranian leaders quickly mobilized three military forces: the Basij (People’s Militia), </a:t>
            </a:r>
            <a:r>
              <a:rPr i="1" lang="en" sz="1200">
                <a:solidFill>
                  <a:schemeClr val="dk1"/>
                </a:solidFill>
                <a:latin typeface="Inter"/>
                <a:ea typeface="Inter"/>
                <a:cs typeface="Inter"/>
                <a:sym typeface="Inter"/>
              </a:rPr>
              <a:t>pasdaran</a:t>
            </a:r>
            <a:r>
              <a:rPr lang="en" sz="1200">
                <a:solidFill>
                  <a:schemeClr val="dk1"/>
                </a:solidFill>
                <a:latin typeface="Inter"/>
                <a:ea typeface="Inter"/>
                <a:cs typeface="Inter"/>
                <a:sym typeface="Inter"/>
              </a:rPr>
              <a:t> volunteers ages nine to fifty who were deeply committed to the Iranian revolution and Islamic government but lacked military training and adequate equipment, and formal armed forces comprising former military officers and pilots released from prison. By late 1981, Iranian forces could coordinate operations and launch modestly successful counteroffensives. These assaults occasionally involved “human wave” attacks by thousands of </a:t>
            </a:r>
            <a:r>
              <a:rPr i="1" lang="en" sz="1200">
                <a:solidFill>
                  <a:schemeClr val="dk1"/>
                </a:solidFill>
                <a:latin typeface="Inter"/>
                <a:ea typeface="Inter"/>
                <a:cs typeface="Inter"/>
                <a:sym typeface="Inter"/>
              </a:rPr>
              <a:t>pasdaran</a:t>
            </a:r>
            <a:r>
              <a:rPr lang="en" sz="1200">
                <a:solidFill>
                  <a:schemeClr val="dk1"/>
                </a:solidFill>
                <a:latin typeface="Inter"/>
                <a:ea typeface="Inter"/>
                <a:cs typeface="Inter"/>
                <a:sym typeface="Inter"/>
              </a:rPr>
              <a:t> or Basij volunteers. Such assaults sought to overwhelm Iraqi troops by sheer force of numbers, and often thousands of Iranians died in a single battle.</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Iraq began using chemical weapons in 1984. Extensive evidence compelled the United Nations in March, 1986, to condemn Iraq formally for this practice. By early 1987, Iraq was using chemical agents as offensive rather than defensive weapons, and in March, 1988, Iraq launched at least thirty-nine chemical attacks against civilians in northeastern Iraq, where Kurdish insurgents supported Iranian forces. In the city of Halabja, five thousand civilians died. World leaders widely condemned these attacks, the most flagrant and lethal use of chemical weapons since the 1925 ratification of the Geneva Protocol prohibiting the use of such weapons.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Iran-Iraq War finally ended in August, 1988, when Iran, exhausted and fearful of potential Iraqi chemical attacks on its major cities, accepted United Nations Security Council Resolution 598, which called for a cease-fire. Iraq had long sought to end the war.</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Iran-Iraq War cast a long, dark shadow into the twenty-first century. The prolonged, blood-soaked, and indecisive conflict secured no military, political, or economic goals, yet it reinforced the political power of the ruling regimes in both countries: Saddam Hussein, his party, and his ethnic Sunnis in Iraq, and the revolutionary party and ruling Shia clergy in Iran. By reinforcing Hussein’s authoritarianism and Khomeini’s revolutionary Islamic republic, the war exacerbated regional cleavages and established the shape and character of Persian Gulf politics for years to follow.</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eight-year war, the longest conventional war of the twentieth century, illustrated the horrific carnage of conflicts fought in defiance of international laws and norms concerning war. Human-wave attacks, missile attacks, and chemical weapons including lethal nerve gas, blister-agent mustard gas, and chemical fires killed one million soldiers on the battlefields and wounded many thousands of others. Hundreds of thousands of civilians suffered casualties, and millions became refugees.</a:t>
            </a:r>
            <a:endParaRPr sz="1200">
              <a:solidFill>
                <a:schemeClr val="dk1"/>
              </a:solidFill>
              <a:latin typeface="Inter"/>
              <a:ea typeface="Inter"/>
              <a:cs typeface="Inter"/>
              <a:sym typeface="Inter"/>
            </a:endParaRPr>
          </a:p>
        </p:txBody>
      </p:sp>
      <p:pic>
        <p:nvPicPr>
          <p:cNvPr id="91" name="Google Shape;91;p16"/>
          <p:cNvPicPr preferRelativeResize="0"/>
          <p:nvPr/>
        </p:nvPicPr>
        <p:blipFill>
          <a:blip r:embed="rId4">
            <a:alphaModFix/>
          </a:blip>
          <a:stretch>
            <a:fillRect/>
          </a:stretch>
        </p:blipFill>
        <p:spPr>
          <a:xfrm>
            <a:off x="279869" y="178502"/>
            <a:ext cx="932851" cy="3868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5" name="Shape 95"/>
        <p:cNvGrpSpPr/>
        <p:nvPr/>
      </p:nvGrpSpPr>
      <p:grpSpPr>
        <a:xfrm>
          <a:off x="0" y="0"/>
          <a:ext cx="0" cy="0"/>
          <a:chOff x="0" y="0"/>
          <a:chExt cx="0" cy="0"/>
        </a:xfrm>
      </p:grpSpPr>
      <p:sp>
        <p:nvSpPr>
          <p:cNvPr id="96" name="Google Shape;96;p17"/>
          <p:cNvSpPr txBox="1"/>
          <p:nvPr/>
        </p:nvSpPr>
        <p:spPr>
          <a:xfrm>
            <a:off x="75" y="-7575"/>
            <a:ext cx="10058400" cy="643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Conflict in the Middle East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Station 3A (Persian Gulf War)</a:t>
            </a:r>
            <a:endParaRPr sz="1500">
              <a:solidFill>
                <a:schemeClr val="dk1"/>
              </a:solidFill>
              <a:latin typeface="Halant"/>
              <a:ea typeface="Halant"/>
              <a:cs typeface="Halant"/>
              <a:sym typeface="Halant"/>
            </a:endParaRPr>
          </a:p>
        </p:txBody>
      </p:sp>
      <p:sp>
        <p:nvSpPr>
          <p:cNvPr id="97" name="Google Shape;97;p17"/>
          <p:cNvSpPr txBox="1"/>
          <p:nvPr/>
        </p:nvSpPr>
        <p:spPr>
          <a:xfrm>
            <a:off x="7172522" y="7466360"/>
            <a:ext cx="2381100" cy="2376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98" name="Google Shape;98;p17"/>
          <p:cNvPicPr preferRelativeResize="0"/>
          <p:nvPr/>
        </p:nvPicPr>
        <p:blipFill>
          <a:blip r:embed="rId3">
            <a:alphaModFix/>
          </a:blip>
          <a:stretch>
            <a:fillRect/>
          </a:stretch>
        </p:blipFill>
        <p:spPr>
          <a:xfrm>
            <a:off x="521489" y="7505034"/>
            <a:ext cx="198944" cy="198944"/>
          </a:xfrm>
          <a:prstGeom prst="rect">
            <a:avLst/>
          </a:prstGeom>
          <a:noFill/>
          <a:ln>
            <a:noFill/>
          </a:ln>
        </p:spPr>
      </p:pic>
      <p:sp>
        <p:nvSpPr>
          <p:cNvPr id="99" name="Google Shape;99;p17"/>
          <p:cNvSpPr txBox="1"/>
          <p:nvPr/>
        </p:nvSpPr>
        <p:spPr>
          <a:xfrm>
            <a:off x="3849903" y="7466360"/>
            <a:ext cx="2381100" cy="2376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0" name="Google Shape;100;p17"/>
          <p:cNvSpPr txBox="1"/>
          <p:nvPr/>
        </p:nvSpPr>
        <p:spPr>
          <a:xfrm>
            <a:off x="2043150" y="6324600"/>
            <a:ext cx="5994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 </a:t>
            </a:r>
            <a:r>
              <a:rPr b="1" lang="en" sz="1200">
                <a:solidFill>
                  <a:schemeClr val="dk1"/>
                </a:solidFill>
                <a:highlight>
                  <a:srgbClr val="F8F9FA"/>
                </a:highlight>
                <a:latin typeface="Halant"/>
                <a:ea typeface="Halant"/>
                <a:cs typeface="Halant"/>
                <a:sym typeface="Halant"/>
              </a:rPr>
              <a:t>U.S. Military, “Operation Desert Storm,” February 4, 2008. Public Domain</a:t>
            </a:r>
            <a:endParaRPr b="1" i="1" sz="1200">
              <a:solidFill>
                <a:schemeClr val="dk1"/>
              </a:solidFill>
              <a:latin typeface="Halant"/>
              <a:ea typeface="Halant"/>
              <a:cs typeface="Halant"/>
              <a:sym typeface="Halant"/>
            </a:endParaRPr>
          </a:p>
        </p:txBody>
      </p:sp>
      <p:pic>
        <p:nvPicPr>
          <p:cNvPr id="101" name="Google Shape;101;p17"/>
          <p:cNvPicPr preferRelativeResize="0"/>
          <p:nvPr/>
        </p:nvPicPr>
        <p:blipFill>
          <a:blip r:embed="rId4">
            <a:alphaModFix/>
          </a:blip>
          <a:stretch>
            <a:fillRect/>
          </a:stretch>
        </p:blipFill>
        <p:spPr>
          <a:xfrm>
            <a:off x="279869" y="178502"/>
            <a:ext cx="932851" cy="386825"/>
          </a:xfrm>
          <a:prstGeom prst="rect">
            <a:avLst/>
          </a:prstGeom>
          <a:noFill/>
          <a:ln>
            <a:noFill/>
          </a:ln>
        </p:spPr>
      </p:pic>
      <p:pic>
        <p:nvPicPr>
          <p:cNvPr id="102" name="Google Shape;102;p17"/>
          <p:cNvPicPr preferRelativeResize="0"/>
          <p:nvPr/>
        </p:nvPicPr>
        <p:blipFill>
          <a:blip r:embed="rId5">
            <a:alphaModFix/>
          </a:blip>
          <a:stretch>
            <a:fillRect/>
          </a:stretch>
        </p:blipFill>
        <p:spPr>
          <a:xfrm>
            <a:off x="1143813" y="788025"/>
            <a:ext cx="7770783" cy="54719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6" name="Shape 106"/>
        <p:cNvGrpSpPr/>
        <p:nvPr/>
      </p:nvGrpSpPr>
      <p:grpSpPr>
        <a:xfrm>
          <a:off x="0" y="0"/>
          <a:ext cx="0" cy="0"/>
          <a:chOff x="0" y="0"/>
          <a:chExt cx="0" cy="0"/>
        </a:xfrm>
      </p:grpSpPr>
      <p:sp>
        <p:nvSpPr>
          <p:cNvPr id="107" name="Google Shape;107;p18"/>
          <p:cNvSpPr txBox="1"/>
          <p:nvPr/>
        </p:nvSpPr>
        <p:spPr>
          <a:xfrm>
            <a:off x="75" y="-7575"/>
            <a:ext cx="10058400" cy="643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Conflict in the Middle East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Station 3B (Persian Gulf War)</a:t>
            </a:r>
            <a:endParaRPr sz="1500">
              <a:solidFill>
                <a:schemeClr val="dk1"/>
              </a:solidFill>
              <a:latin typeface="Halant"/>
              <a:ea typeface="Halant"/>
              <a:cs typeface="Halant"/>
              <a:sym typeface="Halant"/>
            </a:endParaRPr>
          </a:p>
        </p:txBody>
      </p:sp>
      <p:sp>
        <p:nvSpPr>
          <p:cNvPr id="108" name="Google Shape;108;p18"/>
          <p:cNvSpPr txBox="1"/>
          <p:nvPr/>
        </p:nvSpPr>
        <p:spPr>
          <a:xfrm>
            <a:off x="7172522" y="7466360"/>
            <a:ext cx="2381100" cy="2376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9" name="Google Shape;109;p18"/>
          <p:cNvPicPr preferRelativeResize="0"/>
          <p:nvPr/>
        </p:nvPicPr>
        <p:blipFill>
          <a:blip r:embed="rId3">
            <a:alphaModFix/>
          </a:blip>
          <a:stretch>
            <a:fillRect/>
          </a:stretch>
        </p:blipFill>
        <p:spPr>
          <a:xfrm>
            <a:off x="521489" y="7505034"/>
            <a:ext cx="198944" cy="198944"/>
          </a:xfrm>
          <a:prstGeom prst="rect">
            <a:avLst/>
          </a:prstGeom>
          <a:noFill/>
          <a:ln>
            <a:noFill/>
          </a:ln>
        </p:spPr>
      </p:pic>
      <p:sp>
        <p:nvSpPr>
          <p:cNvPr id="110" name="Google Shape;110;p18"/>
          <p:cNvSpPr txBox="1"/>
          <p:nvPr/>
        </p:nvSpPr>
        <p:spPr>
          <a:xfrm>
            <a:off x="3849903" y="7466360"/>
            <a:ext cx="2381100" cy="2376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1" name="Google Shape;111;p18"/>
          <p:cNvSpPr txBox="1"/>
          <p:nvPr/>
        </p:nvSpPr>
        <p:spPr>
          <a:xfrm>
            <a:off x="455825" y="773550"/>
            <a:ext cx="9157200" cy="646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Source: History.com Editors, "Persian Gulf War," History.com, Aug 21, 2018.</a:t>
            </a:r>
            <a:endParaRPr b="1"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Persian Gulf War, also known as Operation Desert Storm or the First Gulf War, began in 1991 after President Saddam Hussein of Iraq ordered the invasion and occupation of neighboring Kuwait in early August 1990. Alarmed by these actions, Arab powers such as Saudi Arabia and Egypt called on the United States and other Western nations to intervene. Hussein defied United Nations Security Council demands to withdraw from Kuwait by mid-January 1991, and Operation Desert Storm began with a massive U.S.-led air offensive. After 42 days of relentless attacks, U.S. President George H.W. Bush declared a cease-fire on February 28; by that time, most Iraqi forces in Kuwait had either surrendered or fled.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long-running Iran-Iraq War had ended in a United Nations-brokered ceasefire in August 1988, but by mid-1990 the two nations had yet to begin negotiating a permanent peace treaty. When their foreign ministers met in Geneva that July, prospects for peace suddenly seemed bright, as it appeared that Iraqi leader Saddam Hussein was prepared to dissolve that conflict and return territory that his forces had long occupied. Two weeks later, however, Hussein delivered a speech in which he accused neighboring nation Kuwait of siphoning crude oil from the Ar-Rumaylah oil fields located along their common border. He insisted that Kuwait and Saudi Arabia cancel out $30 billion of Iraq’s foreign debt, and accused them of conspiring to keep oil prices low in an effort to pander to Western oil-buying nations. In addition to Hussein’s incendiary speech, Iraq had begun amassing troops on Kuwait’s border. Alarmed by these actions, President Hosni Mubarak of Egypt initiated negotiations between Iraq and Kuwait in an effort to avoid intervention by the United States or other powers from outside the Gulf region. Hussein broke off the negotiations after only two hours, and on August 2, 1990, ordered the invasion of Kuwait. Hussein’s assumption that his fellow Arab states would stand by in the face of his invasion of Kuwait, and not call in outside help to stop it, proved to be a miscalculation. Two-thirds of the 21 members of the Arab League condemned Iraq’s act of aggression, and Saudi Arabia’s King Fahd, along with Kuwait’s government-in-exile, turned to the United States and other members of the North Atlantic Treaty Organization (NATO) for support.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On November 29, 1990, the U.N. Security Council authorized the use of “all necessary means” of force against Iraq if it did not withdraw from Kuwait by January 15, 1991. By January, the coalition forces prepared to face off against Iraq numbered some 750,000, including 540,000 U.S. personnel and smaller forces from Britain, France, Germany, the Soviet Union, Japan, Egypt and Saudi Arabia, among other nations. Iraq, for its part, had the support of Jordan (another vulnerable neighbor), Algeria, the Sudan, Yemen, Tunisia and the Palestinian Liberation Organization (PLO). Early on the morning of January 17, 1991, a massive U.S.-led air offensive hit Iraq’s air defenses, moving swiftly on to its communications networks, weapons plants, oil refineries and more. The coalition effort, known as Operation Desert Storm, benefited from the latest military technology, including Stealth bombers, Cruise missiles, so-called “Smart” bombs with laser-guidance systems and infrared night-bombing equipment. The Iraqi air force was either destroyed early on or opted out of combat under the relentless attack, the objective of which was to win the war in the air and minimize combat on the ground as much as possible.</a:t>
            </a:r>
            <a:endParaRPr sz="1200">
              <a:solidFill>
                <a:schemeClr val="dk1"/>
              </a:solidFill>
              <a:latin typeface="Inter"/>
              <a:ea typeface="Inter"/>
              <a:cs typeface="Inter"/>
              <a:sym typeface="Inter"/>
            </a:endParaRPr>
          </a:p>
        </p:txBody>
      </p:sp>
      <p:pic>
        <p:nvPicPr>
          <p:cNvPr id="112" name="Google Shape;112;p18"/>
          <p:cNvPicPr preferRelativeResize="0"/>
          <p:nvPr/>
        </p:nvPicPr>
        <p:blipFill>
          <a:blip r:embed="rId4">
            <a:alphaModFix/>
          </a:blip>
          <a:stretch>
            <a:fillRect/>
          </a:stretch>
        </p:blipFill>
        <p:spPr>
          <a:xfrm>
            <a:off x="279869" y="178502"/>
            <a:ext cx="932851" cy="386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6" name="Shape 116"/>
        <p:cNvGrpSpPr/>
        <p:nvPr/>
      </p:nvGrpSpPr>
      <p:grpSpPr>
        <a:xfrm>
          <a:off x="0" y="0"/>
          <a:ext cx="0" cy="0"/>
          <a:chOff x="0" y="0"/>
          <a:chExt cx="0" cy="0"/>
        </a:xfrm>
      </p:grpSpPr>
      <p:sp>
        <p:nvSpPr>
          <p:cNvPr id="117" name="Google Shape;117;p19"/>
          <p:cNvSpPr txBox="1"/>
          <p:nvPr/>
        </p:nvSpPr>
        <p:spPr>
          <a:xfrm>
            <a:off x="75" y="-7575"/>
            <a:ext cx="10058400" cy="643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500">
                <a:solidFill>
                  <a:schemeClr val="dk1"/>
                </a:solidFill>
                <a:latin typeface="Halant"/>
                <a:ea typeface="Halant"/>
                <a:cs typeface="Halant"/>
                <a:sym typeface="Halant"/>
              </a:rPr>
              <a:t>Conflict in the Middle East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Station 4A (Syrian Civil War)</a:t>
            </a:r>
            <a:endParaRPr sz="1500">
              <a:solidFill>
                <a:schemeClr val="dk1"/>
              </a:solidFill>
              <a:latin typeface="Halant"/>
              <a:ea typeface="Halant"/>
              <a:cs typeface="Halant"/>
              <a:sym typeface="Halant"/>
            </a:endParaRPr>
          </a:p>
        </p:txBody>
      </p:sp>
      <p:sp>
        <p:nvSpPr>
          <p:cNvPr id="118" name="Google Shape;118;p19"/>
          <p:cNvSpPr txBox="1"/>
          <p:nvPr/>
        </p:nvSpPr>
        <p:spPr>
          <a:xfrm>
            <a:off x="7172522" y="7466360"/>
            <a:ext cx="2381100" cy="2376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19" name="Google Shape;119;p19"/>
          <p:cNvPicPr preferRelativeResize="0"/>
          <p:nvPr/>
        </p:nvPicPr>
        <p:blipFill>
          <a:blip r:embed="rId3">
            <a:alphaModFix/>
          </a:blip>
          <a:stretch>
            <a:fillRect/>
          </a:stretch>
        </p:blipFill>
        <p:spPr>
          <a:xfrm>
            <a:off x="521489" y="7505034"/>
            <a:ext cx="198944" cy="198944"/>
          </a:xfrm>
          <a:prstGeom prst="rect">
            <a:avLst/>
          </a:prstGeom>
          <a:noFill/>
          <a:ln>
            <a:noFill/>
          </a:ln>
        </p:spPr>
      </p:pic>
      <p:sp>
        <p:nvSpPr>
          <p:cNvPr id="120" name="Google Shape;120;p19"/>
          <p:cNvSpPr txBox="1"/>
          <p:nvPr/>
        </p:nvSpPr>
        <p:spPr>
          <a:xfrm>
            <a:off x="3849903" y="7466360"/>
            <a:ext cx="2381100" cy="2376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1" name="Google Shape;121;p19"/>
          <p:cNvSpPr txBox="1"/>
          <p:nvPr/>
        </p:nvSpPr>
        <p:spPr>
          <a:xfrm>
            <a:off x="497250" y="5901250"/>
            <a:ext cx="9086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262626"/>
                </a:solidFill>
                <a:latin typeface="Halant"/>
                <a:ea typeface="Halant"/>
                <a:cs typeface="Halant"/>
                <a:sym typeface="Halant"/>
              </a:rPr>
              <a:t>Source: Voice of America News, “</a:t>
            </a:r>
            <a:r>
              <a:rPr b="1" lang="en" sz="1200">
                <a:solidFill>
                  <a:schemeClr val="dk1"/>
                </a:solidFill>
                <a:latin typeface="Halant"/>
                <a:ea typeface="Halant"/>
                <a:cs typeface="Halant"/>
                <a:sym typeface="Halant"/>
              </a:rPr>
              <a:t>Syrian refugees in Lebanon staying in cramped quarters,” September 3, 2012. Public Domain</a:t>
            </a:r>
            <a:endParaRPr b="1" i="1" sz="1800">
              <a:solidFill>
                <a:srgbClr val="262626"/>
              </a:solidFill>
              <a:latin typeface="Inter"/>
              <a:ea typeface="Inter"/>
              <a:cs typeface="Inter"/>
              <a:sym typeface="Inter"/>
            </a:endParaRPr>
          </a:p>
        </p:txBody>
      </p:sp>
      <p:pic>
        <p:nvPicPr>
          <p:cNvPr id="122" name="Google Shape;122;p19"/>
          <p:cNvPicPr preferRelativeResize="0"/>
          <p:nvPr/>
        </p:nvPicPr>
        <p:blipFill>
          <a:blip r:embed="rId4">
            <a:alphaModFix/>
          </a:blip>
          <a:stretch>
            <a:fillRect/>
          </a:stretch>
        </p:blipFill>
        <p:spPr>
          <a:xfrm>
            <a:off x="279869" y="178502"/>
            <a:ext cx="932851" cy="386825"/>
          </a:xfrm>
          <a:prstGeom prst="rect">
            <a:avLst/>
          </a:prstGeom>
          <a:noFill/>
          <a:ln>
            <a:noFill/>
          </a:ln>
        </p:spPr>
      </p:pic>
      <p:pic>
        <p:nvPicPr>
          <p:cNvPr id="123" name="Google Shape;123;p19"/>
          <p:cNvPicPr preferRelativeResize="0"/>
          <p:nvPr/>
        </p:nvPicPr>
        <p:blipFill>
          <a:blip r:embed="rId5">
            <a:alphaModFix/>
          </a:blip>
          <a:stretch>
            <a:fillRect/>
          </a:stretch>
        </p:blipFill>
        <p:spPr>
          <a:xfrm>
            <a:off x="571463" y="835725"/>
            <a:ext cx="8960326" cy="492083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20"/>
          <p:cNvSpPr txBox="1"/>
          <p:nvPr/>
        </p:nvSpPr>
        <p:spPr>
          <a:xfrm>
            <a:off x="75" y="-7575"/>
            <a:ext cx="10058400" cy="643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Conflict in the Middle East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Station 4B (Syrian Civil War)</a:t>
            </a:r>
            <a:endParaRPr sz="1500">
              <a:solidFill>
                <a:schemeClr val="dk1"/>
              </a:solidFill>
              <a:latin typeface="Halant"/>
              <a:ea typeface="Halant"/>
              <a:cs typeface="Halant"/>
              <a:sym typeface="Halant"/>
            </a:endParaRPr>
          </a:p>
        </p:txBody>
      </p:sp>
      <p:sp>
        <p:nvSpPr>
          <p:cNvPr id="129" name="Google Shape;129;p20"/>
          <p:cNvSpPr txBox="1"/>
          <p:nvPr/>
        </p:nvSpPr>
        <p:spPr>
          <a:xfrm>
            <a:off x="7172522" y="7466360"/>
            <a:ext cx="2381100" cy="2376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30" name="Google Shape;130;p20"/>
          <p:cNvPicPr preferRelativeResize="0"/>
          <p:nvPr/>
        </p:nvPicPr>
        <p:blipFill>
          <a:blip r:embed="rId3">
            <a:alphaModFix/>
          </a:blip>
          <a:stretch>
            <a:fillRect/>
          </a:stretch>
        </p:blipFill>
        <p:spPr>
          <a:xfrm>
            <a:off x="521489" y="7505034"/>
            <a:ext cx="198944" cy="198944"/>
          </a:xfrm>
          <a:prstGeom prst="rect">
            <a:avLst/>
          </a:prstGeom>
          <a:noFill/>
          <a:ln>
            <a:noFill/>
          </a:ln>
        </p:spPr>
      </p:pic>
      <p:sp>
        <p:nvSpPr>
          <p:cNvPr id="131" name="Google Shape;131;p20"/>
          <p:cNvSpPr txBox="1"/>
          <p:nvPr/>
        </p:nvSpPr>
        <p:spPr>
          <a:xfrm>
            <a:off x="3849903" y="7466360"/>
            <a:ext cx="2381100" cy="2376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2" name="Google Shape;132;p20"/>
          <p:cNvSpPr txBox="1"/>
          <p:nvPr/>
        </p:nvSpPr>
        <p:spPr>
          <a:xfrm>
            <a:off x="467325" y="697350"/>
            <a:ext cx="9148500" cy="683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 Julie Marks, "Why Is There a Civil War in Syria?" History.com, Sept. 14, 2018.</a:t>
            </a:r>
            <a:endParaRPr b="1"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The Syrian civil war, which has devastated the entire country of Syria and its neighbors, is a complex conflict that involves several nations, rebel groups and terrorist organizations. What started as a nonviolent protest in 2011 quickly escalated into full-blown warfare. Since the fighting began, more than 470,000 people have been killed, with over 1 million injured and millions more forced to flee their homes and live as refugees.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Although many complicated motives led to the Syrian civil war, one event, known as the Arab Spring, stands out as perhaps the most significant trigger for the conflict. In early 2011, a series of political and economic protests in Egypt and Tunisia broke out. These successful revolts, dubbed the Arab Spring, served as an inspiration for pro-democracy activists in Syria. However, in March of that year, 15 Syrian schoolchildren were arrested and tortured for writing graffiti that was inspired by the Arab Spring. One of the boys was killed.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arrests sparked outrage and demonstrations throughout Syria. Citizens demanded the release of the remaining children, along with greater freedoms for all people in the country. But the government, headed by President Bashar al-Assad, responded by killing and arresting hundreds of protestors. Shock and anger began to spread throughout Syria, and many demanded that Assad resign. When he refused, war broke out between his supporters and his opponents…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Even before the Arab Spring-inspired incident, many Syrian citizens were dissatisfied over the government’s incompetency, the people’s lack of freedoms and the general living conditions in their country. Several human rights groups have accused [Assad] of habitually torturing and killing political opponents throughout his presidency. A lagging economy, high unemployment, government corruption and a severe drought were other issues that generated frustration among people under Assad’s rule. Another problem was a tense religious atmosphere in the country: Most Syrians are Sunni Muslims, yet Syria’s government is dominated by members of the Shia Alawite sect. Tensions between the two groups is an ongoing problem throughout Syria and other nations in the Middle East.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 Many newer rebel groups have emerged since the war began. The ongoing conflict also encouraged terrorist organizations, such as ISIS and al-Qaeda, to join in on the chaos. These groups are primarily made up of Sunni militants.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Experts estimate that 13.1 million Syrians need humanitarian assistance, such as medicine or food. Nearly 3 million of these people live in hard-to-reach areas. More than 5.6 million refugees have fled the country, and another 6.1 million are displaced within Syria. Turkey, Lebanon and Jordan are credited with hosting the most Syrian refugees.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Since 2014, the United Nations has hosted nine rounds of mediated peace talks, known as the Geneva II process. Despite this intervention, little progress has been made… Both the Syrian government and rebels appear unwilling to agree on terms of peace. If nothing changes, this war-torn area of the world is likely to be the site of more violence and instability.</a:t>
            </a:r>
            <a:endParaRPr sz="1200">
              <a:solidFill>
                <a:schemeClr val="dk1"/>
              </a:solidFill>
              <a:latin typeface="Inter"/>
              <a:ea typeface="Inter"/>
              <a:cs typeface="Inter"/>
              <a:sym typeface="Inter"/>
            </a:endParaRPr>
          </a:p>
        </p:txBody>
      </p:sp>
      <p:pic>
        <p:nvPicPr>
          <p:cNvPr id="133" name="Google Shape;133;p20"/>
          <p:cNvPicPr preferRelativeResize="0"/>
          <p:nvPr/>
        </p:nvPicPr>
        <p:blipFill>
          <a:blip r:embed="rId4">
            <a:alphaModFix/>
          </a:blip>
          <a:stretch>
            <a:fillRect/>
          </a:stretch>
        </p:blipFill>
        <p:spPr>
          <a:xfrm>
            <a:off x="279869" y="178502"/>
            <a:ext cx="932851" cy="3868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