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Lst>
  <p:sldSz cy="10058400" cx="7772400"/>
  <p:notesSz cx="6858000" cy="9144000"/>
  <p:embeddedFontLst>
    <p:embeddedFont>
      <p:font typeface="Halant"/>
      <p:regular r:id="rId14"/>
      <p:bold r:id="rId15"/>
    </p:embeddedFont>
    <p:embeddedFont>
      <p:font typeface="Inter"/>
      <p:regular r:id="rId16"/>
      <p:bold r:id="rId17"/>
      <p:italic r:id="rId18"/>
      <p:boldItalic r:id="rId19"/>
    </p:embeddedFont>
    <p:embeddedFont>
      <p:font typeface="Plus Jakarta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3820903-AA20-4BE2-B12B-284C119C8961}">
  <a:tblStyle styleId="{F3820903-AA20-4BE2-B12B-284C119C8961}"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4899B920-5085-460B-956C-D6DC9C8711FB}"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regular.fntdata"/><Relationship Id="rId11" Type="http://schemas.openxmlformats.org/officeDocument/2006/relationships/slide" Target="slides/slide4.xml"/><Relationship Id="rId22" Type="http://schemas.openxmlformats.org/officeDocument/2006/relationships/font" Target="fonts/PlusJakartaSans-italic.fntdata"/><Relationship Id="rId10" Type="http://schemas.openxmlformats.org/officeDocument/2006/relationships/slide" Target="slides/slide3.xml"/><Relationship Id="rId21" Type="http://schemas.openxmlformats.org/officeDocument/2006/relationships/font" Target="fonts/PlusJakartaSans-bold.fntdata"/><Relationship Id="rId13" Type="http://schemas.openxmlformats.org/officeDocument/2006/relationships/slide" Target="slides/slide6.xml"/><Relationship Id="rId12" Type="http://schemas.openxmlformats.org/officeDocument/2006/relationships/slide" Target="slides/slide5.xml"/><Relationship Id="rId23" Type="http://schemas.openxmlformats.org/officeDocument/2006/relationships/font" Target="fonts/PlusJakartaSans-bold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slideMaster" Target="slideMasters/slideMaster1.xml"/><Relationship Id="rId19" Type="http://schemas.openxmlformats.org/officeDocument/2006/relationships/font" Target="fonts/Inter-boldItalic.fntdata"/><Relationship Id="rId6" Type="http://schemas.openxmlformats.org/officeDocument/2006/relationships/slideMaster" Target="slideMasters/slideMaster2.xml"/><Relationship Id="rId18" Type="http://schemas.openxmlformats.org/officeDocument/2006/relationships/font" Target="fonts/Inter-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6a09403dd6_0_1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6a09403dd6_0_1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40574fe0b0_0_56: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40574fe0b0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36a09403dd6_1_44: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36a09403dd6_1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36a09403dd6_1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36a09403dd6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36a09403dd6_1_34: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36a09403dd6_1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6a09403dd6_1_57: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6a09403dd6_1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What is the Context? - Conflicts in the Middle East</a:t>
            </a:r>
            <a:endParaRPr sz="1800">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59791" y="1670866"/>
          <a:ext cx="3000000" cy="3000000"/>
        </p:xfrm>
        <a:graphic>
          <a:graphicData uri="http://schemas.openxmlformats.org/drawingml/2006/table">
            <a:tbl>
              <a:tblPr>
                <a:noFill/>
                <a:tableStyleId>{F3820903-AA20-4BE2-B12B-284C119C8961}</a:tableStyleId>
              </a:tblPr>
              <a:tblGrid>
                <a:gridCol w="4823275"/>
                <a:gridCol w="2267225"/>
              </a:tblGrid>
              <a:tr h="7331100">
                <a:tc>
                  <a:txBody>
                    <a:bodyPr/>
                    <a:lstStyle/>
                    <a:p>
                      <a:pPr indent="0" lvl="0" marL="0" rtl="0" algn="l">
                        <a:lnSpc>
                          <a:spcPct val="100000"/>
                        </a:lnSpc>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In the decades following World War II, the Middle East became one of the most geopolitically complex and conflict-prone regions in the world. Its strategic location, large oil reserves, and long-standing political and religious tensions attracted the attention and involvement of both regional powers and foreign governments. As European colonial powers like Britain and France withdrew, they left behind unstable borders and unresolved ethnic and sectarian tensions. These conditions were worsened by Cold War rivalries, as the United States and the Soviet Union supported opposing sides in many regional disputes. </a:t>
                      </a:r>
                      <a:r>
                        <a:rPr b="1" lang="en" sz="1150">
                          <a:solidFill>
                            <a:schemeClr val="dk1"/>
                          </a:solidFill>
                          <a:latin typeface="Inter"/>
                          <a:ea typeface="Inter"/>
                          <a:cs typeface="Inter"/>
                          <a:sym typeface="Inter"/>
                        </a:rPr>
                        <a:t>(A)</a:t>
                      </a:r>
                      <a:endParaRPr b="1" sz="115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By the late 20th century, several major events began reshaping the region. One long-standing conflict has been between Israel and Palestine, which began in the mid-20th century and continues today. </a:t>
                      </a:r>
                      <a:r>
                        <a:rPr b="1" lang="en" sz="1150">
                          <a:solidFill>
                            <a:schemeClr val="dk1"/>
                          </a:solidFill>
                          <a:latin typeface="Inter"/>
                          <a:ea typeface="Inter"/>
                          <a:cs typeface="Inter"/>
                          <a:sym typeface="Inter"/>
                        </a:rPr>
                        <a:t>(B) </a:t>
                      </a:r>
                      <a:r>
                        <a:rPr lang="en" sz="1150">
                          <a:solidFill>
                            <a:schemeClr val="dk1"/>
                          </a:solidFill>
                          <a:latin typeface="Inter"/>
                          <a:ea typeface="Inter"/>
                          <a:cs typeface="Inter"/>
                          <a:sym typeface="Inter"/>
                        </a:rPr>
                        <a:t>This struggle over land, identity, and sovereignty has triggered repeated wars, international interventions, and deep regional divisions.</a:t>
                      </a:r>
                      <a:endParaRPr sz="115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In 1980, Iraq invaded Iran, leading to a brutal eight-year war that ended in stalemate but left both nations weakened. Then, in 1990, Iraqi leader Saddam Hussein invaded Kuwait, prompting a U.S.-led coalition to launch the Persian Gulf War to protect global oil access and regional stability. </a:t>
                      </a:r>
                      <a:r>
                        <a:rPr b="1" lang="en" sz="1150">
                          <a:solidFill>
                            <a:schemeClr val="dk1"/>
                          </a:solidFill>
                          <a:latin typeface="Inter"/>
                          <a:ea typeface="Inter"/>
                          <a:cs typeface="Inter"/>
                          <a:sym typeface="Inter"/>
                        </a:rPr>
                        <a:t>(C) </a:t>
                      </a:r>
                      <a:endParaRPr b="1" sz="115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The early 2000s brought even more dramatic change. After the 9/11 terrorist attacks, the United States invaded Afghanistan and later Iraq, arguing that Iraq possessed weapons of mass destruction and posed a threat. The U.S.-led invasion toppled Saddam Hussein but unleashed a wave of instability, including sectarian violence, the rise of insurgent groups, and a long-term civil war. </a:t>
                      </a:r>
                      <a:r>
                        <a:rPr b="1" lang="en" sz="1150">
                          <a:solidFill>
                            <a:schemeClr val="dk1"/>
                          </a:solidFill>
                          <a:latin typeface="Inter"/>
                          <a:ea typeface="Inter"/>
                          <a:cs typeface="Inter"/>
                          <a:sym typeface="Inter"/>
                        </a:rPr>
                        <a:t>(D)</a:t>
                      </a:r>
                      <a:endParaRPr b="1" sz="115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In the years that followed, protests and uprisings during the Arab Spring spread across the region, including in Syria, where a civil war erupted in 2011. This conflict drew in regional and global powers, including Russia, Iran, Turkey, and the United States, and led to one of the worst humanitarian crises of the modern era. </a:t>
                      </a:r>
                      <a:r>
                        <a:rPr b="1" lang="en" sz="1150">
                          <a:solidFill>
                            <a:schemeClr val="dk1"/>
                          </a:solidFill>
                          <a:latin typeface="Inter"/>
                          <a:ea typeface="Inter"/>
                          <a:cs typeface="Inter"/>
                          <a:sym typeface="Inter"/>
                        </a:rPr>
                        <a:t>(E)</a:t>
                      </a:r>
                      <a:endParaRPr b="1" sz="115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Throughout these events, countries intervened for various reasons: to protect economic interests, respond to humanitarian disasters, limit the spread of terrorism, or support allies. But these wars often had unintended consequences, including political instability, refugee crises, and long-lasting regional tensions. </a:t>
                      </a:r>
                      <a:r>
                        <a:rPr b="1" lang="en" sz="1150">
                          <a:solidFill>
                            <a:schemeClr val="dk1"/>
                          </a:solidFill>
                          <a:latin typeface="Inter"/>
                          <a:ea typeface="Inter"/>
                          <a:cs typeface="Inter"/>
                          <a:sym typeface="Inter"/>
                        </a:rPr>
                        <a:t>(F)</a:t>
                      </a:r>
                      <a:endParaRPr b="1" sz="1150">
                        <a:solidFill>
                          <a:schemeClr val="dk1"/>
                        </a:solidFill>
                        <a:latin typeface="Inter"/>
                        <a:ea typeface="Inter"/>
                        <a:cs typeface="Inter"/>
                        <a:sym typeface="Inter"/>
                      </a:endParaRPr>
                    </a:p>
                  </a:txBody>
                  <a:tcPr marT="109750" marB="109750"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Why did the Middle East become a focus of global attention and conflict after World War II?</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Who is involved in one of the region’s longest-standing conflicts?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Why did the U.S. get involved in the Persian Gulf War?</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What were the effects of U.S. led invasions after 9/11?</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What led to global </a:t>
                      </a:r>
                      <a:r>
                        <a:rPr lang="en" sz="1100">
                          <a:solidFill>
                            <a:schemeClr val="dk1"/>
                          </a:solidFill>
                          <a:latin typeface="Inter"/>
                          <a:ea typeface="Inter"/>
                          <a:cs typeface="Inter"/>
                          <a:sym typeface="Inter"/>
                        </a:rPr>
                        <a:t>involvement</a:t>
                      </a:r>
                      <a:r>
                        <a:rPr lang="en" sz="1100">
                          <a:solidFill>
                            <a:schemeClr val="dk1"/>
                          </a:solidFill>
                          <a:latin typeface="Inter"/>
                          <a:ea typeface="Inter"/>
                          <a:cs typeface="Inter"/>
                          <a:sym typeface="Inter"/>
                        </a:rPr>
                        <a:t> in Syria in 2011?</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F</a:t>
                      </a:r>
                      <a:r>
                        <a:rPr b="1" lang="en" sz="1100">
                          <a:solidFill>
                            <a:schemeClr val="dk1"/>
                          </a:solidFill>
                          <a:latin typeface="Inter"/>
                          <a:ea typeface="Inter"/>
                          <a:cs typeface="Inter"/>
                          <a:sym typeface="Inter"/>
                        </a:rPr>
                        <a:t>. </a:t>
                      </a:r>
                      <a:r>
                        <a:rPr lang="en" sz="1100">
                          <a:solidFill>
                            <a:schemeClr val="dk1"/>
                          </a:solidFill>
                          <a:latin typeface="Inter"/>
                          <a:ea typeface="Inter"/>
                          <a:cs typeface="Inter"/>
                          <a:sym typeface="Inter"/>
                        </a:rPr>
                        <a:t>What have been some unintended outcomes of intervention in the Middle East?</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txBody>
                  <a:tcPr marT="109750" marB="109750"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04" name="Google Shape;104;p25"/>
          <p:cNvSpPr txBox="1"/>
          <p:nvPr/>
        </p:nvSpPr>
        <p:spPr>
          <a:xfrm>
            <a:off x="1878102" y="815663"/>
            <a:ext cx="5439300" cy="7776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105" name="Google Shape;105;p25"/>
          <p:cNvPicPr preferRelativeResize="0"/>
          <p:nvPr/>
        </p:nvPicPr>
        <p:blipFill rotWithShape="1">
          <a:blip r:embed="rId4">
            <a:alphaModFix/>
          </a:blip>
          <a:srcRect b="0" l="0" r="0" t="0"/>
          <a:stretch/>
        </p:blipFill>
        <p:spPr>
          <a:xfrm>
            <a:off x="694375" y="733359"/>
            <a:ext cx="1004826" cy="1004826"/>
          </a:xfrm>
          <a:prstGeom prst="rect">
            <a:avLst/>
          </a:prstGeom>
          <a:noFill/>
          <a:ln>
            <a:noFill/>
          </a:ln>
        </p:spPr>
      </p:pic>
      <p:sp>
        <p:nvSpPr>
          <p:cNvPr id="106" name="Google Shape;106;p25"/>
          <p:cNvSpPr txBox="1"/>
          <p:nvPr/>
        </p:nvSpPr>
        <p:spPr>
          <a:xfrm>
            <a:off x="338625" y="4710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50" y="-9800"/>
            <a:ext cx="7772400" cy="734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Stations Group Work</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Conflicts in the Middle East</a:t>
            </a:r>
            <a:endParaRPr sz="1800">
              <a:solidFill>
                <a:schemeClr val="dk1"/>
              </a:solidFill>
              <a:latin typeface="Plus Jakarta Sans"/>
              <a:ea typeface="Plus Jakarta Sans"/>
              <a:cs typeface="Plus Jakarta Sans"/>
              <a:sym typeface="Plus Jakarta Sans"/>
            </a:endParaRPr>
          </a:p>
        </p:txBody>
      </p:sp>
      <p:sp>
        <p:nvSpPr>
          <p:cNvPr id="112" name="Google Shape;112;p26"/>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3" name="Google Shape;113;p26"/>
          <p:cNvPicPr preferRelativeResize="0"/>
          <p:nvPr/>
        </p:nvPicPr>
        <p:blipFill>
          <a:blip r:embed="rId3">
            <a:alphaModFix/>
          </a:blip>
          <a:stretch>
            <a:fillRect/>
          </a:stretch>
        </p:blipFill>
        <p:spPr>
          <a:xfrm>
            <a:off x="402969" y="9712396"/>
            <a:ext cx="257457" cy="257457"/>
          </a:xfrm>
          <a:prstGeom prst="rect">
            <a:avLst/>
          </a:prstGeom>
          <a:noFill/>
          <a:ln>
            <a:noFill/>
          </a:ln>
        </p:spPr>
      </p:pic>
      <p:sp>
        <p:nvSpPr>
          <p:cNvPr id="114" name="Google Shape;114;p26"/>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5" name="Google Shape;115;p26"/>
          <p:cNvPicPr preferRelativeResize="0"/>
          <p:nvPr/>
        </p:nvPicPr>
        <p:blipFill>
          <a:blip r:embed="rId4">
            <a:alphaModFix/>
          </a:blip>
          <a:stretch>
            <a:fillRect/>
          </a:stretch>
        </p:blipFill>
        <p:spPr>
          <a:xfrm>
            <a:off x="290897" y="163672"/>
            <a:ext cx="630865" cy="261602"/>
          </a:xfrm>
          <a:prstGeom prst="rect">
            <a:avLst/>
          </a:prstGeom>
          <a:noFill/>
          <a:ln>
            <a:noFill/>
          </a:ln>
        </p:spPr>
      </p:pic>
      <p:sp>
        <p:nvSpPr>
          <p:cNvPr id="116" name="Google Shape;116;p26"/>
          <p:cNvSpPr txBox="1"/>
          <p:nvPr/>
        </p:nvSpPr>
        <p:spPr>
          <a:xfrm>
            <a:off x="396600" y="732475"/>
            <a:ext cx="69792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With your group, answers the following questions as you rotate through each station.</a:t>
            </a:r>
            <a:endParaRPr>
              <a:latin typeface="Halant"/>
              <a:ea typeface="Halant"/>
              <a:cs typeface="Halant"/>
              <a:sym typeface="Halant"/>
            </a:endParaRPr>
          </a:p>
        </p:txBody>
      </p:sp>
      <p:graphicFrame>
        <p:nvGraphicFramePr>
          <p:cNvPr id="117" name="Google Shape;117;p26"/>
          <p:cNvGraphicFramePr/>
          <p:nvPr/>
        </p:nvGraphicFramePr>
        <p:xfrm>
          <a:off x="405275" y="1162338"/>
          <a:ext cx="3000000" cy="3000000"/>
        </p:xfrm>
        <a:graphic>
          <a:graphicData uri="http://schemas.openxmlformats.org/drawingml/2006/table">
            <a:tbl>
              <a:tblPr>
                <a:noFill/>
                <a:tableStyleId>{4899B920-5085-460B-956C-D6DC9C8711FB}</a:tableStyleId>
              </a:tblPr>
              <a:tblGrid>
                <a:gridCol w="1154825"/>
                <a:gridCol w="2912175"/>
                <a:gridCol w="2912175"/>
              </a:tblGrid>
              <a:tr h="381900">
                <a:tc rowSpan="4">
                  <a:txBody>
                    <a:bodyPr/>
                    <a:lstStyle/>
                    <a:p>
                      <a:pPr indent="0" lvl="0" marL="0" rtl="0" algn="ctr">
                        <a:spcBef>
                          <a:spcPts val="0"/>
                        </a:spcBef>
                        <a:spcAft>
                          <a:spcPts val="0"/>
                        </a:spcAft>
                        <a:buNone/>
                      </a:pPr>
                      <a:r>
                        <a:rPr b="1" lang="en" sz="1200">
                          <a:latin typeface="Inter"/>
                          <a:ea typeface="Inter"/>
                          <a:cs typeface="Inter"/>
                          <a:sym typeface="Inter"/>
                        </a:rPr>
                        <a:t>Israel Palestine Conflict</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Motivations</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C</a:t>
                      </a:r>
                      <a:r>
                        <a:rPr i="1" lang="en" sz="1200">
                          <a:latin typeface="Inter"/>
                          <a:ea typeface="Inter"/>
                          <a:cs typeface="Inter"/>
                          <a:sym typeface="Inter"/>
                        </a:rPr>
                        <a:t>heck all that apply</a:t>
                      </a:r>
                      <a:endParaRPr i="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Explanation</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What were the key causes of this conflict?</a:t>
                      </a:r>
                      <a:endParaRPr i="1" sz="1200">
                        <a:latin typeface="Inter"/>
                        <a:ea typeface="Inter"/>
                        <a:cs typeface="Inter"/>
                        <a:sym typeface="Inter"/>
                      </a:endParaRPr>
                    </a:p>
                  </a:txBody>
                  <a:tcPr marT="91425" marB="91425" marR="91425" marL="91425" anchor="ctr"/>
                </a:tc>
              </a:tr>
              <a:tr h="763850">
                <a:tc vMerge="1"/>
                <a:tc>
                  <a:txBody>
                    <a:bodyPr/>
                    <a:lstStyle/>
                    <a:p>
                      <a:pPr indent="-304800" lvl="0" marL="457200" rtl="0" algn="l">
                        <a:lnSpc>
                          <a:spcPct val="120000"/>
                        </a:lnSpc>
                        <a:spcBef>
                          <a:spcPts val="0"/>
                        </a:spcBef>
                        <a:spcAft>
                          <a:spcPts val="0"/>
                        </a:spcAft>
                        <a:buSzPts val="1200"/>
                        <a:buFont typeface="Inter"/>
                        <a:buChar char="❏"/>
                      </a:pPr>
                      <a:r>
                        <a:rPr lang="en" sz="1200">
                          <a:latin typeface="Inter"/>
                          <a:ea typeface="Inter"/>
                          <a:cs typeface="Inter"/>
                          <a:sym typeface="Inter"/>
                        </a:rPr>
                        <a:t>Territorial</a:t>
                      </a:r>
                      <a:endParaRPr sz="1200">
                        <a:latin typeface="Inter"/>
                        <a:ea typeface="Inter"/>
                        <a:cs typeface="Inter"/>
                        <a:sym typeface="Inter"/>
                      </a:endParaRPr>
                    </a:p>
                    <a:p>
                      <a:pPr indent="-304800" lvl="0" marL="457200" rtl="0" algn="l">
                        <a:lnSpc>
                          <a:spcPct val="120000"/>
                        </a:lnSpc>
                        <a:spcBef>
                          <a:spcPts val="0"/>
                        </a:spcBef>
                        <a:spcAft>
                          <a:spcPts val="0"/>
                        </a:spcAft>
                        <a:buSzPts val="1200"/>
                        <a:buFont typeface="Inter"/>
                        <a:buChar char="❏"/>
                      </a:pPr>
                      <a:r>
                        <a:rPr lang="en" sz="1200">
                          <a:latin typeface="Inter"/>
                          <a:ea typeface="Inter"/>
                          <a:cs typeface="Inter"/>
                          <a:sym typeface="Inter"/>
                        </a:rPr>
                        <a:t>Religious</a:t>
                      </a:r>
                      <a:endParaRPr sz="1200">
                        <a:latin typeface="Inter"/>
                        <a:ea typeface="Inter"/>
                        <a:cs typeface="Inter"/>
                        <a:sym typeface="Inter"/>
                      </a:endParaRPr>
                    </a:p>
                    <a:p>
                      <a:pPr indent="-304800" lvl="0" marL="457200" rtl="0" algn="l">
                        <a:lnSpc>
                          <a:spcPct val="120000"/>
                        </a:lnSpc>
                        <a:spcBef>
                          <a:spcPts val="0"/>
                        </a:spcBef>
                        <a:spcAft>
                          <a:spcPts val="0"/>
                        </a:spcAft>
                        <a:buSzPts val="1200"/>
                        <a:buFont typeface="Inter"/>
                        <a:buChar char="❏"/>
                      </a:pPr>
                      <a:r>
                        <a:rPr lang="en" sz="1200">
                          <a:latin typeface="Inter"/>
                          <a:ea typeface="Inter"/>
                          <a:cs typeface="Inter"/>
                          <a:sym typeface="Inter"/>
                        </a:rPr>
                        <a:t>Political</a:t>
                      </a:r>
                      <a:endParaRPr sz="1200">
                        <a:latin typeface="Inter"/>
                        <a:ea typeface="Inter"/>
                        <a:cs typeface="Inter"/>
                        <a:sym typeface="Inter"/>
                      </a:endParaRPr>
                    </a:p>
                    <a:p>
                      <a:pPr indent="-304800" lvl="0" marL="457200" rtl="0" algn="l">
                        <a:lnSpc>
                          <a:spcPct val="120000"/>
                        </a:lnSpc>
                        <a:spcBef>
                          <a:spcPts val="0"/>
                        </a:spcBef>
                        <a:spcAft>
                          <a:spcPts val="0"/>
                        </a:spcAft>
                        <a:buSzPts val="1200"/>
                        <a:buFont typeface="Inter"/>
                        <a:buChar char="❏"/>
                      </a:pPr>
                      <a:r>
                        <a:rPr lang="en" sz="1200">
                          <a:latin typeface="Inter"/>
                          <a:ea typeface="Inter"/>
                          <a:cs typeface="Inter"/>
                          <a:sym typeface="Inter"/>
                        </a:rPr>
                        <a:t>Economic</a:t>
                      </a:r>
                      <a:endParaRPr sz="1200">
                        <a:latin typeface="Inter"/>
                        <a:ea typeface="Inter"/>
                        <a:cs typeface="Inter"/>
                        <a:sym typeface="Inter"/>
                      </a:endParaRPr>
                    </a:p>
                    <a:p>
                      <a:pPr indent="-304800" lvl="0" marL="457200" rtl="0" algn="l">
                        <a:lnSpc>
                          <a:spcPct val="120000"/>
                        </a:lnSpc>
                        <a:spcBef>
                          <a:spcPts val="0"/>
                        </a:spcBef>
                        <a:spcAft>
                          <a:spcPts val="0"/>
                        </a:spcAft>
                        <a:buSzPts val="1200"/>
                        <a:buFont typeface="Inter"/>
                        <a:buChar char="❏"/>
                      </a:pPr>
                      <a:r>
                        <a:rPr lang="en" sz="1200">
                          <a:latin typeface="Inter"/>
                          <a:ea typeface="Inter"/>
                          <a:cs typeface="Inter"/>
                          <a:sym typeface="Inter"/>
                        </a:rPr>
                        <a:t>Nationalism</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509225">
                <a:tc vMerge="1"/>
                <a:tc>
                  <a:txBody>
                    <a:bodyPr/>
                    <a:lstStyle/>
                    <a:p>
                      <a:pPr indent="0" lvl="0" marL="0" rtl="0" algn="ctr">
                        <a:spcBef>
                          <a:spcPts val="0"/>
                        </a:spcBef>
                        <a:spcAft>
                          <a:spcPts val="0"/>
                        </a:spcAft>
                        <a:buNone/>
                      </a:pPr>
                      <a:r>
                        <a:rPr b="1" lang="en" sz="1200">
                          <a:latin typeface="Inter"/>
                          <a:ea typeface="Inter"/>
                          <a:cs typeface="Inter"/>
                          <a:sym typeface="Inter"/>
                        </a:rPr>
                        <a:t>Impact</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What were the effects of this conflict?</a:t>
                      </a:r>
                      <a:endParaRPr i="1" sz="1200">
                        <a:highlight>
                          <a:srgbClr val="FFFF00"/>
                        </a:highlight>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Perspective</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How might different groups involved in this conflict view its causes or solutions differently?</a:t>
                      </a:r>
                      <a:endParaRPr b="1" i="1" sz="1200" u="sng">
                        <a:solidFill>
                          <a:srgbClr val="E06666"/>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54600">
                <a:tc vMerge="1"/>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900">
                <a:tc rowSpan="4">
                  <a:txBody>
                    <a:bodyPr/>
                    <a:lstStyle/>
                    <a:p>
                      <a:pPr indent="0" lvl="0" marL="0" rtl="0" algn="ctr">
                        <a:spcBef>
                          <a:spcPts val="0"/>
                        </a:spcBef>
                        <a:spcAft>
                          <a:spcPts val="0"/>
                        </a:spcAft>
                        <a:buNone/>
                      </a:pPr>
                      <a:r>
                        <a:rPr b="1" lang="en" sz="1200">
                          <a:latin typeface="Inter"/>
                          <a:ea typeface="Inter"/>
                          <a:cs typeface="Inter"/>
                          <a:sym typeface="Inter"/>
                        </a:rPr>
                        <a:t>Iran-Iraq War</a:t>
                      </a:r>
                      <a:endParaRPr b="1" sz="1200">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b="1" lang="en" sz="1200">
                          <a:latin typeface="Inter"/>
                          <a:ea typeface="Inter"/>
                          <a:cs typeface="Inter"/>
                          <a:sym typeface="Inter"/>
                        </a:rPr>
                        <a:t>Motivations</a:t>
                      </a:r>
                      <a:endParaRPr b="1" sz="1200">
                        <a:latin typeface="Inter"/>
                        <a:ea typeface="Inter"/>
                        <a:cs typeface="Inter"/>
                        <a:sym typeface="Inter"/>
                      </a:endParaRPr>
                    </a:p>
                    <a:p>
                      <a:pPr indent="-228600" lvl="0" marL="457200" rtl="0" algn="ctr">
                        <a:spcBef>
                          <a:spcPts val="0"/>
                        </a:spcBef>
                        <a:spcAft>
                          <a:spcPts val="0"/>
                        </a:spcAft>
                        <a:buNone/>
                      </a:pPr>
                      <a:r>
                        <a:rPr i="1" lang="en" sz="1200">
                          <a:latin typeface="Inter"/>
                          <a:ea typeface="Inter"/>
                          <a:cs typeface="Inter"/>
                          <a:sym typeface="Inter"/>
                        </a:rPr>
                        <a:t>check all that apply</a:t>
                      </a:r>
                      <a:endParaRPr i="1" sz="1200">
                        <a:solidFill>
                          <a:schemeClr val="dk1"/>
                        </a:solidFill>
                        <a:highlight>
                          <a:srgbClr val="FFFF00"/>
                        </a:highlight>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Explanation</a:t>
                      </a:r>
                      <a:endParaRPr b="1" sz="1200">
                        <a:latin typeface="Inter"/>
                        <a:ea typeface="Inter"/>
                        <a:cs typeface="Inter"/>
                        <a:sym typeface="Inter"/>
                      </a:endParaRPr>
                    </a:p>
                    <a:p>
                      <a:pPr indent="-228600" lvl="0" marL="457200" rtl="0" algn="ctr">
                        <a:spcBef>
                          <a:spcPts val="0"/>
                        </a:spcBef>
                        <a:spcAft>
                          <a:spcPts val="0"/>
                        </a:spcAft>
                        <a:buNone/>
                      </a:pPr>
                      <a:r>
                        <a:rPr i="1" lang="en" sz="1200">
                          <a:latin typeface="Inter"/>
                          <a:ea typeface="Inter"/>
                          <a:cs typeface="Inter"/>
                          <a:sym typeface="Inter"/>
                        </a:rPr>
                        <a:t>What were the key causes of this conflict?</a:t>
                      </a:r>
                      <a:endParaRPr b="1" i="1" sz="1200" u="sng">
                        <a:solidFill>
                          <a:srgbClr val="E06666"/>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63850">
                <a:tc vMerge="1"/>
                <a:tc>
                  <a:txBody>
                    <a:bodyPr/>
                    <a:lstStyle/>
                    <a:p>
                      <a:pPr indent="-304800" lvl="0" marL="457200" rtl="0" algn="l">
                        <a:lnSpc>
                          <a:spcPct val="12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Territorial</a:t>
                      </a:r>
                      <a:endParaRPr sz="1200">
                        <a:solidFill>
                          <a:schemeClr val="dk1"/>
                        </a:solidFill>
                        <a:latin typeface="Inter"/>
                        <a:ea typeface="Inter"/>
                        <a:cs typeface="Inter"/>
                        <a:sym typeface="Inter"/>
                      </a:endParaRPr>
                    </a:p>
                    <a:p>
                      <a:pPr indent="-304800" lvl="0" marL="457200" rtl="0" algn="l">
                        <a:lnSpc>
                          <a:spcPct val="12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Religious</a:t>
                      </a:r>
                      <a:endParaRPr sz="1200">
                        <a:solidFill>
                          <a:schemeClr val="dk1"/>
                        </a:solidFill>
                        <a:latin typeface="Inter"/>
                        <a:ea typeface="Inter"/>
                        <a:cs typeface="Inter"/>
                        <a:sym typeface="Inter"/>
                      </a:endParaRPr>
                    </a:p>
                    <a:p>
                      <a:pPr indent="-304800" lvl="0" marL="457200" rtl="0" algn="l">
                        <a:lnSpc>
                          <a:spcPct val="12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Political</a:t>
                      </a:r>
                      <a:endParaRPr sz="1200">
                        <a:solidFill>
                          <a:schemeClr val="dk1"/>
                        </a:solidFill>
                        <a:latin typeface="Inter"/>
                        <a:ea typeface="Inter"/>
                        <a:cs typeface="Inter"/>
                        <a:sym typeface="Inter"/>
                      </a:endParaRPr>
                    </a:p>
                    <a:p>
                      <a:pPr indent="-304800" lvl="0" marL="457200" rtl="0" algn="l">
                        <a:lnSpc>
                          <a:spcPct val="12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Economic</a:t>
                      </a:r>
                      <a:endParaRPr sz="1200">
                        <a:solidFill>
                          <a:schemeClr val="dk1"/>
                        </a:solidFill>
                        <a:latin typeface="Inter"/>
                        <a:ea typeface="Inter"/>
                        <a:cs typeface="Inter"/>
                        <a:sym typeface="Inter"/>
                      </a:endParaRPr>
                    </a:p>
                    <a:p>
                      <a:pPr indent="-304800" lvl="0" marL="457200" rtl="0" algn="l">
                        <a:lnSpc>
                          <a:spcPct val="12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Nationalism</a:t>
                      </a:r>
                      <a:endParaRPr sz="12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09225">
                <a:tc vMerge="1"/>
                <a:tc>
                  <a:txBody>
                    <a:bodyPr/>
                    <a:lstStyle/>
                    <a:p>
                      <a:pPr indent="0" lvl="0" marL="0" rtl="0" algn="ctr">
                        <a:spcBef>
                          <a:spcPts val="0"/>
                        </a:spcBef>
                        <a:spcAft>
                          <a:spcPts val="0"/>
                        </a:spcAft>
                        <a:buNone/>
                      </a:pPr>
                      <a:r>
                        <a:rPr b="1" lang="en" sz="1200">
                          <a:latin typeface="Inter"/>
                          <a:ea typeface="Inter"/>
                          <a:cs typeface="Inter"/>
                          <a:sym typeface="Inter"/>
                        </a:rPr>
                        <a:t>Impact</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What were the effects of this conflict?</a:t>
                      </a:r>
                      <a:endParaRPr i="1" sz="1200">
                        <a:solidFill>
                          <a:schemeClr val="dk1"/>
                        </a:solidFill>
                        <a:highlight>
                          <a:srgbClr val="FFFF00"/>
                        </a:highlight>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Perspective</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How might different groups involved in this conflict view its causes or solutions differently?</a:t>
                      </a:r>
                      <a:endParaRPr b="1" i="1" sz="1200" u="sng">
                        <a:solidFill>
                          <a:srgbClr val="E06666"/>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69400">
                <a:tc vMerge="1"/>
                <a:tc>
                  <a:txBody>
                    <a:bodyPr/>
                    <a:lstStyle/>
                    <a:p>
                      <a:pPr indent="-228600" lvl="0" marL="457200" rtl="0" algn="l">
                        <a:spcBef>
                          <a:spcPts val="0"/>
                        </a:spcBef>
                        <a:spcAft>
                          <a:spcPts val="0"/>
                        </a:spcAft>
                        <a:buNone/>
                      </a:pPr>
                      <a:r>
                        <a:t/>
                      </a:r>
                      <a:endParaRPr sz="1200">
                        <a:solidFill>
                          <a:schemeClr val="dk1"/>
                        </a:solidFill>
                        <a:highlight>
                          <a:srgbClr val="FFFF00"/>
                        </a:highlight>
                        <a:latin typeface="Inter"/>
                        <a:ea typeface="Inter"/>
                        <a:cs typeface="Inter"/>
                        <a:sym typeface="Inter"/>
                      </a:endParaRPr>
                    </a:p>
                    <a:p>
                      <a:pPr indent="-228600" lvl="0" marL="457200" rtl="0" algn="l">
                        <a:spcBef>
                          <a:spcPts val="0"/>
                        </a:spcBef>
                        <a:spcAft>
                          <a:spcPts val="0"/>
                        </a:spcAft>
                        <a:buNone/>
                      </a:pPr>
                      <a:r>
                        <a:t/>
                      </a:r>
                      <a:endParaRPr sz="1200">
                        <a:solidFill>
                          <a:schemeClr val="dk1"/>
                        </a:solidFill>
                        <a:highlight>
                          <a:srgbClr val="FFFF00"/>
                        </a:highlight>
                        <a:latin typeface="Inter"/>
                        <a:ea typeface="Inter"/>
                        <a:cs typeface="Inter"/>
                        <a:sym typeface="Inter"/>
                      </a:endParaRPr>
                    </a:p>
                    <a:p>
                      <a:pPr indent="-228600" lvl="0" marL="457200" rtl="0" algn="l">
                        <a:spcBef>
                          <a:spcPts val="0"/>
                        </a:spcBef>
                        <a:spcAft>
                          <a:spcPts val="0"/>
                        </a:spcAft>
                        <a:buNone/>
                      </a:pPr>
                      <a:r>
                        <a:t/>
                      </a:r>
                      <a:endParaRPr sz="1200">
                        <a:solidFill>
                          <a:schemeClr val="dk1"/>
                        </a:solidFill>
                        <a:highlight>
                          <a:srgbClr val="FFFF00"/>
                        </a:highlight>
                        <a:latin typeface="Inter"/>
                        <a:ea typeface="Inter"/>
                        <a:cs typeface="Inter"/>
                        <a:sym typeface="Inter"/>
                      </a:endParaRPr>
                    </a:p>
                    <a:p>
                      <a:pPr indent="-228600" lvl="0" marL="457200" rtl="0" algn="l">
                        <a:spcBef>
                          <a:spcPts val="0"/>
                        </a:spcBef>
                        <a:spcAft>
                          <a:spcPts val="0"/>
                        </a:spcAft>
                        <a:buNone/>
                      </a:pPr>
                      <a:r>
                        <a:t/>
                      </a:r>
                      <a:endParaRPr sz="1200">
                        <a:solidFill>
                          <a:schemeClr val="dk1"/>
                        </a:solidFill>
                        <a:highlight>
                          <a:srgbClr val="FFFF00"/>
                        </a:highlight>
                        <a:latin typeface="Inter"/>
                        <a:ea typeface="Inter"/>
                        <a:cs typeface="Inter"/>
                        <a:sym typeface="Inter"/>
                      </a:endParaRPr>
                    </a:p>
                    <a:p>
                      <a:pPr indent="-228600" lvl="0" marL="457200" rtl="0" algn="l">
                        <a:spcBef>
                          <a:spcPts val="0"/>
                        </a:spcBef>
                        <a:spcAft>
                          <a:spcPts val="0"/>
                        </a:spcAft>
                        <a:buNone/>
                      </a:pPr>
                      <a:r>
                        <a:t/>
                      </a:r>
                      <a:endParaRPr sz="1200">
                        <a:solidFill>
                          <a:schemeClr val="dk1"/>
                        </a:solidFill>
                        <a:highlight>
                          <a:srgbClr val="FFFF00"/>
                        </a:highlight>
                        <a:latin typeface="Inter"/>
                        <a:ea typeface="Inter"/>
                        <a:cs typeface="Inter"/>
                        <a:sym typeface="Inter"/>
                      </a:endParaRPr>
                    </a:p>
                    <a:p>
                      <a:pPr indent="-228600" lvl="0" marL="457200" rtl="0" algn="l">
                        <a:spcBef>
                          <a:spcPts val="0"/>
                        </a:spcBef>
                        <a:spcAft>
                          <a:spcPts val="0"/>
                        </a:spcAft>
                        <a:buNone/>
                      </a:pPr>
                      <a:r>
                        <a:t/>
                      </a:r>
                      <a:endParaRPr sz="1200">
                        <a:solidFill>
                          <a:schemeClr val="dk1"/>
                        </a:solidFill>
                        <a:highlight>
                          <a:srgbClr val="FFFF00"/>
                        </a:highlight>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1" name="Shape 121"/>
        <p:cNvGrpSpPr/>
        <p:nvPr/>
      </p:nvGrpSpPr>
      <p:grpSpPr>
        <a:xfrm>
          <a:off x="0" y="0"/>
          <a:ext cx="0" cy="0"/>
          <a:chOff x="0" y="0"/>
          <a:chExt cx="0" cy="0"/>
        </a:xfrm>
      </p:grpSpPr>
      <p:sp>
        <p:nvSpPr>
          <p:cNvPr id="122" name="Google Shape;122;p27"/>
          <p:cNvSpPr txBox="1"/>
          <p:nvPr/>
        </p:nvSpPr>
        <p:spPr>
          <a:xfrm>
            <a:off x="50" y="-9800"/>
            <a:ext cx="7772400" cy="734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Stations Group Work</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Conflicts in the Middle East</a:t>
            </a:r>
            <a:endParaRPr sz="1800">
              <a:solidFill>
                <a:schemeClr val="dk1"/>
              </a:solidFill>
              <a:latin typeface="Plus Jakarta Sans"/>
              <a:ea typeface="Plus Jakarta Sans"/>
              <a:cs typeface="Plus Jakarta Sans"/>
              <a:sym typeface="Plus Jakarta Sans"/>
            </a:endParaRPr>
          </a:p>
        </p:txBody>
      </p:sp>
      <p:sp>
        <p:nvSpPr>
          <p:cNvPr id="123" name="Google Shape;123;p27"/>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4" name="Google Shape;124;p27"/>
          <p:cNvPicPr preferRelativeResize="0"/>
          <p:nvPr/>
        </p:nvPicPr>
        <p:blipFill>
          <a:blip r:embed="rId3">
            <a:alphaModFix/>
          </a:blip>
          <a:stretch>
            <a:fillRect/>
          </a:stretch>
        </p:blipFill>
        <p:spPr>
          <a:xfrm>
            <a:off x="402969" y="9712396"/>
            <a:ext cx="257457" cy="257457"/>
          </a:xfrm>
          <a:prstGeom prst="rect">
            <a:avLst/>
          </a:prstGeom>
          <a:noFill/>
          <a:ln>
            <a:noFill/>
          </a:ln>
        </p:spPr>
      </p:pic>
      <p:sp>
        <p:nvSpPr>
          <p:cNvPr id="125" name="Google Shape;125;p27"/>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6" name="Google Shape;126;p27"/>
          <p:cNvPicPr preferRelativeResize="0"/>
          <p:nvPr/>
        </p:nvPicPr>
        <p:blipFill>
          <a:blip r:embed="rId4">
            <a:alphaModFix/>
          </a:blip>
          <a:stretch>
            <a:fillRect/>
          </a:stretch>
        </p:blipFill>
        <p:spPr>
          <a:xfrm>
            <a:off x="290897" y="163672"/>
            <a:ext cx="630865" cy="261602"/>
          </a:xfrm>
          <a:prstGeom prst="rect">
            <a:avLst/>
          </a:prstGeom>
          <a:noFill/>
          <a:ln>
            <a:noFill/>
          </a:ln>
        </p:spPr>
      </p:pic>
      <p:sp>
        <p:nvSpPr>
          <p:cNvPr id="127" name="Google Shape;127;p27"/>
          <p:cNvSpPr txBox="1"/>
          <p:nvPr/>
        </p:nvSpPr>
        <p:spPr>
          <a:xfrm>
            <a:off x="396600" y="732475"/>
            <a:ext cx="69792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With your group, answers the following questions as you rotate through each station.</a:t>
            </a:r>
            <a:endParaRPr>
              <a:latin typeface="Halant"/>
              <a:ea typeface="Halant"/>
              <a:cs typeface="Halant"/>
              <a:sym typeface="Halant"/>
            </a:endParaRPr>
          </a:p>
        </p:txBody>
      </p:sp>
      <p:graphicFrame>
        <p:nvGraphicFramePr>
          <p:cNvPr id="128" name="Google Shape;128;p27"/>
          <p:cNvGraphicFramePr/>
          <p:nvPr/>
        </p:nvGraphicFramePr>
        <p:xfrm>
          <a:off x="405275" y="1162338"/>
          <a:ext cx="3000000" cy="3000000"/>
        </p:xfrm>
        <a:graphic>
          <a:graphicData uri="http://schemas.openxmlformats.org/drawingml/2006/table">
            <a:tbl>
              <a:tblPr>
                <a:noFill/>
                <a:tableStyleId>{4899B920-5085-460B-956C-D6DC9C8711FB}</a:tableStyleId>
              </a:tblPr>
              <a:tblGrid>
                <a:gridCol w="1154825"/>
                <a:gridCol w="2912175"/>
                <a:gridCol w="2912175"/>
              </a:tblGrid>
              <a:tr h="381900">
                <a:tc rowSpan="4">
                  <a:txBody>
                    <a:bodyPr/>
                    <a:lstStyle/>
                    <a:p>
                      <a:pPr indent="0" lvl="0" marL="0" rtl="0" algn="ctr">
                        <a:spcBef>
                          <a:spcPts val="0"/>
                        </a:spcBef>
                        <a:spcAft>
                          <a:spcPts val="0"/>
                        </a:spcAft>
                        <a:buNone/>
                      </a:pPr>
                      <a:r>
                        <a:rPr b="1" lang="en" sz="1200">
                          <a:latin typeface="Inter"/>
                          <a:ea typeface="Inter"/>
                          <a:cs typeface="Inter"/>
                          <a:sym typeface="Inter"/>
                        </a:rPr>
                        <a:t>The Persian Gulf War</a:t>
                      </a:r>
                      <a:endParaRPr b="1"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Motivations</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Check all that apply</a:t>
                      </a:r>
                      <a:endParaRPr i="1"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tcPr>
                </a:tc>
                <a:tc>
                  <a:txBody>
                    <a:bodyPr/>
                    <a:lstStyle/>
                    <a:p>
                      <a:pPr indent="0" lvl="0" marL="0" rtl="0" algn="ctr">
                        <a:spcBef>
                          <a:spcPts val="0"/>
                        </a:spcBef>
                        <a:spcAft>
                          <a:spcPts val="0"/>
                        </a:spcAft>
                        <a:buNone/>
                      </a:pPr>
                      <a:r>
                        <a:rPr b="1" lang="en" sz="1200">
                          <a:latin typeface="Inter"/>
                          <a:ea typeface="Inter"/>
                          <a:cs typeface="Inter"/>
                          <a:sym typeface="Inter"/>
                        </a:rPr>
                        <a:t>Explanation</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What were the key causes of this conflict?</a:t>
                      </a:r>
                      <a:endParaRPr i="1" sz="1200">
                        <a:latin typeface="Inter"/>
                        <a:ea typeface="Inter"/>
                        <a:cs typeface="Inter"/>
                        <a:sym typeface="Inter"/>
                      </a:endParaRPr>
                    </a:p>
                  </a:txBody>
                  <a:tcPr marT="91425" marB="91425" marR="91425" marL="91425" anchor="ctr"/>
                </a:tc>
              </a:tr>
              <a:tr h="763850">
                <a:tc vMerge="1"/>
                <a:tc>
                  <a:txBody>
                    <a:bodyPr/>
                    <a:lstStyle/>
                    <a:p>
                      <a:pPr indent="-304800" lvl="0" marL="457200" rtl="0" algn="l">
                        <a:lnSpc>
                          <a:spcPct val="120000"/>
                        </a:lnSpc>
                        <a:spcBef>
                          <a:spcPts val="0"/>
                        </a:spcBef>
                        <a:spcAft>
                          <a:spcPts val="0"/>
                        </a:spcAft>
                        <a:buSzPts val="1200"/>
                        <a:buFont typeface="Inter"/>
                        <a:buChar char="❏"/>
                      </a:pPr>
                      <a:r>
                        <a:rPr lang="en" sz="1200">
                          <a:latin typeface="Inter"/>
                          <a:ea typeface="Inter"/>
                          <a:cs typeface="Inter"/>
                          <a:sym typeface="Inter"/>
                        </a:rPr>
                        <a:t>Territorial</a:t>
                      </a:r>
                      <a:endParaRPr sz="1200">
                        <a:latin typeface="Inter"/>
                        <a:ea typeface="Inter"/>
                        <a:cs typeface="Inter"/>
                        <a:sym typeface="Inter"/>
                      </a:endParaRPr>
                    </a:p>
                    <a:p>
                      <a:pPr indent="-304800" lvl="0" marL="457200" rtl="0" algn="l">
                        <a:lnSpc>
                          <a:spcPct val="120000"/>
                        </a:lnSpc>
                        <a:spcBef>
                          <a:spcPts val="0"/>
                        </a:spcBef>
                        <a:spcAft>
                          <a:spcPts val="0"/>
                        </a:spcAft>
                        <a:buSzPts val="1200"/>
                        <a:buFont typeface="Inter"/>
                        <a:buChar char="❏"/>
                      </a:pPr>
                      <a:r>
                        <a:rPr lang="en" sz="1200">
                          <a:latin typeface="Inter"/>
                          <a:ea typeface="Inter"/>
                          <a:cs typeface="Inter"/>
                          <a:sym typeface="Inter"/>
                        </a:rPr>
                        <a:t>Religious</a:t>
                      </a:r>
                      <a:endParaRPr sz="1200">
                        <a:latin typeface="Inter"/>
                        <a:ea typeface="Inter"/>
                        <a:cs typeface="Inter"/>
                        <a:sym typeface="Inter"/>
                      </a:endParaRPr>
                    </a:p>
                    <a:p>
                      <a:pPr indent="-304800" lvl="0" marL="457200" rtl="0" algn="l">
                        <a:lnSpc>
                          <a:spcPct val="120000"/>
                        </a:lnSpc>
                        <a:spcBef>
                          <a:spcPts val="0"/>
                        </a:spcBef>
                        <a:spcAft>
                          <a:spcPts val="0"/>
                        </a:spcAft>
                        <a:buSzPts val="1200"/>
                        <a:buFont typeface="Inter"/>
                        <a:buChar char="❏"/>
                      </a:pPr>
                      <a:r>
                        <a:rPr lang="en" sz="1200">
                          <a:latin typeface="Inter"/>
                          <a:ea typeface="Inter"/>
                          <a:cs typeface="Inter"/>
                          <a:sym typeface="Inter"/>
                        </a:rPr>
                        <a:t>Political</a:t>
                      </a:r>
                      <a:endParaRPr sz="1200">
                        <a:latin typeface="Inter"/>
                        <a:ea typeface="Inter"/>
                        <a:cs typeface="Inter"/>
                        <a:sym typeface="Inter"/>
                      </a:endParaRPr>
                    </a:p>
                    <a:p>
                      <a:pPr indent="-304800" lvl="0" marL="457200" rtl="0" algn="l">
                        <a:lnSpc>
                          <a:spcPct val="120000"/>
                        </a:lnSpc>
                        <a:spcBef>
                          <a:spcPts val="0"/>
                        </a:spcBef>
                        <a:spcAft>
                          <a:spcPts val="0"/>
                        </a:spcAft>
                        <a:buSzPts val="1200"/>
                        <a:buFont typeface="Inter"/>
                        <a:buChar char="❏"/>
                      </a:pPr>
                      <a:r>
                        <a:rPr lang="en" sz="1200">
                          <a:latin typeface="Inter"/>
                          <a:ea typeface="Inter"/>
                          <a:cs typeface="Inter"/>
                          <a:sym typeface="Inter"/>
                        </a:rPr>
                        <a:t>Economic</a:t>
                      </a:r>
                      <a:endParaRPr sz="1200">
                        <a:latin typeface="Inter"/>
                        <a:ea typeface="Inter"/>
                        <a:cs typeface="Inter"/>
                        <a:sym typeface="Inter"/>
                      </a:endParaRPr>
                    </a:p>
                    <a:p>
                      <a:pPr indent="-304800" lvl="0" marL="457200" rtl="0" algn="l">
                        <a:lnSpc>
                          <a:spcPct val="120000"/>
                        </a:lnSpc>
                        <a:spcBef>
                          <a:spcPts val="0"/>
                        </a:spcBef>
                        <a:spcAft>
                          <a:spcPts val="0"/>
                        </a:spcAft>
                        <a:buSzPts val="1200"/>
                        <a:buFont typeface="Inter"/>
                        <a:buChar char="❏"/>
                      </a:pPr>
                      <a:r>
                        <a:rPr lang="en" sz="1200">
                          <a:latin typeface="Inter"/>
                          <a:ea typeface="Inter"/>
                          <a:cs typeface="Inter"/>
                          <a:sym typeface="Inter"/>
                        </a:rPr>
                        <a:t>Nationalism</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509225">
                <a:tc vMerge="1"/>
                <a:tc>
                  <a:txBody>
                    <a:bodyPr/>
                    <a:lstStyle/>
                    <a:p>
                      <a:pPr indent="0" lvl="0" marL="0" rtl="0" algn="ctr">
                        <a:spcBef>
                          <a:spcPts val="0"/>
                        </a:spcBef>
                        <a:spcAft>
                          <a:spcPts val="0"/>
                        </a:spcAft>
                        <a:buNone/>
                      </a:pPr>
                      <a:r>
                        <a:rPr b="1" lang="en" sz="1200">
                          <a:latin typeface="Inter"/>
                          <a:ea typeface="Inter"/>
                          <a:cs typeface="Inter"/>
                          <a:sym typeface="Inter"/>
                        </a:rPr>
                        <a:t>Impact</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What were the effects of this conflict?</a:t>
                      </a:r>
                      <a:endParaRPr i="1" sz="1200">
                        <a:highlight>
                          <a:srgbClr val="FFFF00"/>
                        </a:highlight>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Perspective</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How might different groups involved in this conflict view its causes or solutions differently?</a:t>
                      </a:r>
                      <a:endParaRPr b="1" i="1" sz="1200" u="sng">
                        <a:solidFill>
                          <a:srgbClr val="E06666"/>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54600">
                <a:tc vMerge="1"/>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900">
                <a:tc rowSpan="4">
                  <a:txBody>
                    <a:bodyPr/>
                    <a:lstStyle/>
                    <a:p>
                      <a:pPr indent="0" lvl="0" marL="0" rtl="0" algn="ctr">
                        <a:spcBef>
                          <a:spcPts val="0"/>
                        </a:spcBef>
                        <a:spcAft>
                          <a:spcPts val="0"/>
                        </a:spcAft>
                        <a:buNone/>
                      </a:pPr>
                      <a:r>
                        <a:rPr b="1" lang="en" sz="1200">
                          <a:latin typeface="Inter"/>
                          <a:ea typeface="Inter"/>
                          <a:cs typeface="Inter"/>
                          <a:sym typeface="Inter"/>
                        </a:rPr>
                        <a:t>Syrian Civil War</a:t>
                      </a:r>
                      <a:endParaRPr b="1" sz="1200">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a:txBody>
                    <a:bodyPr/>
                    <a:lstStyle/>
                    <a:p>
                      <a:pPr indent="0" lvl="0" marL="0" rtl="0" algn="ctr">
                        <a:spcBef>
                          <a:spcPts val="0"/>
                        </a:spcBef>
                        <a:spcAft>
                          <a:spcPts val="0"/>
                        </a:spcAft>
                        <a:buNone/>
                      </a:pPr>
                      <a:r>
                        <a:rPr b="1" lang="en" sz="1200">
                          <a:latin typeface="Inter"/>
                          <a:ea typeface="Inter"/>
                          <a:cs typeface="Inter"/>
                          <a:sym typeface="Inter"/>
                        </a:rPr>
                        <a:t>Motivations</a:t>
                      </a:r>
                      <a:endParaRPr b="1" sz="1200">
                        <a:latin typeface="Inter"/>
                        <a:ea typeface="Inter"/>
                        <a:cs typeface="Inter"/>
                        <a:sym typeface="Inter"/>
                      </a:endParaRPr>
                    </a:p>
                    <a:p>
                      <a:pPr indent="-228600" lvl="0" marL="457200" rtl="0" algn="ctr">
                        <a:spcBef>
                          <a:spcPts val="0"/>
                        </a:spcBef>
                        <a:spcAft>
                          <a:spcPts val="0"/>
                        </a:spcAft>
                        <a:buNone/>
                      </a:pPr>
                      <a:r>
                        <a:rPr i="1" lang="en" sz="1200">
                          <a:latin typeface="Inter"/>
                          <a:ea typeface="Inter"/>
                          <a:cs typeface="Inter"/>
                          <a:sym typeface="Inter"/>
                        </a:rPr>
                        <a:t>check all that apply</a:t>
                      </a:r>
                      <a:endParaRPr i="1" sz="1200">
                        <a:solidFill>
                          <a:schemeClr val="dk1"/>
                        </a:solidFill>
                        <a:highlight>
                          <a:srgbClr val="FFFF00"/>
                        </a:highlight>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Explanation</a:t>
                      </a:r>
                      <a:endParaRPr b="1" sz="1200">
                        <a:latin typeface="Inter"/>
                        <a:ea typeface="Inter"/>
                        <a:cs typeface="Inter"/>
                        <a:sym typeface="Inter"/>
                      </a:endParaRPr>
                    </a:p>
                    <a:p>
                      <a:pPr indent="-228600" lvl="0" marL="457200" rtl="0" algn="ctr">
                        <a:spcBef>
                          <a:spcPts val="0"/>
                        </a:spcBef>
                        <a:spcAft>
                          <a:spcPts val="0"/>
                        </a:spcAft>
                        <a:buNone/>
                      </a:pPr>
                      <a:r>
                        <a:rPr i="1" lang="en" sz="1200">
                          <a:latin typeface="Inter"/>
                          <a:ea typeface="Inter"/>
                          <a:cs typeface="Inter"/>
                          <a:sym typeface="Inter"/>
                        </a:rPr>
                        <a:t>What were the key causes of this conflict?</a:t>
                      </a:r>
                      <a:endParaRPr b="1" i="1" sz="1200" u="sng">
                        <a:solidFill>
                          <a:srgbClr val="E06666"/>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63850">
                <a:tc vMerge="1"/>
                <a:tc>
                  <a:txBody>
                    <a:bodyPr/>
                    <a:lstStyle/>
                    <a:p>
                      <a:pPr indent="-304800" lvl="0" marL="457200" rtl="0" algn="l">
                        <a:lnSpc>
                          <a:spcPct val="12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Territorial</a:t>
                      </a:r>
                      <a:endParaRPr sz="1200">
                        <a:solidFill>
                          <a:schemeClr val="dk1"/>
                        </a:solidFill>
                        <a:latin typeface="Inter"/>
                        <a:ea typeface="Inter"/>
                        <a:cs typeface="Inter"/>
                        <a:sym typeface="Inter"/>
                      </a:endParaRPr>
                    </a:p>
                    <a:p>
                      <a:pPr indent="-304800" lvl="0" marL="457200" rtl="0" algn="l">
                        <a:lnSpc>
                          <a:spcPct val="12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Religious</a:t>
                      </a:r>
                      <a:endParaRPr sz="1200">
                        <a:solidFill>
                          <a:schemeClr val="dk1"/>
                        </a:solidFill>
                        <a:latin typeface="Inter"/>
                        <a:ea typeface="Inter"/>
                        <a:cs typeface="Inter"/>
                        <a:sym typeface="Inter"/>
                      </a:endParaRPr>
                    </a:p>
                    <a:p>
                      <a:pPr indent="-304800" lvl="0" marL="457200" rtl="0" algn="l">
                        <a:lnSpc>
                          <a:spcPct val="12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Political</a:t>
                      </a:r>
                      <a:endParaRPr sz="1200">
                        <a:solidFill>
                          <a:schemeClr val="dk1"/>
                        </a:solidFill>
                        <a:latin typeface="Inter"/>
                        <a:ea typeface="Inter"/>
                        <a:cs typeface="Inter"/>
                        <a:sym typeface="Inter"/>
                      </a:endParaRPr>
                    </a:p>
                    <a:p>
                      <a:pPr indent="-304800" lvl="0" marL="457200" rtl="0" algn="l">
                        <a:lnSpc>
                          <a:spcPct val="12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Economic</a:t>
                      </a:r>
                      <a:endParaRPr sz="1200">
                        <a:solidFill>
                          <a:schemeClr val="dk1"/>
                        </a:solidFill>
                        <a:latin typeface="Inter"/>
                        <a:ea typeface="Inter"/>
                        <a:cs typeface="Inter"/>
                        <a:sym typeface="Inter"/>
                      </a:endParaRPr>
                    </a:p>
                    <a:p>
                      <a:pPr indent="-304800" lvl="0" marL="457200" rtl="0" algn="l">
                        <a:lnSpc>
                          <a:spcPct val="12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Nationalism</a:t>
                      </a:r>
                      <a:endParaRPr sz="12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09225">
                <a:tc vMerge="1"/>
                <a:tc>
                  <a:txBody>
                    <a:bodyPr/>
                    <a:lstStyle/>
                    <a:p>
                      <a:pPr indent="0" lvl="0" marL="0" rtl="0" algn="ctr">
                        <a:spcBef>
                          <a:spcPts val="0"/>
                        </a:spcBef>
                        <a:spcAft>
                          <a:spcPts val="0"/>
                        </a:spcAft>
                        <a:buNone/>
                      </a:pPr>
                      <a:r>
                        <a:rPr b="1" lang="en" sz="1200">
                          <a:latin typeface="Inter"/>
                          <a:ea typeface="Inter"/>
                          <a:cs typeface="Inter"/>
                          <a:sym typeface="Inter"/>
                        </a:rPr>
                        <a:t>Impact</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What were the effects of this conflict?</a:t>
                      </a:r>
                      <a:endParaRPr i="1" sz="1200">
                        <a:solidFill>
                          <a:schemeClr val="dk1"/>
                        </a:solidFill>
                        <a:highlight>
                          <a:srgbClr val="FFFF00"/>
                        </a:highlight>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Perspective</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How might different groups involved in this conflict view its causes or solutions differently?</a:t>
                      </a:r>
                      <a:endParaRPr b="1" i="1" sz="1200" u="sng">
                        <a:solidFill>
                          <a:srgbClr val="E06666"/>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69400">
                <a:tc vMerge="1"/>
                <a:tc>
                  <a:txBody>
                    <a:bodyPr/>
                    <a:lstStyle/>
                    <a:p>
                      <a:pPr indent="-228600" lvl="0" marL="457200" rtl="0" algn="l">
                        <a:spcBef>
                          <a:spcPts val="0"/>
                        </a:spcBef>
                        <a:spcAft>
                          <a:spcPts val="0"/>
                        </a:spcAft>
                        <a:buNone/>
                      </a:pPr>
                      <a:r>
                        <a:t/>
                      </a:r>
                      <a:endParaRPr sz="1200">
                        <a:solidFill>
                          <a:schemeClr val="dk1"/>
                        </a:solidFill>
                        <a:highlight>
                          <a:srgbClr val="FFFF00"/>
                        </a:highlight>
                        <a:latin typeface="Inter"/>
                        <a:ea typeface="Inter"/>
                        <a:cs typeface="Inter"/>
                        <a:sym typeface="Inter"/>
                      </a:endParaRPr>
                    </a:p>
                    <a:p>
                      <a:pPr indent="-228600" lvl="0" marL="457200" rtl="0" algn="l">
                        <a:spcBef>
                          <a:spcPts val="0"/>
                        </a:spcBef>
                        <a:spcAft>
                          <a:spcPts val="0"/>
                        </a:spcAft>
                        <a:buNone/>
                      </a:pPr>
                      <a:r>
                        <a:t/>
                      </a:r>
                      <a:endParaRPr sz="1200">
                        <a:solidFill>
                          <a:schemeClr val="dk1"/>
                        </a:solidFill>
                        <a:highlight>
                          <a:srgbClr val="FFFF00"/>
                        </a:highlight>
                        <a:latin typeface="Inter"/>
                        <a:ea typeface="Inter"/>
                        <a:cs typeface="Inter"/>
                        <a:sym typeface="Inter"/>
                      </a:endParaRPr>
                    </a:p>
                    <a:p>
                      <a:pPr indent="-228600" lvl="0" marL="457200" rtl="0" algn="l">
                        <a:spcBef>
                          <a:spcPts val="0"/>
                        </a:spcBef>
                        <a:spcAft>
                          <a:spcPts val="0"/>
                        </a:spcAft>
                        <a:buNone/>
                      </a:pPr>
                      <a:r>
                        <a:t/>
                      </a:r>
                      <a:endParaRPr sz="1200">
                        <a:solidFill>
                          <a:schemeClr val="dk1"/>
                        </a:solidFill>
                        <a:highlight>
                          <a:srgbClr val="FFFF00"/>
                        </a:highlight>
                        <a:latin typeface="Inter"/>
                        <a:ea typeface="Inter"/>
                        <a:cs typeface="Inter"/>
                        <a:sym typeface="Inter"/>
                      </a:endParaRPr>
                    </a:p>
                    <a:p>
                      <a:pPr indent="-228600" lvl="0" marL="457200" rtl="0" algn="l">
                        <a:spcBef>
                          <a:spcPts val="0"/>
                        </a:spcBef>
                        <a:spcAft>
                          <a:spcPts val="0"/>
                        </a:spcAft>
                        <a:buNone/>
                      </a:pPr>
                      <a:r>
                        <a:t/>
                      </a:r>
                      <a:endParaRPr sz="1200">
                        <a:solidFill>
                          <a:schemeClr val="dk1"/>
                        </a:solidFill>
                        <a:highlight>
                          <a:srgbClr val="FFFF00"/>
                        </a:highlight>
                        <a:latin typeface="Inter"/>
                        <a:ea typeface="Inter"/>
                        <a:cs typeface="Inter"/>
                        <a:sym typeface="Inter"/>
                      </a:endParaRPr>
                    </a:p>
                    <a:p>
                      <a:pPr indent="-228600" lvl="0" marL="457200" rtl="0" algn="l">
                        <a:spcBef>
                          <a:spcPts val="0"/>
                        </a:spcBef>
                        <a:spcAft>
                          <a:spcPts val="0"/>
                        </a:spcAft>
                        <a:buNone/>
                      </a:pPr>
                      <a:r>
                        <a:t/>
                      </a:r>
                      <a:endParaRPr sz="1200">
                        <a:solidFill>
                          <a:schemeClr val="dk1"/>
                        </a:solidFill>
                        <a:highlight>
                          <a:srgbClr val="FFFF00"/>
                        </a:highlight>
                        <a:latin typeface="Inter"/>
                        <a:ea typeface="Inter"/>
                        <a:cs typeface="Inter"/>
                        <a:sym typeface="Inter"/>
                      </a:endParaRPr>
                    </a:p>
                    <a:p>
                      <a:pPr indent="-228600" lvl="0" marL="457200" rtl="0" algn="l">
                        <a:spcBef>
                          <a:spcPts val="0"/>
                        </a:spcBef>
                        <a:spcAft>
                          <a:spcPts val="0"/>
                        </a:spcAft>
                        <a:buNone/>
                      </a:pPr>
                      <a:r>
                        <a:t/>
                      </a:r>
                      <a:endParaRPr sz="1200">
                        <a:solidFill>
                          <a:schemeClr val="dk1"/>
                        </a:solidFill>
                        <a:highlight>
                          <a:srgbClr val="FFFF00"/>
                        </a:highlight>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2" name="Shape 132"/>
        <p:cNvGrpSpPr/>
        <p:nvPr/>
      </p:nvGrpSpPr>
      <p:grpSpPr>
        <a:xfrm>
          <a:off x="0" y="0"/>
          <a:ext cx="0" cy="0"/>
          <a:chOff x="0" y="0"/>
          <a:chExt cx="0" cy="0"/>
        </a:xfrm>
      </p:grpSpPr>
      <p:sp>
        <p:nvSpPr>
          <p:cNvPr id="133" name="Google Shape;133;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What is the Context? - Conflicts in the Middle East (Exemplar)</a:t>
            </a:r>
            <a:endParaRPr sz="1800">
              <a:latin typeface="Halant"/>
              <a:ea typeface="Halant"/>
              <a:cs typeface="Halant"/>
              <a:sym typeface="Halant"/>
            </a:endParaRPr>
          </a:p>
        </p:txBody>
      </p:sp>
      <p:pic>
        <p:nvPicPr>
          <p:cNvPr id="134" name="Google Shape;134;p28"/>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35" name="Google Shape;135;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6" name="Google Shape;136;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37" name="Google Shape;137;p28"/>
          <p:cNvGraphicFramePr/>
          <p:nvPr/>
        </p:nvGraphicFramePr>
        <p:xfrm>
          <a:off x="359791" y="1670866"/>
          <a:ext cx="3000000" cy="3000000"/>
        </p:xfrm>
        <a:graphic>
          <a:graphicData uri="http://schemas.openxmlformats.org/drawingml/2006/table">
            <a:tbl>
              <a:tblPr>
                <a:noFill/>
                <a:tableStyleId>{F3820903-AA20-4BE2-B12B-284C119C8961}</a:tableStyleId>
              </a:tblPr>
              <a:tblGrid>
                <a:gridCol w="4823275"/>
                <a:gridCol w="2267225"/>
              </a:tblGrid>
              <a:tr h="7331100">
                <a:tc>
                  <a:txBody>
                    <a:bodyPr/>
                    <a:lstStyle/>
                    <a:p>
                      <a:pPr indent="0" lvl="0" marL="0" rtl="0" algn="l">
                        <a:lnSpc>
                          <a:spcPct val="100000"/>
                        </a:lnSpc>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In the decades following World War II, the Middle East became one of the most geopolitically complex and conflict-prone regions in the world. Its strategic location, large oil reserves, and long-standing political and religious tensions attracted the attention and involvement of both regional powers and foreign governments. As European colonial powers like Britain and France withdrew, they left behind unstable borders and unresolved ethnic and sectarian tensions. These conditions were worsened by Cold War rivalries, as the United States and the Soviet Union supported opposing sides in many regional disputes. </a:t>
                      </a:r>
                      <a:r>
                        <a:rPr b="1" lang="en" sz="1150">
                          <a:solidFill>
                            <a:schemeClr val="dk1"/>
                          </a:solidFill>
                          <a:latin typeface="Inter"/>
                          <a:ea typeface="Inter"/>
                          <a:cs typeface="Inter"/>
                          <a:sym typeface="Inter"/>
                        </a:rPr>
                        <a:t>(A)</a:t>
                      </a:r>
                      <a:endParaRPr b="1" sz="115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By the late 20th century, several major events began reshaping the region. One long-standing conflict has been between Israel and Palestine, which began in the mid-20th century and continues today. </a:t>
                      </a:r>
                      <a:r>
                        <a:rPr b="1" lang="en" sz="1150">
                          <a:solidFill>
                            <a:schemeClr val="dk1"/>
                          </a:solidFill>
                          <a:latin typeface="Inter"/>
                          <a:ea typeface="Inter"/>
                          <a:cs typeface="Inter"/>
                          <a:sym typeface="Inter"/>
                        </a:rPr>
                        <a:t>(B) </a:t>
                      </a:r>
                      <a:r>
                        <a:rPr lang="en" sz="1150">
                          <a:solidFill>
                            <a:schemeClr val="dk1"/>
                          </a:solidFill>
                          <a:latin typeface="Inter"/>
                          <a:ea typeface="Inter"/>
                          <a:cs typeface="Inter"/>
                          <a:sym typeface="Inter"/>
                        </a:rPr>
                        <a:t>This struggle over land, identity, and sovereignty has triggered repeated wars, international interventions, and deep regional divisions.</a:t>
                      </a:r>
                      <a:endParaRPr sz="115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In 1980, Iraq invaded Iran, leading to a brutal eight-year war that ended in stalemate but left both nations weakened. Then, in 1990, Iraqi leader Saddam Hussein invaded Kuwait, prompting a U.S.-led coalition to launch the Persian Gulf War to protect global oil access and regional stability. </a:t>
                      </a:r>
                      <a:r>
                        <a:rPr b="1" lang="en" sz="1150">
                          <a:solidFill>
                            <a:schemeClr val="dk1"/>
                          </a:solidFill>
                          <a:latin typeface="Inter"/>
                          <a:ea typeface="Inter"/>
                          <a:cs typeface="Inter"/>
                          <a:sym typeface="Inter"/>
                        </a:rPr>
                        <a:t>(C) </a:t>
                      </a:r>
                      <a:endParaRPr b="1" sz="115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The early 2000s brought even more dramatic change. After the 9/11 terrorist attacks, the United States invaded Afghanistan and later Iraq, arguing that Iraq possessed weapons of mass destruction and posed a threat. The U.S.-led invasion toppled Saddam Hussein but unleashed a wave of instability, including sectarian violence, the rise of insurgent groups, and a long-term civil war. </a:t>
                      </a:r>
                      <a:r>
                        <a:rPr b="1" lang="en" sz="1150">
                          <a:solidFill>
                            <a:schemeClr val="dk1"/>
                          </a:solidFill>
                          <a:latin typeface="Inter"/>
                          <a:ea typeface="Inter"/>
                          <a:cs typeface="Inter"/>
                          <a:sym typeface="Inter"/>
                        </a:rPr>
                        <a:t>(D)</a:t>
                      </a:r>
                      <a:endParaRPr b="1" sz="115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In the years that followed, protests and uprisings during the Arab Spring spread across the region, including in Syria, where a civil war erupted in 2011. This conflict drew in regional and global powers, including Russia, Iran, Turkey, and the United States, and led to one of the worst humanitarian crises of the modern era. </a:t>
                      </a:r>
                      <a:r>
                        <a:rPr b="1" lang="en" sz="1150">
                          <a:solidFill>
                            <a:schemeClr val="dk1"/>
                          </a:solidFill>
                          <a:latin typeface="Inter"/>
                          <a:ea typeface="Inter"/>
                          <a:cs typeface="Inter"/>
                          <a:sym typeface="Inter"/>
                        </a:rPr>
                        <a:t>(E)</a:t>
                      </a:r>
                      <a:endParaRPr b="1" sz="115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Throughout these events, countries intervened for various reasons: to protect economic interests, respond to humanitarian disasters, limit the spread of terrorism, or support allies. But these wars often had unintended consequences, including political instability, refugee crises, and long-lasting regional tensions. </a:t>
                      </a:r>
                      <a:r>
                        <a:rPr b="1" lang="en" sz="1150">
                          <a:solidFill>
                            <a:schemeClr val="dk1"/>
                          </a:solidFill>
                          <a:latin typeface="Inter"/>
                          <a:ea typeface="Inter"/>
                          <a:cs typeface="Inter"/>
                          <a:sym typeface="Inter"/>
                        </a:rPr>
                        <a:t>(F)</a:t>
                      </a:r>
                      <a:endParaRPr b="1" sz="1150">
                        <a:solidFill>
                          <a:schemeClr val="dk1"/>
                        </a:solidFill>
                        <a:latin typeface="Inter"/>
                        <a:ea typeface="Inter"/>
                        <a:cs typeface="Inter"/>
                        <a:sym typeface="Inter"/>
                      </a:endParaRPr>
                    </a:p>
                  </a:txBody>
                  <a:tcPr marT="109750" marB="109750"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Why did the Middle East become a focus of global attention and conflict after World War II?</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Its strategic location, large oil reserves, long-standing political and religious tensions, evacuation of colonial powers, the Cold War</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Who is involved in one of the region’s longest-standing conflicts?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Israel and Palestine</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Why did the U.S. get involved in the Persian Gulf War?</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To protect global oil access and regional stability</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What were the effects of U.S. led invasions after 9/11?</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Toppling of Hussein, sectarian violence, rise of insurgent groups, long-term civil war</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What led to global involvement in Syria in 2011?</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A civil war and a humanitarian crisis</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F. </a:t>
                      </a:r>
                      <a:r>
                        <a:rPr lang="en" sz="1100">
                          <a:solidFill>
                            <a:schemeClr val="dk1"/>
                          </a:solidFill>
                          <a:latin typeface="Inter"/>
                          <a:ea typeface="Inter"/>
                          <a:cs typeface="Inter"/>
                          <a:sym typeface="Inter"/>
                        </a:rPr>
                        <a:t>What have been some unintended outcomes of intervention in the Middle East?</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accent1"/>
                          </a:solidFill>
                          <a:latin typeface="Inter"/>
                          <a:ea typeface="Inter"/>
                          <a:cs typeface="Inter"/>
                          <a:sym typeface="Inter"/>
                        </a:rPr>
                        <a:t>Political instability, refugee crises, and long-lasting regional tensions</a:t>
                      </a:r>
                      <a:endParaRPr b="1" sz="1100">
                        <a:solidFill>
                          <a:srgbClr val="E95C3D"/>
                        </a:solidFill>
                        <a:latin typeface="Inter"/>
                        <a:ea typeface="Inter"/>
                        <a:cs typeface="Inter"/>
                        <a:sym typeface="Inter"/>
                      </a:endParaRPr>
                    </a:p>
                  </a:txBody>
                  <a:tcPr marT="109750" marB="109750"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38" name="Google Shape;138;p28"/>
          <p:cNvSpPr txBox="1"/>
          <p:nvPr/>
        </p:nvSpPr>
        <p:spPr>
          <a:xfrm>
            <a:off x="1878102" y="815663"/>
            <a:ext cx="5439300" cy="7776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139" name="Google Shape;139;p28"/>
          <p:cNvPicPr preferRelativeResize="0"/>
          <p:nvPr/>
        </p:nvPicPr>
        <p:blipFill rotWithShape="1">
          <a:blip r:embed="rId4">
            <a:alphaModFix/>
          </a:blip>
          <a:srcRect b="0" l="0" r="0" t="0"/>
          <a:stretch/>
        </p:blipFill>
        <p:spPr>
          <a:xfrm>
            <a:off x="694375" y="733359"/>
            <a:ext cx="1004826" cy="1004826"/>
          </a:xfrm>
          <a:prstGeom prst="rect">
            <a:avLst/>
          </a:prstGeom>
          <a:noFill/>
          <a:ln>
            <a:noFill/>
          </a:ln>
        </p:spPr>
      </p:pic>
      <p:sp>
        <p:nvSpPr>
          <p:cNvPr id="140" name="Google Shape;140;p28"/>
          <p:cNvSpPr txBox="1"/>
          <p:nvPr/>
        </p:nvSpPr>
        <p:spPr>
          <a:xfrm>
            <a:off x="338625" y="4710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4" name="Shape 144"/>
        <p:cNvGrpSpPr/>
        <p:nvPr/>
      </p:nvGrpSpPr>
      <p:grpSpPr>
        <a:xfrm>
          <a:off x="0" y="0"/>
          <a:ext cx="0" cy="0"/>
          <a:chOff x="0" y="0"/>
          <a:chExt cx="0" cy="0"/>
        </a:xfrm>
      </p:grpSpPr>
      <p:sp>
        <p:nvSpPr>
          <p:cNvPr id="145" name="Google Shape;145;p29"/>
          <p:cNvSpPr txBox="1"/>
          <p:nvPr/>
        </p:nvSpPr>
        <p:spPr>
          <a:xfrm>
            <a:off x="50" y="-9800"/>
            <a:ext cx="7772400" cy="734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Stations Group Work</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Conflicts in the Middle East (Exemplar)</a:t>
            </a:r>
            <a:endParaRPr sz="1800">
              <a:solidFill>
                <a:schemeClr val="dk1"/>
              </a:solidFill>
              <a:latin typeface="Plus Jakarta Sans"/>
              <a:ea typeface="Plus Jakarta Sans"/>
              <a:cs typeface="Plus Jakarta Sans"/>
              <a:sym typeface="Plus Jakarta Sans"/>
            </a:endParaRPr>
          </a:p>
        </p:txBody>
      </p:sp>
      <p:sp>
        <p:nvSpPr>
          <p:cNvPr id="146" name="Google Shape;146;p29"/>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7" name="Google Shape;147;p29"/>
          <p:cNvPicPr preferRelativeResize="0"/>
          <p:nvPr/>
        </p:nvPicPr>
        <p:blipFill>
          <a:blip r:embed="rId3">
            <a:alphaModFix/>
          </a:blip>
          <a:stretch>
            <a:fillRect/>
          </a:stretch>
        </p:blipFill>
        <p:spPr>
          <a:xfrm>
            <a:off x="402969" y="9712396"/>
            <a:ext cx="257457" cy="257457"/>
          </a:xfrm>
          <a:prstGeom prst="rect">
            <a:avLst/>
          </a:prstGeom>
          <a:noFill/>
          <a:ln>
            <a:noFill/>
          </a:ln>
        </p:spPr>
      </p:pic>
      <p:sp>
        <p:nvSpPr>
          <p:cNvPr id="148" name="Google Shape;148;p29"/>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9" name="Google Shape;149;p29"/>
          <p:cNvPicPr preferRelativeResize="0"/>
          <p:nvPr/>
        </p:nvPicPr>
        <p:blipFill>
          <a:blip r:embed="rId4">
            <a:alphaModFix/>
          </a:blip>
          <a:stretch>
            <a:fillRect/>
          </a:stretch>
        </p:blipFill>
        <p:spPr>
          <a:xfrm>
            <a:off x="290897" y="163672"/>
            <a:ext cx="630865" cy="261602"/>
          </a:xfrm>
          <a:prstGeom prst="rect">
            <a:avLst/>
          </a:prstGeom>
          <a:noFill/>
          <a:ln>
            <a:noFill/>
          </a:ln>
        </p:spPr>
      </p:pic>
      <p:sp>
        <p:nvSpPr>
          <p:cNvPr id="150" name="Google Shape;150;p29"/>
          <p:cNvSpPr txBox="1"/>
          <p:nvPr/>
        </p:nvSpPr>
        <p:spPr>
          <a:xfrm>
            <a:off x="396600" y="732475"/>
            <a:ext cx="69792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With your group, answers the following questions as you rotate through each station.</a:t>
            </a:r>
            <a:endParaRPr>
              <a:latin typeface="Halant"/>
              <a:ea typeface="Halant"/>
              <a:cs typeface="Halant"/>
              <a:sym typeface="Halant"/>
            </a:endParaRPr>
          </a:p>
        </p:txBody>
      </p:sp>
      <p:graphicFrame>
        <p:nvGraphicFramePr>
          <p:cNvPr id="151" name="Google Shape;151;p29"/>
          <p:cNvGraphicFramePr/>
          <p:nvPr/>
        </p:nvGraphicFramePr>
        <p:xfrm>
          <a:off x="405275" y="1162338"/>
          <a:ext cx="3000000" cy="3000000"/>
        </p:xfrm>
        <a:graphic>
          <a:graphicData uri="http://schemas.openxmlformats.org/drawingml/2006/table">
            <a:tbl>
              <a:tblPr>
                <a:noFill/>
                <a:tableStyleId>{4899B920-5085-460B-956C-D6DC9C8711FB}</a:tableStyleId>
              </a:tblPr>
              <a:tblGrid>
                <a:gridCol w="1154825"/>
                <a:gridCol w="2912175"/>
                <a:gridCol w="2912175"/>
              </a:tblGrid>
              <a:tr h="381900">
                <a:tc rowSpan="4">
                  <a:txBody>
                    <a:bodyPr/>
                    <a:lstStyle/>
                    <a:p>
                      <a:pPr indent="0" lvl="0" marL="0" rtl="0" algn="ctr">
                        <a:spcBef>
                          <a:spcPts val="0"/>
                        </a:spcBef>
                        <a:spcAft>
                          <a:spcPts val="0"/>
                        </a:spcAft>
                        <a:buNone/>
                      </a:pPr>
                      <a:r>
                        <a:rPr b="1" lang="en" sz="1200">
                          <a:latin typeface="Inter"/>
                          <a:ea typeface="Inter"/>
                          <a:cs typeface="Inter"/>
                          <a:sym typeface="Inter"/>
                        </a:rPr>
                        <a:t>Israel Palestine Conflict</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Motivations</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Check all that apply</a:t>
                      </a:r>
                      <a:endParaRPr i="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Explanation</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What were the key causes of this conflict?</a:t>
                      </a:r>
                      <a:endParaRPr i="1" sz="1200">
                        <a:latin typeface="Inter"/>
                        <a:ea typeface="Inter"/>
                        <a:cs typeface="Inter"/>
                        <a:sym typeface="Inter"/>
                      </a:endParaRPr>
                    </a:p>
                  </a:txBody>
                  <a:tcPr marT="91425" marB="91425" marR="91425" marL="91425" anchor="ctr"/>
                </a:tc>
              </a:tr>
              <a:tr h="763850">
                <a:tc vMerge="1"/>
                <a:tc>
                  <a:txBody>
                    <a:bodyPr/>
                    <a:lstStyle/>
                    <a:p>
                      <a:pPr indent="-304800" lvl="0" marL="457200" rtl="0" algn="l">
                        <a:lnSpc>
                          <a:spcPct val="120000"/>
                        </a:lnSpc>
                        <a:spcBef>
                          <a:spcPts val="0"/>
                        </a:spcBef>
                        <a:spcAft>
                          <a:spcPts val="0"/>
                        </a:spcAft>
                        <a:buClr>
                          <a:srgbClr val="E95C3D"/>
                        </a:buClr>
                        <a:buSzPts val="1200"/>
                        <a:buFont typeface="Inter"/>
                        <a:buChar char="🗹"/>
                      </a:pPr>
                      <a:r>
                        <a:rPr lang="en" sz="1200">
                          <a:latin typeface="Inter"/>
                          <a:ea typeface="Inter"/>
                          <a:cs typeface="Inter"/>
                          <a:sym typeface="Inter"/>
                        </a:rPr>
                        <a:t>Territorial </a:t>
                      </a:r>
                      <a:endParaRPr sz="1200">
                        <a:latin typeface="Inter"/>
                        <a:ea typeface="Inter"/>
                        <a:cs typeface="Inter"/>
                        <a:sym typeface="Inter"/>
                      </a:endParaRPr>
                    </a:p>
                    <a:p>
                      <a:pPr indent="-304800" lvl="0" marL="457200" rtl="0" algn="l">
                        <a:lnSpc>
                          <a:spcPct val="120000"/>
                        </a:lnSpc>
                        <a:spcBef>
                          <a:spcPts val="0"/>
                        </a:spcBef>
                        <a:spcAft>
                          <a:spcPts val="0"/>
                        </a:spcAft>
                        <a:buClr>
                          <a:srgbClr val="E95C3D"/>
                        </a:buClr>
                        <a:buSzPts val="1200"/>
                        <a:buFont typeface="Inter"/>
                        <a:buChar char="🗹"/>
                      </a:pPr>
                      <a:r>
                        <a:rPr lang="en" sz="1200">
                          <a:latin typeface="Inter"/>
                          <a:ea typeface="Inter"/>
                          <a:cs typeface="Inter"/>
                          <a:sym typeface="Inter"/>
                        </a:rPr>
                        <a:t>Religious</a:t>
                      </a:r>
                      <a:endParaRPr sz="1200">
                        <a:latin typeface="Inter"/>
                        <a:ea typeface="Inter"/>
                        <a:cs typeface="Inter"/>
                        <a:sym typeface="Inter"/>
                      </a:endParaRPr>
                    </a:p>
                    <a:p>
                      <a:pPr indent="-304800" lvl="0" marL="457200" rtl="0" algn="l">
                        <a:lnSpc>
                          <a:spcPct val="120000"/>
                        </a:lnSpc>
                        <a:spcBef>
                          <a:spcPts val="0"/>
                        </a:spcBef>
                        <a:spcAft>
                          <a:spcPts val="0"/>
                        </a:spcAft>
                        <a:buClr>
                          <a:srgbClr val="E95C3D"/>
                        </a:buClr>
                        <a:buSzPts val="1200"/>
                        <a:buFont typeface="Inter"/>
                        <a:buChar char="🗹"/>
                      </a:pPr>
                      <a:r>
                        <a:rPr lang="en" sz="1200">
                          <a:latin typeface="Inter"/>
                          <a:ea typeface="Inter"/>
                          <a:cs typeface="Inter"/>
                          <a:sym typeface="Inter"/>
                        </a:rPr>
                        <a:t>Political</a:t>
                      </a:r>
                      <a:endParaRPr sz="1200">
                        <a:latin typeface="Inter"/>
                        <a:ea typeface="Inter"/>
                        <a:cs typeface="Inter"/>
                        <a:sym typeface="Inter"/>
                      </a:endParaRPr>
                    </a:p>
                    <a:p>
                      <a:pPr indent="-304800" lvl="0" marL="457200" rtl="0" algn="l">
                        <a:lnSpc>
                          <a:spcPct val="120000"/>
                        </a:lnSpc>
                        <a:spcBef>
                          <a:spcPts val="0"/>
                        </a:spcBef>
                        <a:spcAft>
                          <a:spcPts val="0"/>
                        </a:spcAft>
                        <a:buSzPts val="1200"/>
                        <a:buFont typeface="Inter"/>
                        <a:buChar char="❏"/>
                      </a:pPr>
                      <a:r>
                        <a:rPr lang="en" sz="1200">
                          <a:latin typeface="Inter"/>
                          <a:ea typeface="Inter"/>
                          <a:cs typeface="Inter"/>
                          <a:sym typeface="Inter"/>
                        </a:rPr>
                        <a:t>Economic</a:t>
                      </a:r>
                      <a:endParaRPr sz="1200">
                        <a:latin typeface="Inter"/>
                        <a:ea typeface="Inter"/>
                        <a:cs typeface="Inter"/>
                        <a:sym typeface="Inter"/>
                      </a:endParaRPr>
                    </a:p>
                    <a:p>
                      <a:pPr indent="-304800" lvl="0" marL="457200" rtl="0" algn="l">
                        <a:lnSpc>
                          <a:spcPct val="120000"/>
                        </a:lnSpc>
                        <a:spcBef>
                          <a:spcPts val="0"/>
                        </a:spcBef>
                        <a:spcAft>
                          <a:spcPts val="0"/>
                        </a:spcAft>
                        <a:buClr>
                          <a:srgbClr val="E95C3D"/>
                        </a:buClr>
                        <a:buSzPts val="1200"/>
                        <a:buFont typeface="Inter"/>
                        <a:buChar char="🗹"/>
                      </a:pPr>
                      <a:r>
                        <a:rPr lang="en" sz="1200">
                          <a:latin typeface="Inter"/>
                          <a:ea typeface="Inter"/>
                          <a:cs typeface="Inter"/>
                          <a:sym typeface="Inter"/>
                        </a:rPr>
                        <a:t>Nationalism</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There are competing claims to land, particularly over Jerusalem. The establishment of the state of Israel  led to wars and displacement of Palestinians.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509225">
                <a:tc vMerge="1"/>
                <a:tc>
                  <a:txBody>
                    <a:bodyPr/>
                    <a:lstStyle/>
                    <a:p>
                      <a:pPr indent="0" lvl="0" marL="0" rtl="0" algn="ctr">
                        <a:spcBef>
                          <a:spcPts val="0"/>
                        </a:spcBef>
                        <a:spcAft>
                          <a:spcPts val="0"/>
                        </a:spcAft>
                        <a:buNone/>
                      </a:pPr>
                      <a:r>
                        <a:rPr b="1" lang="en" sz="1200">
                          <a:latin typeface="Inter"/>
                          <a:ea typeface="Inter"/>
                          <a:cs typeface="Inter"/>
                          <a:sym typeface="Inter"/>
                        </a:rPr>
                        <a:t>Impact</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What were the effects of this conflict?</a:t>
                      </a:r>
                      <a:endParaRPr i="1" sz="1200">
                        <a:highlight>
                          <a:srgbClr val="FFFF00"/>
                        </a:highlight>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Perspective</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How might different groups involved in this conflict view its causes or solutions differently?</a:t>
                      </a:r>
                      <a:endParaRPr b="1" i="1" sz="1200" u="sng">
                        <a:solidFill>
                          <a:srgbClr val="E06666"/>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54600">
                <a:tc vMerge="1"/>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There have been thousands of deaths and injuries, displacement of populations, economic hardships, and restricted access to resources and services for many in the region.</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Israelis may see the creation and defense of Israel as essential for Jewish safety and autonomy. Palestinians may view the situation as an occupation and fight for statehood and return of land.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900">
                <a:tc rowSpan="4">
                  <a:txBody>
                    <a:bodyPr/>
                    <a:lstStyle/>
                    <a:p>
                      <a:pPr indent="0" lvl="0" marL="0" rtl="0" algn="ctr">
                        <a:spcBef>
                          <a:spcPts val="0"/>
                        </a:spcBef>
                        <a:spcAft>
                          <a:spcPts val="0"/>
                        </a:spcAft>
                        <a:buNone/>
                      </a:pPr>
                      <a:r>
                        <a:rPr b="1" lang="en" sz="1200">
                          <a:latin typeface="Inter"/>
                          <a:ea typeface="Inter"/>
                          <a:cs typeface="Inter"/>
                          <a:sym typeface="Inter"/>
                        </a:rPr>
                        <a:t>Iran-Iraq War</a:t>
                      </a:r>
                      <a:endParaRPr b="1" sz="1200">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b="1" lang="en" sz="1200">
                          <a:latin typeface="Inter"/>
                          <a:ea typeface="Inter"/>
                          <a:cs typeface="Inter"/>
                          <a:sym typeface="Inter"/>
                        </a:rPr>
                        <a:t>Motivations</a:t>
                      </a:r>
                      <a:endParaRPr b="1" sz="1200">
                        <a:latin typeface="Inter"/>
                        <a:ea typeface="Inter"/>
                        <a:cs typeface="Inter"/>
                        <a:sym typeface="Inter"/>
                      </a:endParaRPr>
                    </a:p>
                    <a:p>
                      <a:pPr indent="-228600" lvl="0" marL="457200" rtl="0" algn="ctr">
                        <a:spcBef>
                          <a:spcPts val="0"/>
                        </a:spcBef>
                        <a:spcAft>
                          <a:spcPts val="0"/>
                        </a:spcAft>
                        <a:buNone/>
                      </a:pPr>
                      <a:r>
                        <a:rPr i="1" lang="en" sz="1200">
                          <a:latin typeface="Inter"/>
                          <a:ea typeface="Inter"/>
                          <a:cs typeface="Inter"/>
                          <a:sym typeface="Inter"/>
                        </a:rPr>
                        <a:t>check all that apply</a:t>
                      </a:r>
                      <a:endParaRPr i="1" sz="1200">
                        <a:solidFill>
                          <a:schemeClr val="dk1"/>
                        </a:solidFill>
                        <a:highlight>
                          <a:srgbClr val="FFFF00"/>
                        </a:highlight>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Explanation</a:t>
                      </a:r>
                      <a:endParaRPr b="1" sz="1200">
                        <a:latin typeface="Inter"/>
                        <a:ea typeface="Inter"/>
                        <a:cs typeface="Inter"/>
                        <a:sym typeface="Inter"/>
                      </a:endParaRPr>
                    </a:p>
                    <a:p>
                      <a:pPr indent="-228600" lvl="0" marL="457200" rtl="0" algn="ctr">
                        <a:spcBef>
                          <a:spcPts val="0"/>
                        </a:spcBef>
                        <a:spcAft>
                          <a:spcPts val="0"/>
                        </a:spcAft>
                        <a:buNone/>
                      </a:pPr>
                      <a:r>
                        <a:rPr i="1" lang="en" sz="1200">
                          <a:latin typeface="Inter"/>
                          <a:ea typeface="Inter"/>
                          <a:cs typeface="Inter"/>
                          <a:sym typeface="Inter"/>
                        </a:rPr>
                        <a:t>What were the key causes of this conflict?</a:t>
                      </a:r>
                      <a:endParaRPr b="1" i="1" sz="1200" u="sng">
                        <a:solidFill>
                          <a:srgbClr val="E06666"/>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63850">
                <a:tc vMerge="1"/>
                <a:tc>
                  <a:txBody>
                    <a:bodyPr/>
                    <a:lstStyle/>
                    <a:p>
                      <a:pPr indent="-304800" lvl="0" marL="457200" rtl="0" algn="l">
                        <a:lnSpc>
                          <a:spcPct val="120000"/>
                        </a:lnSpc>
                        <a:spcBef>
                          <a:spcPts val="0"/>
                        </a:spcBef>
                        <a:spcAft>
                          <a:spcPts val="0"/>
                        </a:spcAft>
                        <a:buClr>
                          <a:srgbClr val="E95C3D"/>
                        </a:buClr>
                        <a:buSzPts val="1200"/>
                        <a:buFont typeface="Inter"/>
                        <a:buChar char="🗹"/>
                      </a:pPr>
                      <a:r>
                        <a:rPr lang="en" sz="1200">
                          <a:solidFill>
                            <a:schemeClr val="dk1"/>
                          </a:solidFill>
                          <a:latin typeface="Inter"/>
                          <a:ea typeface="Inter"/>
                          <a:cs typeface="Inter"/>
                          <a:sym typeface="Inter"/>
                        </a:rPr>
                        <a:t>Territorial</a:t>
                      </a:r>
                      <a:endParaRPr sz="1200">
                        <a:solidFill>
                          <a:schemeClr val="dk1"/>
                        </a:solidFill>
                        <a:latin typeface="Inter"/>
                        <a:ea typeface="Inter"/>
                        <a:cs typeface="Inter"/>
                        <a:sym typeface="Inter"/>
                      </a:endParaRPr>
                    </a:p>
                    <a:p>
                      <a:pPr indent="-304800" lvl="0" marL="457200" rtl="0" algn="l">
                        <a:lnSpc>
                          <a:spcPct val="120000"/>
                        </a:lnSpc>
                        <a:spcBef>
                          <a:spcPts val="0"/>
                        </a:spcBef>
                        <a:spcAft>
                          <a:spcPts val="0"/>
                        </a:spcAft>
                        <a:buClr>
                          <a:srgbClr val="E95C3D"/>
                        </a:buClr>
                        <a:buSzPts val="1200"/>
                        <a:buFont typeface="Inter"/>
                        <a:buChar char="🗹"/>
                      </a:pPr>
                      <a:r>
                        <a:rPr lang="en" sz="1200">
                          <a:solidFill>
                            <a:schemeClr val="dk1"/>
                          </a:solidFill>
                          <a:latin typeface="Inter"/>
                          <a:ea typeface="Inter"/>
                          <a:cs typeface="Inter"/>
                          <a:sym typeface="Inter"/>
                        </a:rPr>
                        <a:t>Religious</a:t>
                      </a:r>
                      <a:endParaRPr sz="1200">
                        <a:solidFill>
                          <a:schemeClr val="dk1"/>
                        </a:solidFill>
                        <a:latin typeface="Inter"/>
                        <a:ea typeface="Inter"/>
                        <a:cs typeface="Inter"/>
                        <a:sym typeface="Inter"/>
                      </a:endParaRPr>
                    </a:p>
                    <a:p>
                      <a:pPr indent="-304800" lvl="0" marL="457200" rtl="0" algn="l">
                        <a:lnSpc>
                          <a:spcPct val="120000"/>
                        </a:lnSpc>
                        <a:spcBef>
                          <a:spcPts val="0"/>
                        </a:spcBef>
                        <a:spcAft>
                          <a:spcPts val="0"/>
                        </a:spcAft>
                        <a:buClr>
                          <a:srgbClr val="E95C3D"/>
                        </a:buClr>
                        <a:buSzPts val="1200"/>
                        <a:buFont typeface="Inter"/>
                        <a:buChar char="🗹"/>
                      </a:pPr>
                      <a:r>
                        <a:rPr lang="en" sz="1200">
                          <a:solidFill>
                            <a:schemeClr val="dk1"/>
                          </a:solidFill>
                          <a:latin typeface="Inter"/>
                          <a:ea typeface="Inter"/>
                          <a:cs typeface="Inter"/>
                          <a:sym typeface="Inter"/>
                        </a:rPr>
                        <a:t>Political</a:t>
                      </a:r>
                      <a:endParaRPr sz="1200">
                        <a:solidFill>
                          <a:schemeClr val="dk1"/>
                        </a:solidFill>
                        <a:latin typeface="Inter"/>
                        <a:ea typeface="Inter"/>
                        <a:cs typeface="Inter"/>
                        <a:sym typeface="Inter"/>
                      </a:endParaRPr>
                    </a:p>
                    <a:p>
                      <a:pPr indent="-304800" lvl="0" marL="457200" rtl="0" algn="l">
                        <a:lnSpc>
                          <a:spcPct val="120000"/>
                        </a:lnSpc>
                        <a:spcBef>
                          <a:spcPts val="0"/>
                        </a:spcBef>
                        <a:spcAft>
                          <a:spcPts val="0"/>
                        </a:spcAft>
                        <a:buClr>
                          <a:srgbClr val="E95C3D"/>
                        </a:buClr>
                        <a:buSzPts val="1200"/>
                        <a:buFont typeface="Inter"/>
                        <a:buChar char="🗹"/>
                      </a:pPr>
                      <a:r>
                        <a:rPr lang="en" sz="1200">
                          <a:solidFill>
                            <a:schemeClr val="dk1"/>
                          </a:solidFill>
                          <a:latin typeface="Inter"/>
                          <a:ea typeface="Inter"/>
                          <a:cs typeface="Inter"/>
                          <a:sym typeface="Inter"/>
                        </a:rPr>
                        <a:t>Economic</a:t>
                      </a:r>
                      <a:endParaRPr sz="1200">
                        <a:solidFill>
                          <a:schemeClr val="dk1"/>
                        </a:solidFill>
                        <a:latin typeface="Inter"/>
                        <a:ea typeface="Inter"/>
                        <a:cs typeface="Inter"/>
                        <a:sym typeface="Inter"/>
                      </a:endParaRPr>
                    </a:p>
                    <a:p>
                      <a:pPr indent="-304800" lvl="0" marL="457200" rtl="0" algn="l">
                        <a:lnSpc>
                          <a:spcPct val="120000"/>
                        </a:lnSpc>
                        <a:spcBef>
                          <a:spcPts val="0"/>
                        </a:spcBef>
                        <a:spcAft>
                          <a:spcPts val="0"/>
                        </a:spcAft>
                        <a:buClr>
                          <a:srgbClr val="E95C3D"/>
                        </a:buClr>
                        <a:buSzPts val="1200"/>
                        <a:buFont typeface="Inter"/>
                        <a:buChar char="🗹"/>
                      </a:pPr>
                      <a:r>
                        <a:rPr lang="en" sz="1200">
                          <a:solidFill>
                            <a:schemeClr val="dk1"/>
                          </a:solidFill>
                          <a:latin typeface="Inter"/>
                          <a:ea typeface="Inter"/>
                          <a:cs typeface="Inter"/>
                          <a:sym typeface="Inter"/>
                        </a:rPr>
                        <a:t>Nationalism</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Saddam Hussein, invaded Iran, there was a border dispute over the Shatt al-Arab waterway, fears of the spread of Iran’s Islamic Revolution, and long-standing sectarian and nationalist rivalries.</a:t>
                      </a:r>
                      <a:endParaRPr b="1" sz="1200">
                        <a:solidFill>
                          <a:srgbClr val="E95C3D"/>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09225">
                <a:tc vMerge="1"/>
                <a:tc>
                  <a:txBody>
                    <a:bodyPr/>
                    <a:lstStyle/>
                    <a:p>
                      <a:pPr indent="0" lvl="0" marL="0" rtl="0" algn="ctr">
                        <a:spcBef>
                          <a:spcPts val="0"/>
                        </a:spcBef>
                        <a:spcAft>
                          <a:spcPts val="0"/>
                        </a:spcAft>
                        <a:buNone/>
                      </a:pPr>
                      <a:r>
                        <a:rPr b="1" lang="en" sz="1200">
                          <a:latin typeface="Inter"/>
                          <a:ea typeface="Inter"/>
                          <a:cs typeface="Inter"/>
                          <a:sym typeface="Inter"/>
                        </a:rPr>
                        <a:t>Impact</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What were the effects of this conflict?</a:t>
                      </a:r>
                      <a:endParaRPr i="1" sz="1200">
                        <a:solidFill>
                          <a:schemeClr val="dk1"/>
                        </a:solidFill>
                        <a:highlight>
                          <a:srgbClr val="FFFF00"/>
                        </a:highlight>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Perspective</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How might different groups involved in this conflict view its causes or solutions differently?</a:t>
                      </a:r>
                      <a:endParaRPr b="1" i="1" sz="1200" u="sng">
                        <a:solidFill>
                          <a:srgbClr val="E06666"/>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69400">
                <a:tc vMerge="1"/>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It caused over a million deaths. It severely damaged both economies, led to widespread destruction, and left deep social scars. It also increased regional instability and militarization.</a:t>
                      </a:r>
                      <a:endParaRPr b="1" sz="1200">
                        <a:solidFill>
                          <a:srgbClr val="E95C3D"/>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Iran viewed the war as an act of aggression and a defense of its revolution. Iraq saw it as a preventive measure against the spread of Shi’a influence.</a:t>
                      </a:r>
                      <a:endParaRPr b="1" sz="1200">
                        <a:solidFill>
                          <a:srgbClr val="E95C3D"/>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30"/>
          <p:cNvSpPr txBox="1"/>
          <p:nvPr/>
        </p:nvSpPr>
        <p:spPr>
          <a:xfrm>
            <a:off x="50" y="-9800"/>
            <a:ext cx="7772400" cy="734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Stations Group Work</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Conflicts in the Middle East (Exemplar)</a:t>
            </a:r>
            <a:endParaRPr sz="1800">
              <a:solidFill>
                <a:schemeClr val="dk1"/>
              </a:solidFill>
              <a:latin typeface="Plus Jakarta Sans"/>
              <a:ea typeface="Plus Jakarta Sans"/>
              <a:cs typeface="Plus Jakarta Sans"/>
              <a:sym typeface="Plus Jakarta Sans"/>
            </a:endParaRPr>
          </a:p>
        </p:txBody>
      </p:sp>
      <p:sp>
        <p:nvSpPr>
          <p:cNvPr id="157" name="Google Shape;157;p30"/>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8" name="Google Shape;158;p30"/>
          <p:cNvPicPr preferRelativeResize="0"/>
          <p:nvPr/>
        </p:nvPicPr>
        <p:blipFill>
          <a:blip r:embed="rId3">
            <a:alphaModFix/>
          </a:blip>
          <a:stretch>
            <a:fillRect/>
          </a:stretch>
        </p:blipFill>
        <p:spPr>
          <a:xfrm>
            <a:off x="402969" y="9712396"/>
            <a:ext cx="257457" cy="257457"/>
          </a:xfrm>
          <a:prstGeom prst="rect">
            <a:avLst/>
          </a:prstGeom>
          <a:noFill/>
          <a:ln>
            <a:noFill/>
          </a:ln>
        </p:spPr>
      </p:pic>
      <p:sp>
        <p:nvSpPr>
          <p:cNvPr id="159" name="Google Shape;159;p30"/>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0" name="Google Shape;160;p30"/>
          <p:cNvPicPr preferRelativeResize="0"/>
          <p:nvPr/>
        </p:nvPicPr>
        <p:blipFill>
          <a:blip r:embed="rId4">
            <a:alphaModFix/>
          </a:blip>
          <a:stretch>
            <a:fillRect/>
          </a:stretch>
        </p:blipFill>
        <p:spPr>
          <a:xfrm>
            <a:off x="290897" y="163672"/>
            <a:ext cx="630865" cy="261602"/>
          </a:xfrm>
          <a:prstGeom prst="rect">
            <a:avLst/>
          </a:prstGeom>
          <a:noFill/>
          <a:ln>
            <a:noFill/>
          </a:ln>
        </p:spPr>
      </p:pic>
      <p:sp>
        <p:nvSpPr>
          <p:cNvPr id="161" name="Google Shape;161;p30"/>
          <p:cNvSpPr txBox="1"/>
          <p:nvPr/>
        </p:nvSpPr>
        <p:spPr>
          <a:xfrm>
            <a:off x="396600" y="732475"/>
            <a:ext cx="69792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With your group, answers the following questions as you rotate through each station.</a:t>
            </a:r>
            <a:endParaRPr>
              <a:latin typeface="Halant"/>
              <a:ea typeface="Halant"/>
              <a:cs typeface="Halant"/>
              <a:sym typeface="Halant"/>
            </a:endParaRPr>
          </a:p>
        </p:txBody>
      </p:sp>
      <p:graphicFrame>
        <p:nvGraphicFramePr>
          <p:cNvPr id="162" name="Google Shape;162;p30"/>
          <p:cNvGraphicFramePr/>
          <p:nvPr/>
        </p:nvGraphicFramePr>
        <p:xfrm>
          <a:off x="405275" y="1162338"/>
          <a:ext cx="3000000" cy="3000000"/>
        </p:xfrm>
        <a:graphic>
          <a:graphicData uri="http://schemas.openxmlformats.org/drawingml/2006/table">
            <a:tbl>
              <a:tblPr>
                <a:noFill/>
                <a:tableStyleId>{4899B920-5085-460B-956C-D6DC9C8711FB}</a:tableStyleId>
              </a:tblPr>
              <a:tblGrid>
                <a:gridCol w="1154825"/>
                <a:gridCol w="2912175"/>
                <a:gridCol w="2912175"/>
              </a:tblGrid>
              <a:tr h="520175">
                <a:tc rowSpan="4">
                  <a:txBody>
                    <a:bodyPr/>
                    <a:lstStyle/>
                    <a:p>
                      <a:pPr indent="0" lvl="0" marL="0" rtl="0" algn="ctr">
                        <a:spcBef>
                          <a:spcPts val="0"/>
                        </a:spcBef>
                        <a:spcAft>
                          <a:spcPts val="0"/>
                        </a:spcAft>
                        <a:buNone/>
                      </a:pPr>
                      <a:r>
                        <a:rPr b="1" lang="en" sz="1200">
                          <a:latin typeface="Inter"/>
                          <a:ea typeface="Inter"/>
                          <a:cs typeface="Inter"/>
                          <a:sym typeface="Inter"/>
                        </a:rPr>
                        <a:t>The Persian Gulf War</a:t>
                      </a:r>
                      <a:endParaRPr b="1"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Motivations</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Check all that apply</a:t>
                      </a:r>
                      <a:endParaRPr i="1"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tcPr>
                </a:tc>
                <a:tc>
                  <a:txBody>
                    <a:bodyPr/>
                    <a:lstStyle/>
                    <a:p>
                      <a:pPr indent="0" lvl="0" marL="0" rtl="0" algn="ctr">
                        <a:spcBef>
                          <a:spcPts val="0"/>
                        </a:spcBef>
                        <a:spcAft>
                          <a:spcPts val="0"/>
                        </a:spcAft>
                        <a:buNone/>
                      </a:pPr>
                      <a:r>
                        <a:rPr b="1" lang="en" sz="1200">
                          <a:latin typeface="Inter"/>
                          <a:ea typeface="Inter"/>
                          <a:cs typeface="Inter"/>
                          <a:sym typeface="Inter"/>
                        </a:rPr>
                        <a:t>Explanation</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What were the key causes of this conflict?</a:t>
                      </a:r>
                      <a:endParaRPr i="1" sz="1200">
                        <a:latin typeface="Inter"/>
                        <a:ea typeface="Inter"/>
                        <a:cs typeface="Inter"/>
                        <a:sym typeface="Inter"/>
                      </a:endParaRPr>
                    </a:p>
                  </a:txBody>
                  <a:tcPr marT="91425" marB="91425" marR="91425" marL="91425" anchor="ctr"/>
                </a:tc>
              </a:tr>
              <a:tr h="884325">
                <a:tc vMerge="1"/>
                <a:tc>
                  <a:txBody>
                    <a:bodyPr/>
                    <a:lstStyle/>
                    <a:p>
                      <a:pPr indent="-304800" lvl="0" marL="457200" rtl="0" algn="l">
                        <a:lnSpc>
                          <a:spcPct val="120000"/>
                        </a:lnSpc>
                        <a:spcBef>
                          <a:spcPts val="0"/>
                        </a:spcBef>
                        <a:spcAft>
                          <a:spcPts val="0"/>
                        </a:spcAft>
                        <a:buClr>
                          <a:srgbClr val="E95C3D"/>
                        </a:buClr>
                        <a:buSzPts val="1200"/>
                        <a:buFont typeface="Inter"/>
                        <a:buChar char="🗹"/>
                      </a:pPr>
                      <a:r>
                        <a:rPr lang="en" sz="1200">
                          <a:latin typeface="Inter"/>
                          <a:ea typeface="Inter"/>
                          <a:cs typeface="Inter"/>
                          <a:sym typeface="Inter"/>
                        </a:rPr>
                        <a:t>Territorial</a:t>
                      </a:r>
                      <a:endParaRPr sz="1200">
                        <a:latin typeface="Inter"/>
                        <a:ea typeface="Inter"/>
                        <a:cs typeface="Inter"/>
                        <a:sym typeface="Inter"/>
                      </a:endParaRPr>
                    </a:p>
                    <a:p>
                      <a:pPr indent="-304800" lvl="0" marL="457200" rtl="0" algn="l">
                        <a:lnSpc>
                          <a:spcPct val="120000"/>
                        </a:lnSpc>
                        <a:spcBef>
                          <a:spcPts val="0"/>
                        </a:spcBef>
                        <a:spcAft>
                          <a:spcPts val="0"/>
                        </a:spcAft>
                        <a:buSzPts val="1200"/>
                        <a:buFont typeface="Inter"/>
                        <a:buChar char="❏"/>
                      </a:pPr>
                      <a:r>
                        <a:rPr lang="en" sz="1200">
                          <a:latin typeface="Inter"/>
                          <a:ea typeface="Inter"/>
                          <a:cs typeface="Inter"/>
                          <a:sym typeface="Inter"/>
                        </a:rPr>
                        <a:t>Religious</a:t>
                      </a:r>
                      <a:endParaRPr sz="1200">
                        <a:latin typeface="Inter"/>
                        <a:ea typeface="Inter"/>
                        <a:cs typeface="Inter"/>
                        <a:sym typeface="Inter"/>
                      </a:endParaRPr>
                    </a:p>
                    <a:p>
                      <a:pPr indent="-304800" lvl="0" marL="457200" rtl="0" algn="l">
                        <a:lnSpc>
                          <a:spcPct val="120000"/>
                        </a:lnSpc>
                        <a:spcBef>
                          <a:spcPts val="0"/>
                        </a:spcBef>
                        <a:spcAft>
                          <a:spcPts val="0"/>
                        </a:spcAft>
                        <a:buClr>
                          <a:srgbClr val="E95C3D"/>
                        </a:buClr>
                        <a:buSzPts val="1200"/>
                        <a:buFont typeface="Inter"/>
                        <a:buChar char="🗹"/>
                      </a:pPr>
                      <a:r>
                        <a:rPr lang="en" sz="1200">
                          <a:latin typeface="Inter"/>
                          <a:ea typeface="Inter"/>
                          <a:cs typeface="Inter"/>
                          <a:sym typeface="Inter"/>
                        </a:rPr>
                        <a:t>Political</a:t>
                      </a:r>
                      <a:endParaRPr sz="1200">
                        <a:latin typeface="Inter"/>
                        <a:ea typeface="Inter"/>
                        <a:cs typeface="Inter"/>
                        <a:sym typeface="Inter"/>
                      </a:endParaRPr>
                    </a:p>
                    <a:p>
                      <a:pPr indent="-304800" lvl="0" marL="457200" rtl="0" algn="l">
                        <a:lnSpc>
                          <a:spcPct val="120000"/>
                        </a:lnSpc>
                        <a:spcBef>
                          <a:spcPts val="0"/>
                        </a:spcBef>
                        <a:spcAft>
                          <a:spcPts val="0"/>
                        </a:spcAft>
                        <a:buClr>
                          <a:srgbClr val="E95C3D"/>
                        </a:buClr>
                        <a:buSzPts val="1200"/>
                        <a:buFont typeface="Inter"/>
                        <a:buChar char="🗹"/>
                      </a:pPr>
                      <a:r>
                        <a:rPr lang="en" sz="1200">
                          <a:latin typeface="Inter"/>
                          <a:ea typeface="Inter"/>
                          <a:cs typeface="Inter"/>
                          <a:sym typeface="Inter"/>
                        </a:rPr>
                        <a:t>Economic</a:t>
                      </a:r>
                      <a:endParaRPr sz="1200">
                        <a:latin typeface="Inter"/>
                        <a:ea typeface="Inter"/>
                        <a:cs typeface="Inter"/>
                        <a:sym typeface="Inter"/>
                      </a:endParaRPr>
                    </a:p>
                    <a:p>
                      <a:pPr indent="-304800" lvl="0" marL="457200" rtl="0" algn="l">
                        <a:lnSpc>
                          <a:spcPct val="120000"/>
                        </a:lnSpc>
                        <a:spcBef>
                          <a:spcPts val="0"/>
                        </a:spcBef>
                        <a:spcAft>
                          <a:spcPts val="0"/>
                        </a:spcAft>
                        <a:buClr>
                          <a:srgbClr val="E95C3D"/>
                        </a:buClr>
                        <a:buSzPts val="1200"/>
                        <a:buFont typeface="Inter"/>
                        <a:buChar char="🗹"/>
                      </a:pPr>
                      <a:r>
                        <a:rPr lang="en" sz="1200">
                          <a:latin typeface="Inter"/>
                          <a:ea typeface="Inter"/>
                          <a:cs typeface="Inter"/>
                          <a:sym typeface="Inter"/>
                        </a:rPr>
                        <a:t>Nationalism</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Iraq invaded Kuwait, claiming it as its 19th province. Iraq desired to control Kuwait’s oil reserves, erase its debt from the Iran-Iraq War, and increase regional power. </a:t>
                      </a:r>
                      <a:endParaRPr b="1" sz="1200">
                        <a:solidFill>
                          <a:srgbClr val="E95C3D"/>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650225">
                <a:tc vMerge="1"/>
                <a:tc>
                  <a:txBody>
                    <a:bodyPr/>
                    <a:lstStyle/>
                    <a:p>
                      <a:pPr indent="0" lvl="0" marL="0" rtl="0" algn="ctr">
                        <a:spcBef>
                          <a:spcPts val="0"/>
                        </a:spcBef>
                        <a:spcAft>
                          <a:spcPts val="0"/>
                        </a:spcAft>
                        <a:buNone/>
                      </a:pPr>
                      <a:r>
                        <a:rPr b="1" lang="en" sz="1200">
                          <a:latin typeface="Inter"/>
                          <a:ea typeface="Inter"/>
                          <a:cs typeface="Inter"/>
                          <a:sym typeface="Inter"/>
                        </a:rPr>
                        <a:t>Impact</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What were the effects of this conflict?</a:t>
                      </a:r>
                      <a:endParaRPr i="1" sz="1200">
                        <a:highlight>
                          <a:srgbClr val="FFFF00"/>
                        </a:highlight>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Perspective</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How might different groups involved in this conflict view its causes or solutions differently?</a:t>
                      </a:r>
                      <a:endParaRPr b="1" i="1" sz="1200" u="sng">
                        <a:solidFill>
                          <a:srgbClr val="E06666"/>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10325">
                <a:tc vMerge="1"/>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Iraq was pushed out of Kuwait. The war left environmental destruction, economic damage, and set the stage for long-term U.S. military presence in the Middle East.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U.S. and its allies viewed their involvement as necessary to uphold international law and protect global oil markets. Iraq framed its actions as correcting colonial-era borders and fighting Western domination.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20175">
                <a:tc rowSpan="4">
                  <a:txBody>
                    <a:bodyPr/>
                    <a:lstStyle/>
                    <a:p>
                      <a:pPr indent="0" lvl="0" marL="0" rtl="0" algn="ctr">
                        <a:spcBef>
                          <a:spcPts val="0"/>
                        </a:spcBef>
                        <a:spcAft>
                          <a:spcPts val="0"/>
                        </a:spcAft>
                        <a:buNone/>
                      </a:pPr>
                      <a:r>
                        <a:rPr b="1" lang="en" sz="1200">
                          <a:latin typeface="Inter"/>
                          <a:ea typeface="Inter"/>
                          <a:cs typeface="Inter"/>
                          <a:sym typeface="Inter"/>
                        </a:rPr>
                        <a:t>Syrian Civil War</a:t>
                      </a:r>
                      <a:endParaRPr b="1" sz="1200">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a:txBody>
                    <a:bodyPr/>
                    <a:lstStyle/>
                    <a:p>
                      <a:pPr indent="0" lvl="0" marL="0" rtl="0" algn="ctr">
                        <a:spcBef>
                          <a:spcPts val="0"/>
                        </a:spcBef>
                        <a:spcAft>
                          <a:spcPts val="0"/>
                        </a:spcAft>
                        <a:buNone/>
                      </a:pPr>
                      <a:r>
                        <a:rPr b="1" lang="en" sz="1200">
                          <a:latin typeface="Inter"/>
                          <a:ea typeface="Inter"/>
                          <a:cs typeface="Inter"/>
                          <a:sym typeface="Inter"/>
                        </a:rPr>
                        <a:t>Motivations</a:t>
                      </a:r>
                      <a:endParaRPr b="1" sz="1200">
                        <a:latin typeface="Inter"/>
                        <a:ea typeface="Inter"/>
                        <a:cs typeface="Inter"/>
                        <a:sym typeface="Inter"/>
                      </a:endParaRPr>
                    </a:p>
                    <a:p>
                      <a:pPr indent="-228600" lvl="0" marL="457200" rtl="0" algn="ctr">
                        <a:spcBef>
                          <a:spcPts val="0"/>
                        </a:spcBef>
                        <a:spcAft>
                          <a:spcPts val="0"/>
                        </a:spcAft>
                        <a:buNone/>
                      </a:pPr>
                      <a:r>
                        <a:rPr i="1" lang="en" sz="1200">
                          <a:latin typeface="Inter"/>
                          <a:ea typeface="Inter"/>
                          <a:cs typeface="Inter"/>
                          <a:sym typeface="Inter"/>
                        </a:rPr>
                        <a:t>check all that apply</a:t>
                      </a:r>
                      <a:endParaRPr i="1" sz="1200">
                        <a:solidFill>
                          <a:schemeClr val="dk1"/>
                        </a:solidFill>
                        <a:highlight>
                          <a:srgbClr val="FFFF00"/>
                        </a:highlight>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Explanation</a:t>
                      </a:r>
                      <a:endParaRPr b="1" sz="1200">
                        <a:latin typeface="Inter"/>
                        <a:ea typeface="Inter"/>
                        <a:cs typeface="Inter"/>
                        <a:sym typeface="Inter"/>
                      </a:endParaRPr>
                    </a:p>
                    <a:p>
                      <a:pPr indent="-228600" lvl="0" marL="457200" rtl="0" algn="ctr">
                        <a:spcBef>
                          <a:spcPts val="0"/>
                        </a:spcBef>
                        <a:spcAft>
                          <a:spcPts val="0"/>
                        </a:spcAft>
                        <a:buNone/>
                      </a:pPr>
                      <a:r>
                        <a:rPr i="1" lang="en" sz="1200">
                          <a:latin typeface="Inter"/>
                          <a:ea typeface="Inter"/>
                          <a:cs typeface="Inter"/>
                          <a:sym typeface="Inter"/>
                        </a:rPr>
                        <a:t>What were the key causes of this conflict?</a:t>
                      </a:r>
                      <a:endParaRPr b="1" i="1" sz="1200" u="sng">
                        <a:solidFill>
                          <a:srgbClr val="E06666"/>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10325">
                <a:tc vMerge="1"/>
                <a:tc>
                  <a:txBody>
                    <a:bodyPr/>
                    <a:lstStyle/>
                    <a:p>
                      <a:pPr indent="-304800" lvl="0" marL="457200" rtl="0" algn="l">
                        <a:lnSpc>
                          <a:spcPct val="120000"/>
                        </a:lnSpc>
                        <a:spcBef>
                          <a:spcPts val="0"/>
                        </a:spcBef>
                        <a:spcAft>
                          <a:spcPts val="0"/>
                        </a:spcAft>
                        <a:buClr>
                          <a:srgbClr val="E95C3D"/>
                        </a:buClr>
                        <a:buSzPts val="1200"/>
                        <a:buFont typeface="Inter"/>
                        <a:buChar char="🗹"/>
                      </a:pPr>
                      <a:r>
                        <a:rPr lang="en" sz="1200">
                          <a:solidFill>
                            <a:schemeClr val="dk1"/>
                          </a:solidFill>
                          <a:latin typeface="Inter"/>
                          <a:ea typeface="Inter"/>
                          <a:cs typeface="Inter"/>
                          <a:sym typeface="Inter"/>
                        </a:rPr>
                        <a:t>Territorial</a:t>
                      </a:r>
                      <a:endParaRPr sz="1200">
                        <a:solidFill>
                          <a:schemeClr val="dk1"/>
                        </a:solidFill>
                        <a:latin typeface="Inter"/>
                        <a:ea typeface="Inter"/>
                        <a:cs typeface="Inter"/>
                        <a:sym typeface="Inter"/>
                      </a:endParaRPr>
                    </a:p>
                    <a:p>
                      <a:pPr indent="-304800" lvl="0" marL="457200" rtl="0" algn="l">
                        <a:lnSpc>
                          <a:spcPct val="120000"/>
                        </a:lnSpc>
                        <a:spcBef>
                          <a:spcPts val="0"/>
                        </a:spcBef>
                        <a:spcAft>
                          <a:spcPts val="0"/>
                        </a:spcAft>
                        <a:buClr>
                          <a:srgbClr val="E95C3D"/>
                        </a:buClr>
                        <a:buSzPts val="1200"/>
                        <a:buFont typeface="Inter"/>
                        <a:buChar char="🗹"/>
                      </a:pPr>
                      <a:r>
                        <a:rPr lang="en" sz="1200">
                          <a:solidFill>
                            <a:schemeClr val="dk1"/>
                          </a:solidFill>
                          <a:latin typeface="Inter"/>
                          <a:ea typeface="Inter"/>
                          <a:cs typeface="Inter"/>
                          <a:sym typeface="Inter"/>
                        </a:rPr>
                        <a:t>Religious</a:t>
                      </a:r>
                      <a:endParaRPr sz="1200">
                        <a:solidFill>
                          <a:schemeClr val="dk1"/>
                        </a:solidFill>
                        <a:latin typeface="Inter"/>
                        <a:ea typeface="Inter"/>
                        <a:cs typeface="Inter"/>
                        <a:sym typeface="Inter"/>
                      </a:endParaRPr>
                    </a:p>
                    <a:p>
                      <a:pPr indent="-304800" lvl="0" marL="457200" rtl="0" algn="l">
                        <a:lnSpc>
                          <a:spcPct val="120000"/>
                        </a:lnSpc>
                        <a:spcBef>
                          <a:spcPts val="0"/>
                        </a:spcBef>
                        <a:spcAft>
                          <a:spcPts val="0"/>
                        </a:spcAft>
                        <a:buClr>
                          <a:srgbClr val="E95C3D"/>
                        </a:buClr>
                        <a:buSzPts val="1200"/>
                        <a:buFont typeface="Inter"/>
                        <a:buChar char="🗹"/>
                      </a:pPr>
                      <a:r>
                        <a:rPr lang="en" sz="1200">
                          <a:solidFill>
                            <a:schemeClr val="dk1"/>
                          </a:solidFill>
                          <a:latin typeface="Inter"/>
                          <a:ea typeface="Inter"/>
                          <a:cs typeface="Inter"/>
                          <a:sym typeface="Inter"/>
                        </a:rPr>
                        <a:t>Political</a:t>
                      </a:r>
                      <a:endParaRPr sz="1200">
                        <a:solidFill>
                          <a:schemeClr val="dk1"/>
                        </a:solidFill>
                        <a:latin typeface="Inter"/>
                        <a:ea typeface="Inter"/>
                        <a:cs typeface="Inter"/>
                        <a:sym typeface="Inter"/>
                      </a:endParaRPr>
                    </a:p>
                    <a:p>
                      <a:pPr indent="-304800" lvl="0" marL="457200" rtl="0" algn="l">
                        <a:lnSpc>
                          <a:spcPct val="12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Economic</a:t>
                      </a:r>
                      <a:endParaRPr sz="1200">
                        <a:solidFill>
                          <a:schemeClr val="dk1"/>
                        </a:solidFill>
                        <a:latin typeface="Inter"/>
                        <a:ea typeface="Inter"/>
                        <a:cs typeface="Inter"/>
                        <a:sym typeface="Inter"/>
                      </a:endParaRPr>
                    </a:p>
                    <a:p>
                      <a:pPr indent="-304800" lvl="0" marL="457200" rtl="0" algn="l">
                        <a:lnSpc>
                          <a:spcPct val="120000"/>
                        </a:lnSpc>
                        <a:spcBef>
                          <a:spcPts val="0"/>
                        </a:spcBef>
                        <a:spcAft>
                          <a:spcPts val="0"/>
                        </a:spcAft>
                        <a:buClr>
                          <a:srgbClr val="E95C3D"/>
                        </a:buClr>
                        <a:buSzPts val="1200"/>
                        <a:buFont typeface="Inter"/>
                        <a:buChar char="🗹"/>
                      </a:pPr>
                      <a:r>
                        <a:rPr lang="en" sz="1200">
                          <a:solidFill>
                            <a:schemeClr val="dk1"/>
                          </a:solidFill>
                          <a:latin typeface="Inter"/>
                          <a:ea typeface="Inter"/>
                          <a:cs typeface="Inter"/>
                          <a:sym typeface="Inter"/>
                        </a:rPr>
                        <a:t>Nationalism</a:t>
                      </a:r>
                      <a:endParaRPr sz="12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During the Arab Spring, protests against Assad were met with violence. It escalated into a civil war involving various rebel groups, Islamist extremists, Kurdish forces, and foreign powers.</a:t>
                      </a:r>
                      <a:endParaRPr sz="1200">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50225">
                <a:tc vMerge="1"/>
                <a:tc>
                  <a:txBody>
                    <a:bodyPr/>
                    <a:lstStyle/>
                    <a:p>
                      <a:pPr indent="0" lvl="0" marL="0" rtl="0" algn="ctr">
                        <a:spcBef>
                          <a:spcPts val="0"/>
                        </a:spcBef>
                        <a:spcAft>
                          <a:spcPts val="0"/>
                        </a:spcAft>
                        <a:buNone/>
                      </a:pPr>
                      <a:r>
                        <a:rPr b="1" lang="en" sz="1200">
                          <a:latin typeface="Inter"/>
                          <a:ea typeface="Inter"/>
                          <a:cs typeface="Inter"/>
                          <a:sym typeface="Inter"/>
                        </a:rPr>
                        <a:t>Impact</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What were the effects of this conflict?</a:t>
                      </a:r>
                      <a:endParaRPr i="1" sz="1200">
                        <a:solidFill>
                          <a:schemeClr val="dk1"/>
                        </a:solidFill>
                        <a:highlight>
                          <a:srgbClr val="FFFF00"/>
                        </a:highlight>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Perspective</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How might different groups involved in this conflict view its causes or solutions differently?</a:t>
                      </a:r>
                      <a:endParaRPr b="1" i="1" sz="1200" u="sng">
                        <a:solidFill>
                          <a:srgbClr val="E06666"/>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252500">
                <a:tc vMerge="1"/>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It has led to over 500,000 deaths and displaced millions. It has caused a massive refugee crisis, devastated infrastructure, and destabilized the region by allowing growth of </a:t>
                      </a:r>
                      <a:r>
                        <a:rPr b="1" lang="en" sz="1200">
                          <a:solidFill>
                            <a:srgbClr val="E95C3D"/>
                          </a:solidFill>
                          <a:latin typeface="Inter"/>
                          <a:ea typeface="Inter"/>
                          <a:cs typeface="Inter"/>
                          <a:sym typeface="Inter"/>
                        </a:rPr>
                        <a:t>extremist groups like ISIS.</a:t>
                      </a:r>
                      <a:endParaRPr b="1" sz="1200">
                        <a:solidFill>
                          <a:srgbClr val="E95C3D"/>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Assad regime portrays itself as fighting terrorism and preserving state stability. Rebels and opposition groups see themselves as freedom fighters resisting dictatorship.</a:t>
                      </a:r>
                      <a:endParaRPr b="1" sz="1200">
                        <a:solidFill>
                          <a:srgbClr val="E95C3D"/>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