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9601200" cx="73152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62d249fb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62d249f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18b3f1c9c_0_1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18b3f1c9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618b3f1c9c_0_3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618b3f1c9c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61a6dbb467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61a6dbb46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61a6dbb467_0_2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61a6dbb467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1a6dbb467_0_5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1a6dbb467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57" name="Google Shape;57;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1</a:t>
            </a:r>
            <a:endParaRPr sz="1800">
              <a:solidFill>
                <a:schemeClr val="dk1"/>
              </a:solidFill>
              <a:latin typeface="Halant"/>
              <a:ea typeface="Halant"/>
              <a:cs typeface="Halant"/>
              <a:sym typeface="Halant"/>
            </a:endParaRPr>
          </a:p>
        </p:txBody>
      </p:sp>
      <p:sp>
        <p:nvSpPr>
          <p:cNvPr id="58" name="Google Shape;58;p13"/>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59" name="Google Shape;59;p13"/>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2</a:t>
            </a:r>
            <a:endParaRPr sz="1800">
              <a:solidFill>
                <a:schemeClr val="dk1"/>
              </a:solidFill>
              <a:latin typeface="Halant"/>
              <a:ea typeface="Halant"/>
              <a:cs typeface="Halant"/>
              <a:sym typeface="Halant"/>
            </a:endParaRPr>
          </a:p>
        </p:txBody>
      </p:sp>
      <p:sp>
        <p:nvSpPr>
          <p:cNvPr id="60" name="Google Shape;60;p13"/>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61" name="Google Shape;61;p13"/>
          <p:cNvCxnSpPr>
            <a:stCxn id="60" idx="5"/>
            <a:endCxn id="60"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62" name="Google Shape;62;p13"/>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63" name="Google Shape;63;p13"/>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a:t>
            </a:r>
            <a:r>
              <a:rPr lang="en" sz="1000">
                <a:latin typeface="Inter"/>
                <a:ea typeface="Inter"/>
                <a:cs typeface="Inter"/>
                <a:sym typeface="Inter"/>
              </a:rPr>
              <a:t>fallacy</a:t>
            </a:r>
            <a:r>
              <a:rPr lang="en" sz="1000">
                <a:latin typeface="Inter"/>
                <a:ea typeface="Inter"/>
                <a:cs typeface="Inter"/>
                <a:sym typeface="Inter"/>
              </a:rPr>
              <a:t> in three words.</a:t>
            </a:r>
            <a:endParaRPr sz="1000">
              <a:solidFill>
                <a:srgbClr val="000000"/>
              </a:solidFill>
              <a:latin typeface="Inter"/>
              <a:ea typeface="Inter"/>
              <a:cs typeface="Inter"/>
              <a:sym typeface="Inter"/>
            </a:endParaRPr>
          </a:p>
        </p:txBody>
      </p:sp>
      <p:sp>
        <p:nvSpPr>
          <p:cNvPr id="64" name="Google Shape;64;p13"/>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65" name="Google Shape;65;p13"/>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66" name="Google Shape;66;p13"/>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67" name="Google Shape;67;p13"/>
          <p:cNvCxnSpPr>
            <a:stCxn id="66" idx="5"/>
            <a:endCxn id="66"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68" name="Google Shape;68;p13"/>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69" name="Google Shape;69;p13"/>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70" name="Google Shape;70;p13"/>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71" name="Google Shape;71;p13"/>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7" name="Google Shape;77;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8" name="Google Shape;78;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9" name="Google Shape;79;p1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3</a:t>
            </a:r>
            <a:endParaRPr sz="1800">
              <a:solidFill>
                <a:schemeClr val="dk1"/>
              </a:solidFill>
              <a:latin typeface="Halant"/>
              <a:ea typeface="Halant"/>
              <a:cs typeface="Halant"/>
              <a:sym typeface="Halant"/>
            </a:endParaRPr>
          </a:p>
        </p:txBody>
      </p:sp>
      <p:sp>
        <p:nvSpPr>
          <p:cNvPr id="80" name="Google Shape;80;p14"/>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81" name="Google Shape;81;p14"/>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4</a:t>
            </a:r>
            <a:endParaRPr sz="1800">
              <a:solidFill>
                <a:schemeClr val="dk1"/>
              </a:solidFill>
              <a:latin typeface="Halant"/>
              <a:ea typeface="Halant"/>
              <a:cs typeface="Halant"/>
              <a:sym typeface="Halant"/>
            </a:endParaRPr>
          </a:p>
        </p:txBody>
      </p:sp>
      <p:sp>
        <p:nvSpPr>
          <p:cNvPr id="82" name="Google Shape;82;p14"/>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83" name="Google Shape;83;p14"/>
          <p:cNvCxnSpPr>
            <a:stCxn id="82" idx="5"/>
            <a:endCxn id="82"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84" name="Google Shape;84;p14"/>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85" name="Google Shape;85;p14"/>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86" name="Google Shape;86;p14"/>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87" name="Google Shape;87;p14"/>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88" name="Google Shape;88;p14"/>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89" name="Google Shape;89;p14"/>
          <p:cNvCxnSpPr>
            <a:stCxn id="88" idx="5"/>
            <a:endCxn id="88"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90" name="Google Shape;90;p14"/>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91" name="Google Shape;91;p14"/>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92" name="Google Shape;92;p14"/>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93" name="Google Shape;93;p14"/>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9" name="Google Shape;99;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0" name="Google Shape;100;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1" name="Google Shape;101;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5</a:t>
            </a:r>
            <a:endParaRPr sz="1800">
              <a:solidFill>
                <a:schemeClr val="dk1"/>
              </a:solidFill>
              <a:latin typeface="Halant"/>
              <a:ea typeface="Halant"/>
              <a:cs typeface="Halant"/>
              <a:sym typeface="Halant"/>
            </a:endParaRPr>
          </a:p>
        </p:txBody>
      </p:sp>
      <p:sp>
        <p:nvSpPr>
          <p:cNvPr id="102" name="Google Shape;102;p15"/>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03" name="Google Shape;103;p15"/>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Reflection</a:t>
            </a:r>
            <a:endParaRPr sz="1800">
              <a:solidFill>
                <a:schemeClr val="dk1"/>
              </a:solidFill>
              <a:latin typeface="Halant"/>
              <a:ea typeface="Halant"/>
              <a:cs typeface="Halant"/>
              <a:sym typeface="Halant"/>
            </a:endParaRPr>
          </a:p>
        </p:txBody>
      </p:sp>
      <p:sp>
        <p:nvSpPr>
          <p:cNvPr id="104" name="Google Shape;104;p15"/>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05" name="Google Shape;105;p15"/>
          <p:cNvCxnSpPr>
            <a:stCxn id="104" idx="5"/>
            <a:endCxn id="104"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06" name="Google Shape;106;p15"/>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07" name="Google Shape;107;p15"/>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08" name="Google Shape;108;p15"/>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09" name="Google Shape;109;p15"/>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110" name="Google Shape;110;p15"/>
          <p:cNvSpPr txBox="1"/>
          <p:nvPr/>
        </p:nvSpPr>
        <p:spPr>
          <a:xfrm>
            <a:off x="441450" y="6268413"/>
            <a:ext cx="6432300" cy="2568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CER Response:</a:t>
            </a:r>
            <a:endParaRPr sz="1200">
              <a:solidFill>
                <a:schemeClr val="dk1"/>
              </a:solidFill>
              <a:latin typeface="Inter"/>
              <a:ea typeface="Inter"/>
              <a:cs typeface="Inter"/>
              <a:sym typeface="Inter"/>
            </a:endParaRPr>
          </a:p>
        </p:txBody>
      </p:sp>
      <p:sp>
        <p:nvSpPr>
          <p:cNvPr id="111" name="Google Shape;111;p15"/>
          <p:cNvSpPr txBox="1"/>
          <p:nvPr/>
        </p:nvSpPr>
        <p:spPr>
          <a:xfrm>
            <a:off x="240450" y="5217825"/>
            <a:ext cx="6834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Reflect on the different fallacies by writing a CER paragraph to answer the following prompt:</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ctr">
              <a:spcBef>
                <a:spcPts val="0"/>
              </a:spcBef>
              <a:spcAft>
                <a:spcPts val="0"/>
              </a:spcAft>
              <a:buNone/>
            </a:pPr>
            <a:r>
              <a:rPr b="1" lang="en" sz="1200">
                <a:latin typeface="Inter"/>
                <a:ea typeface="Inter"/>
                <a:cs typeface="Inter"/>
                <a:sym typeface="Inter"/>
              </a:rPr>
              <a:t>How can avoiding fallacies help historians better understand the past?</a:t>
            </a:r>
            <a:endParaRPr b="1" sz="12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pic>
        <p:nvPicPr>
          <p:cNvPr id="116" name="Google Shape;116;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7" name="Google Shape;117;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8" name="Google Shape;118;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9" name="Google Shape;119;p1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1 (Exemplar)</a:t>
            </a:r>
            <a:endParaRPr sz="1800">
              <a:solidFill>
                <a:schemeClr val="dk1"/>
              </a:solidFill>
              <a:latin typeface="Halant"/>
              <a:ea typeface="Halant"/>
              <a:cs typeface="Halant"/>
              <a:sym typeface="Halant"/>
            </a:endParaRPr>
          </a:p>
        </p:txBody>
      </p:sp>
      <p:sp>
        <p:nvSpPr>
          <p:cNvPr id="120" name="Google Shape;120;p16"/>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21" name="Google Shape;121;p16"/>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2 (Exemplar)</a:t>
            </a:r>
            <a:endParaRPr sz="1800">
              <a:solidFill>
                <a:schemeClr val="dk1"/>
              </a:solidFill>
              <a:latin typeface="Halant"/>
              <a:ea typeface="Halant"/>
              <a:cs typeface="Halant"/>
              <a:sym typeface="Halant"/>
            </a:endParaRPr>
          </a:p>
        </p:txBody>
      </p:sp>
      <p:sp>
        <p:nvSpPr>
          <p:cNvPr id="122" name="Google Shape;122;p16"/>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solidFill>
                <a:schemeClr val="accent1"/>
              </a:solidFill>
            </a:endParaRPr>
          </a:p>
        </p:txBody>
      </p:sp>
      <p:cxnSp>
        <p:nvCxnSpPr>
          <p:cNvPr id="123" name="Google Shape;123;p16"/>
          <p:cNvCxnSpPr>
            <a:stCxn id="122" idx="5"/>
            <a:endCxn id="122"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24" name="Google Shape;124;p16"/>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25" name="Google Shape;125;p16"/>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26" name="Google Shape;126;p16"/>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Question Framing (False Dichotomous Questions)</a:t>
            </a:r>
            <a:endParaRPr b="1" sz="1200">
              <a:solidFill>
                <a:schemeClr val="accent1"/>
              </a:solidFill>
              <a:latin typeface="Inter"/>
              <a:ea typeface="Inter"/>
              <a:cs typeface="Inter"/>
              <a:sym typeface="Inter"/>
            </a:endParaRPr>
          </a:p>
        </p:txBody>
      </p:sp>
      <p:sp>
        <p:nvSpPr>
          <p:cNvPr id="127" name="Google Shape;127;p16"/>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A research paper asks, “Was Andrew Jackson a hero or a villain?”—ignoring more balanced interpretations.</a:t>
            </a:r>
            <a:endParaRPr b="1" sz="1200">
              <a:solidFill>
                <a:schemeClr val="accent1"/>
              </a:solidFill>
              <a:latin typeface="Inter"/>
              <a:ea typeface="Inter"/>
              <a:cs typeface="Inter"/>
              <a:sym typeface="Inter"/>
            </a:endParaRPr>
          </a:p>
        </p:txBody>
      </p:sp>
      <p:sp>
        <p:nvSpPr>
          <p:cNvPr id="128" name="Google Shape;128;p16"/>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29" name="Google Shape;129;p16"/>
          <p:cNvCxnSpPr>
            <a:stCxn id="128" idx="5"/>
            <a:endCxn id="128"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130" name="Google Shape;130;p16"/>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31" name="Google Shape;131;p16"/>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32" name="Google Shape;132;p16"/>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Factual Verification (Prevalent Proof)</a:t>
            </a:r>
            <a:endParaRPr sz="1200">
              <a:solidFill>
                <a:schemeClr val="dk1"/>
              </a:solidFill>
              <a:latin typeface="Inter"/>
              <a:ea typeface="Inter"/>
              <a:cs typeface="Inter"/>
              <a:sym typeface="Inter"/>
            </a:endParaRPr>
          </a:p>
        </p:txBody>
      </p:sp>
      <p:sp>
        <p:nvSpPr>
          <p:cNvPr id="133" name="Google Shape;133;p16"/>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Citing “most textbooks agree” as evidence without examining the sources those textbooks rely on.</a:t>
            </a:r>
            <a:endParaRPr b="1" sz="1200">
              <a:solidFill>
                <a:schemeClr val="accent1"/>
              </a:solidFill>
              <a:latin typeface="Inter"/>
              <a:ea typeface="Inter"/>
              <a:cs typeface="Inter"/>
              <a:sym typeface="Inter"/>
            </a:endParaRPr>
          </a:p>
        </p:txBody>
      </p:sp>
      <p:sp>
        <p:nvSpPr>
          <p:cNvPr id="134" name="Google Shape;134;p16"/>
          <p:cNvSpPr txBox="1"/>
          <p:nvPr/>
        </p:nvSpPr>
        <p:spPr>
          <a:xfrm>
            <a:off x="1201350" y="839750"/>
            <a:ext cx="22704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This fallacy limits thinking by forcing a choice between only two options, even when other possibilities exist. It oversimplifies complex topics and ignores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nuance.</a:t>
            </a:r>
            <a:endParaRPr b="1" sz="1200">
              <a:solidFill>
                <a:schemeClr val="accent1"/>
              </a:solidFill>
              <a:latin typeface="Inter"/>
              <a:ea typeface="Inter"/>
              <a:cs typeface="Inter"/>
              <a:sym typeface="Inter"/>
            </a:endParaRPr>
          </a:p>
        </p:txBody>
      </p:sp>
      <p:sp>
        <p:nvSpPr>
          <p:cNvPr id="135" name="Google Shape;135;p16"/>
          <p:cNvSpPr txBox="1"/>
          <p:nvPr/>
        </p:nvSpPr>
        <p:spPr>
          <a:xfrm>
            <a:off x="1667225" y="277365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Oversimplified</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forced</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choice</a:t>
            </a:r>
            <a:endParaRPr b="1" sz="1200">
              <a:solidFill>
                <a:schemeClr val="accent1"/>
              </a:solidFill>
              <a:latin typeface="Inter"/>
              <a:ea typeface="Inter"/>
              <a:cs typeface="Inter"/>
              <a:sym typeface="Inter"/>
            </a:endParaRPr>
          </a:p>
        </p:txBody>
      </p:sp>
      <p:sp>
        <p:nvSpPr>
          <p:cNvPr id="136" name="Google Shape;136;p16"/>
          <p:cNvSpPr txBox="1"/>
          <p:nvPr/>
        </p:nvSpPr>
        <p:spPr>
          <a:xfrm>
            <a:off x="1193750" y="5320600"/>
            <a:ext cx="22704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This fallacy assumes that if most people—or most historians—believe something, it must be true. It confuses popularity or consensus with actual evidence.</a:t>
            </a:r>
            <a:endParaRPr b="1" sz="1200">
              <a:solidFill>
                <a:schemeClr val="accent1"/>
              </a:solidFill>
              <a:latin typeface="Inter"/>
              <a:ea typeface="Inter"/>
              <a:cs typeface="Inter"/>
              <a:sym typeface="Inter"/>
            </a:endParaRPr>
          </a:p>
        </p:txBody>
      </p:sp>
      <p:sp>
        <p:nvSpPr>
          <p:cNvPr id="137" name="Google Shape;137;p16"/>
          <p:cNvSpPr txBox="1"/>
          <p:nvPr/>
        </p:nvSpPr>
        <p:spPr>
          <a:xfrm>
            <a:off x="1659625" y="717830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Popularity equals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proof</a:t>
            </a:r>
            <a:endParaRPr b="1" sz="1200">
              <a:solidFill>
                <a:schemeClr val="accent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3" name="Google Shape;143;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4" name="Google Shape;144;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5" name="Google Shape;145;p1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3 (Exemplar)</a:t>
            </a:r>
            <a:endParaRPr sz="1800">
              <a:solidFill>
                <a:schemeClr val="dk1"/>
              </a:solidFill>
              <a:latin typeface="Halant"/>
              <a:ea typeface="Halant"/>
              <a:cs typeface="Halant"/>
              <a:sym typeface="Halant"/>
            </a:endParaRPr>
          </a:p>
        </p:txBody>
      </p:sp>
      <p:sp>
        <p:nvSpPr>
          <p:cNvPr id="146" name="Google Shape;146;p17"/>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47" name="Google Shape;147;p17"/>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4 (Exemplar)</a:t>
            </a:r>
            <a:endParaRPr sz="1800">
              <a:solidFill>
                <a:schemeClr val="dk1"/>
              </a:solidFill>
              <a:latin typeface="Halant"/>
              <a:ea typeface="Halant"/>
              <a:cs typeface="Halant"/>
              <a:sym typeface="Halant"/>
            </a:endParaRPr>
          </a:p>
        </p:txBody>
      </p:sp>
      <p:sp>
        <p:nvSpPr>
          <p:cNvPr id="148" name="Google Shape;148;p17"/>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solidFill>
                <a:schemeClr val="accent1"/>
              </a:solidFill>
            </a:endParaRPr>
          </a:p>
        </p:txBody>
      </p:sp>
      <p:cxnSp>
        <p:nvCxnSpPr>
          <p:cNvPr id="149" name="Google Shape;149;p17"/>
          <p:cNvCxnSpPr>
            <a:stCxn id="148" idx="5"/>
            <a:endCxn id="148"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50" name="Google Shape;150;p17"/>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51" name="Google Shape;151;p17"/>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52" name="Google Shape;152;p17"/>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Factual Significance (Pragmatic Fallacy)</a:t>
            </a:r>
            <a:endParaRPr b="1" sz="1200">
              <a:solidFill>
                <a:schemeClr val="accent1"/>
              </a:solidFill>
              <a:latin typeface="Inter"/>
              <a:ea typeface="Inter"/>
              <a:cs typeface="Inter"/>
              <a:sym typeface="Inter"/>
            </a:endParaRPr>
          </a:p>
        </p:txBody>
      </p:sp>
      <p:sp>
        <p:nvSpPr>
          <p:cNvPr id="153" name="Google Shape;153;p17"/>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Using only positive stories about early U.S. presidents to promote patriotism while ignoring their flaws.</a:t>
            </a:r>
            <a:endParaRPr b="1" sz="1200">
              <a:solidFill>
                <a:schemeClr val="accent1"/>
              </a:solidFill>
              <a:latin typeface="Inter"/>
              <a:ea typeface="Inter"/>
              <a:cs typeface="Inter"/>
              <a:sym typeface="Inter"/>
            </a:endParaRPr>
          </a:p>
        </p:txBody>
      </p:sp>
      <p:sp>
        <p:nvSpPr>
          <p:cNvPr id="154" name="Google Shape;154;p17"/>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55" name="Google Shape;155;p17"/>
          <p:cNvCxnSpPr>
            <a:stCxn id="154" idx="5"/>
            <a:endCxn id="154"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156" name="Google Shape;156;p17"/>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57" name="Google Shape;157;p17"/>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58" name="Google Shape;158;p17"/>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Generalization (Fallacy of the Lonely Fact) and Narration (Didactic Fallacy)</a:t>
            </a:r>
            <a:endParaRPr sz="1200">
              <a:solidFill>
                <a:schemeClr val="dk1"/>
              </a:solidFill>
              <a:latin typeface="Inter"/>
              <a:ea typeface="Inter"/>
              <a:cs typeface="Inter"/>
              <a:sym typeface="Inter"/>
            </a:endParaRPr>
          </a:p>
        </p:txBody>
      </p:sp>
      <p:sp>
        <p:nvSpPr>
          <p:cNvPr id="159" name="Google Shape;159;p17"/>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Arguing that because appeasement failed before WWII, any compromise today will also lead to disaster.</a:t>
            </a:r>
            <a:endParaRPr b="1" sz="1200">
              <a:solidFill>
                <a:schemeClr val="accent1"/>
              </a:solidFill>
              <a:latin typeface="Inter"/>
              <a:ea typeface="Inter"/>
              <a:cs typeface="Inter"/>
              <a:sym typeface="Inter"/>
            </a:endParaRPr>
          </a:p>
        </p:txBody>
      </p:sp>
      <p:sp>
        <p:nvSpPr>
          <p:cNvPr id="160" name="Google Shape;160;p17"/>
          <p:cNvSpPr txBox="1"/>
          <p:nvPr/>
        </p:nvSpPr>
        <p:spPr>
          <a:xfrm>
            <a:off x="1201350" y="839750"/>
            <a:ext cx="22704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This fallacy uses facts not because they are accurate, but because they serve a cause or goal. It turns history into a tool for advocacy rather than inquiry.</a:t>
            </a:r>
            <a:endParaRPr b="1" sz="1200">
              <a:solidFill>
                <a:schemeClr val="accent1"/>
              </a:solidFill>
              <a:latin typeface="Inter"/>
              <a:ea typeface="Inter"/>
              <a:cs typeface="Inter"/>
              <a:sym typeface="Inter"/>
            </a:endParaRPr>
          </a:p>
        </p:txBody>
      </p:sp>
      <p:sp>
        <p:nvSpPr>
          <p:cNvPr id="161" name="Google Shape;161;p17"/>
          <p:cNvSpPr txBox="1"/>
          <p:nvPr/>
        </p:nvSpPr>
        <p:spPr>
          <a:xfrm>
            <a:off x="1667225" y="277365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Facts for purpose</a:t>
            </a:r>
            <a:endParaRPr b="1" sz="1200">
              <a:solidFill>
                <a:schemeClr val="accent1"/>
              </a:solidFill>
              <a:latin typeface="Inter"/>
              <a:ea typeface="Inter"/>
              <a:cs typeface="Inter"/>
              <a:sym typeface="Inter"/>
            </a:endParaRPr>
          </a:p>
        </p:txBody>
      </p:sp>
      <p:sp>
        <p:nvSpPr>
          <p:cNvPr id="162" name="Google Shape;162;p17"/>
          <p:cNvSpPr txBox="1"/>
          <p:nvPr/>
        </p:nvSpPr>
        <p:spPr>
          <a:xfrm>
            <a:off x="905300" y="5320600"/>
            <a:ext cx="28707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The lonely fact fallacy draws a big conclusion from a single example. This fallacy claims that specific “lessons” from history can be applied directly to today’s problems, ignoring how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times and contexts have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changed.</a:t>
            </a:r>
            <a:endParaRPr b="1" sz="1200">
              <a:solidFill>
                <a:schemeClr val="accent1"/>
              </a:solidFill>
              <a:latin typeface="Inter"/>
              <a:ea typeface="Inter"/>
              <a:cs typeface="Inter"/>
              <a:sym typeface="Inter"/>
            </a:endParaRPr>
          </a:p>
        </p:txBody>
      </p:sp>
      <p:sp>
        <p:nvSpPr>
          <p:cNvPr id="163" name="Google Shape;163;p17"/>
          <p:cNvSpPr txBox="1"/>
          <p:nvPr/>
        </p:nvSpPr>
        <p:spPr>
          <a:xfrm>
            <a:off x="1659625" y="717830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General conclusions, lessons</a:t>
            </a:r>
            <a:endParaRPr b="1" sz="1200">
              <a:solidFill>
                <a:schemeClr val="accent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pic>
        <p:nvPicPr>
          <p:cNvPr id="168" name="Google Shape;168;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9" name="Google Shape;169;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0" name="Google Shape;170;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1" name="Google Shape;171;p1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5 (Exemplar)</a:t>
            </a:r>
            <a:endParaRPr sz="1800">
              <a:solidFill>
                <a:schemeClr val="dk1"/>
              </a:solidFill>
              <a:latin typeface="Halant"/>
              <a:ea typeface="Halant"/>
              <a:cs typeface="Halant"/>
              <a:sym typeface="Halant"/>
            </a:endParaRPr>
          </a:p>
        </p:txBody>
      </p:sp>
      <p:sp>
        <p:nvSpPr>
          <p:cNvPr id="172" name="Google Shape;172;p18"/>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73" name="Google Shape;173;p18"/>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Reflection</a:t>
            </a:r>
            <a:endParaRPr sz="1800">
              <a:solidFill>
                <a:schemeClr val="dk1"/>
              </a:solidFill>
              <a:latin typeface="Halant"/>
              <a:ea typeface="Halant"/>
              <a:cs typeface="Halant"/>
              <a:sym typeface="Halant"/>
            </a:endParaRPr>
          </a:p>
        </p:txBody>
      </p:sp>
      <p:sp>
        <p:nvSpPr>
          <p:cNvPr id="174" name="Google Shape;174;p18"/>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75" name="Google Shape;175;p18"/>
          <p:cNvCxnSpPr>
            <a:stCxn id="174" idx="5"/>
            <a:endCxn id="174"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76" name="Google Shape;176;p18"/>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77" name="Google Shape;177;p18"/>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78" name="Google Shape;178;p18"/>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Motivation</a:t>
            </a:r>
            <a:r>
              <a:rPr b="1" lang="en" sz="1200">
                <a:solidFill>
                  <a:schemeClr val="accent1"/>
                </a:solidFill>
                <a:latin typeface="Inter"/>
                <a:ea typeface="Inter"/>
                <a:cs typeface="Inter"/>
                <a:sym typeface="Inter"/>
              </a:rPr>
              <a:t> (Fallacy of the One-Dimensional Man) and Composition</a:t>
            </a:r>
            <a:endParaRPr sz="1200">
              <a:solidFill>
                <a:schemeClr val="dk1"/>
              </a:solidFill>
              <a:latin typeface="Inter"/>
              <a:ea typeface="Inter"/>
              <a:cs typeface="Inter"/>
              <a:sym typeface="Inter"/>
            </a:endParaRPr>
          </a:p>
        </p:txBody>
      </p:sp>
      <p:sp>
        <p:nvSpPr>
          <p:cNvPr id="179" name="Google Shape;179;p18"/>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Seeing one wealthy colonist and concluding all American colonists were financially well-off.</a:t>
            </a:r>
            <a:endParaRPr b="1" sz="1200">
              <a:solidFill>
                <a:schemeClr val="accent1"/>
              </a:solidFill>
              <a:latin typeface="Inter"/>
              <a:ea typeface="Inter"/>
              <a:cs typeface="Inter"/>
              <a:sym typeface="Inter"/>
            </a:endParaRPr>
          </a:p>
        </p:txBody>
      </p:sp>
      <p:sp>
        <p:nvSpPr>
          <p:cNvPr id="180" name="Google Shape;180;p18"/>
          <p:cNvSpPr txBox="1"/>
          <p:nvPr/>
        </p:nvSpPr>
        <p:spPr>
          <a:xfrm>
            <a:off x="441450" y="6268413"/>
            <a:ext cx="6432300" cy="2568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CER Response: </a:t>
            </a:r>
            <a:r>
              <a:rPr b="1" lang="en" sz="1200">
                <a:solidFill>
                  <a:schemeClr val="accent1"/>
                </a:solidFill>
                <a:latin typeface="Inter"/>
                <a:ea typeface="Inter"/>
                <a:cs typeface="Inter"/>
                <a:sym typeface="Inter"/>
              </a:rPr>
              <a:t>Avoiding fallacies helps historians better understand the past because it allows them to think more clearly and make stronger arguments. For example, the fallacy of false dichotomous questions forces a historian to choose between two extreme options, like asking whether John D. Rockefeller was a robber baron or an industrial statesman, instead of considering that he might have been both in different ways. This kind of limited thinking can lead to oversimplified conclusions. By avoiding fallacies like this, historians can ask better questions, use evidence more accurately, and understand people and events in a more complete and fair way.</a:t>
            </a:r>
            <a:endParaRPr b="1" sz="1200">
              <a:solidFill>
                <a:schemeClr val="accent1"/>
              </a:solidFill>
              <a:latin typeface="Inter"/>
              <a:ea typeface="Inter"/>
              <a:cs typeface="Inter"/>
              <a:sym typeface="Inter"/>
            </a:endParaRPr>
          </a:p>
        </p:txBody>
      </p:sp>
      <p:sp>
        <p:nvSpPr>
          <p:cNvPr id="181" name="Google Shape;181;p18"/>
          <p:cNvSpPr txBox="1"/>
          <p:nvPr/>
        </p:nvSpPr>
        <p:spPr>
          <a:xfrm>
            <a:off x="240450" y="5217825"/>
            <a:ext cx="6834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Reflect on the different fallacies by writing a CER paragraph to answer the following prompt:</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ctr">
              <a:spcBef>
                <a:spcPts val="0"/>
              </a:spcBef>
              <a:spcAft>
                <a:spcPts val="0"/>
              </a:spcAft>
              <a:buNone/>
            </a:pPr>
            <a:r>
              <a:rPr b="1" lang="en" sz="1200">
                <a:latin typeface="Inter"/>
                <a:ea typeface="Inter"/>
                <a:cs typeface="Inter"/>
                <a:sym typeface="Inter"/>
              </a:rPr>
              <a:t>How can avoiding fallacies help historians better understand the past?</a:t>
            </a:r>
            <a:endParaRPr b="1" sz="1200">
              <a:latin typeface="Inter"/>
              <a:ea typeface="Inter"/>
              <a:cs typeface="Inter"/>
              <a:sym typeface="Inter"/>
            </a:endParaRPr>
          </a:p>
        </p:txBody>
      </p:sp>
      <p:sp>
        <p:nvSpPr>
          <p:cNvPr id="182" name="Google Shape;182;p18"/>
          <p:cNvSpPr txBox="1"/>
          <p:nvPr/>
        </p:nvSpPr>
        <p:spPr>
          <a:xfrm>
            <a:off x="905300" y="824800"/>
            <a:ext cx="28707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The motivation fallacy reduces people to one motivation—like only political or economic interests—</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and ignores the full complexity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of human behavior. The composition fallacy assumes</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that what is true of one part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must be true of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the </a:t>
            </a:r>
            <a:r>
              <a:rPr b="1" lang="en" sz="1200">
                <a:solidFill>
                  <a:schemeClr val="accent1"/>
                </a:solidFill>
                <a:latin typeface="Inter"/>
                <a:ea typeface="Inter"/>
                <a:cs typeface="Inter"/>
                <a:sym typeface="Inter"/>
              </a:rPr>
              <a:t>whole.</a:t>
            </a:r>
            <a:endParaRPr b="1" sz="1200">
              <a:solidFill>
                <a:schemeClr val="accent1"/>
              </a:solidFill>
              <a:latin typeface="Inter"/>
              <a:ea typeface="Inter"/>
              <a:cs typeface="Inter"/>
              <a:sym typeface="Inter"/>
            </a:endParaRPr>
          </a:p>
        </p:txBody>
      </p:sp>
      <p:sp>
        <p:nvSpPr>
          <p:cNvPr id="183" name="Google Shape;183;p18"/>
          <p:cNvSpPr txBox="1"/>
          <p:nvPr/>
        </p:nvSpPr>
        <p:spPr>
          <a:xfrm>
            <a:off x="1659625" y="268250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People simplified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whole</a:t>
            </a:r>
            <a:endParaRPr b="1" sz="12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