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Lst>
  <p:sldSz cy="9601200" cx="7315200"/>
  <p:notesSz cx="6858000" cy="9144000"/>
  <p:embeddedFontLst>
    <p:embeddedFont>
      <p:font typeface="Halant"/>
      <p:regular r:id="rId12"/>
      <p:bold r:id="rId13"/>
    </p:embeddedFont>
    <p:embeddedFont>
      <p:font typeface="Inter"/>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024">
          <p15:clr>
            <a:srgbClr val="A4A3A4"/>
          </p15:clr>
        </p15:guide>
        <p15:guide id="2" pos="2304">
          <p15:clr>
            <a:srgbClr val="A4A3A4"/>
          </p15:clr>
        </p15:guide>
        <p15:guide id="3" pos="278">
          <p15:clr>
            <a:srgbClr val="747775"/>
          </p15:clr>
        </p15:guide>
        <p15:guide id="4" pos="4330">
          <p15:clr>
            <a:srgbClr val="747775"/>
          </p15:clr>
        </p15:guide>
        <p15:guide id="5" orient="horz" pos="5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024" orient="horz"/>
        <p:guide pos="2304"/>
        <p:guide pos="278"/>
        <p:guide pos="4330"/>
        <p:guide pos="5880" orient="horz"/>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font" Target="fonts/Halant-bold.fntdata"/><Relationship Id="rId12" Type="http://schemas.openxmlformats.org/officeDocument/2006/relationships/font" Target="fonts/Halant-regular.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font" Target="fonts/Inter-bold.fntdata"/><Relationship Id="rId14" Type="http://schemas.openxmlformats.org/officeDocument/2006/relationships/font" Target="fonts/Inter-regular.fntdata"/><Relationship Id="rId17" Type="http://schemas.openxmlformats.org/officeDocument/2006/relationships/font" Target="fonts/Inter-boldItalic.fntdata"/><Relationship Id="rId16" Type="http://schemas.openxmlformats.org/officeDocument/2006/relationships/font" Target="fonts/Inter-italic.fntdata"/><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562d249fb5_0_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562d249fb5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2" name="Shape 72"/>
        <p:cNvGrpSpPr/>
        <p:nvPr/>
      </p:nvGrpSpPr>
      <p:grpSpPr>
        <a:xfrm>
          <a:off x="0" y="0"/>
          <a:ext cx="0" cy="0"/>
          <a:chOff x="0" y="0"/>
          <a:chExt cx="0" cy="0"/>
        </a:xfrm>
      </p:grpSpPr>
      <p:sp>
        <p:nvSpPr>
          <p:cNvPr id="73" name="Google Shape;73;g3618b3f1c9c_0_15: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74" name="Google Shape;74;g3618b3f1c9c_0_1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4" name="Shape 94"/>
        <p:cNvGrpSpPr/>
        <p:nvPr/>
      </p:nvGrpSpPr>
      <p:grpSpPr>
        <a:xfrm>
          <a:off x="0" y="0"/>
          <a:ext cx="0" cy="0"/>
          <a:chOff x="0" y="0"/>
          <a:chExt cx="0" cy="0"/>
        </a:xfrm>
      </p:grpSpPr>
      <p:sp>
        <p:nvSpPr>
          <p:cNvPr id="95" name="Google Shape;95;g3618b3f1c9c_0_36: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96" name="Google Shape;96;g3618b3f1c9c_0_3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2" name="Shape 112"/>
        <p:cNvGrpSpPr/>
        <p:nvPr/>
      </p:nvGrpSpPr>
      <p:grpSpPr>
        <a:xfrm>
          <a:off x="0" y="0"/>
          <a:ext cx="0" cy="0"/>
          <a:chOff x="0" y="0"/>
          <a:chExt cx="0" cy="0"/>
        </a:xfrm>
      </p:grpSpPr>
      <p:sp>
        <p:nvSpPr>
          <p:cNvPr id="113" name="Google Shape;113;g361a6dbb467_0_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14" name="Google Shape;114;g361a6dbb467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8" name="Shape 138"/>
        <p:cNvGrpSpPr/>
        <p:nvPr/>
      </p:nvGrpSpPr>
      <p:grpSpPr>
        <a:xfrm>
          <a:off x="0" y="0"/>
          <a:ext cx="0" cy="0"/>
          <a:chOff x="0" y="0"/>
          <a:chExt cx="0" cy="0"/>
        </a:xfrm>
      </p:grpSpPr>
      <p:sp>
        <p:nvSpPr>
          <p:cNvPr id="139" name="Google Shape;139;g361a6dbb467_0_2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40" name="Google Shape;140;g361a6dbb467_0_2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4" name="Shape 164"/>
        <p:cNvGrpSpPr/>
        <p:nvPr/>
      </p:nvGrpSpPr>
      <p:grpSpPr>
        <a:xfrm>
          <a:off x="0" y="0"/>
          <a:ext cx="0" cy="0"/>
          <a:chOff x="0" y="0"/>
          <a:chExt cx="0" cy="0"/>
        </a:xfrm>
      </p:grpSpPr>
      <p:sp>
        <p:nvSpPr>
          <p:cNvPr id="165" name="Google Shape;165;g361a6dbb467_0_5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66" name="Google Shape;166;g361a6dbb467_0_5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49367" y="1389873"/>
            <a:ext cx="6816600" cy="3831600"/>
          </a:xfrm>
          <a:prstGeom prst="rect">
            <a:avLst/>
          </a:prstGeom>
        </p:spPr>
        <p:txBody>
          <a:bodyPr anchorCtr="0" anchor="b" bIns="91425" lIns="91425" spcFirstLastPara="1" rIns="91425" wrap="square" tIns="91425">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49360" y="5290367"/>
            <a:ext cx="6816600" cy="14796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49360" y="2064767"/>
            <a:ext cx="6816600" cy="3665100"/>
          </a:xfrm>
          <a:prstGeom prst="rect">
            <a:avLst/>
          </a:prstGeom>
        </p:spPr>
        <p:txBody>
          <a:bodyPr anchorCtr="0" anchor="b" bIns="91425" lIns="91425" spcFirstLastPara="1" rIns="91425" wrap="square" tIns="91425">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49360" y="5884153"/>
            <a:ext cx="6816600" cy="24282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49360" y="4014920"/>
            <a:ext cx="6816600" cy="1571400"/>
          </a:xfrm>
          <a:prstGeom prst="rect">
            <a:avLst/>
          </a:prstGeom>
        </p:spPr>
        <p:txBody>
          <a:bodyPr anchorCtr="0" anchor="ctr" bIns="91425" lIns="91425" spcFirstLastPara="1" rIns="91425" wrap="square" tIns="91425">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49360" y="2151287"/>
            <a:ext cx="6816600" cy="63774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49360" y="2151287"/>
            <a:ext cx="3199800" cy="6377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3865920" y="2151287"/>
            <a:ext cx="3199800" cy="6377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49360" y="1037120"/>
            <a:ext cx="2246400" cy="1410600"/>
          </a:xfrm>
          <a:prstGeom prst="rect">
            <a:avLst/>
          </a:prstGeom>
        </p:spPr>
        <p:txBody>
          <a:bodyPr anchorCtr="0" anchor="b" bIns="91425" lIns="91425" spcFirstLastPara="1" rIns="91425" wrap="square" tIns="91425">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49360" y="2593920"/>
            <a:ext cx="2246400" cy="5934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392200" y="840280"/>
            <a:ext cx="5094300" cy="7636200"/>
          </a:xfrm>
          <a:prstGeom prst="rect">
            <a:avLst/>
          </a:prstGeom>
        </p:spPr>
        <p:txBody>
          <a:bodyPr anchorCtr="0" anchor="ctr" bIns="91425" lIns="91425" spcFirstLastPara="1" rIns="91425" wrap="square" tIns="91425">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657600" y="-233"/>
            <a:ext cx="3657600" cy="96012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12400" y="2301927"/>
            <a:ext cx="3236100" cy="2766900"/>
          </a:xfrm>
          <a:prstGeom prst="rect">
            <a:avLst/>
          </a:prstGeom>
        </p:spPr>
        <p:txBody>
          <a:bodyPr anchorCtr="0" anchor="b" bIns="91425" lIns="91425" spcFirstLastPara="1" rIns="91425" wrap="square" tIns="91425">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12400" y="5232407"/>
            <a:ext cx="3236100" cy="23055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3951600" y="1351607"/>
            <a:ext cx="3069600" cy="68976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49360" y="7897073"/>
            <a:ext cx="4799100" cy="11295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49360" y="830713"/>
            <a:ext cx="6816600" cy="10689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49360" y="2151287"/>
            <a:ext cx="6816600" cy="63774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sz="1400">
                <a:solidFill>
                  <a:schemeClr val="dk2"/>
                </a:solidFill>
              </a:defRPr>
            </a:lvl2pPr>
            <a:lvl3pPr indent="-317500" lvl="2" marL="1371600">
              <a:lnSpc>
                <a:spcPct val="115000"/>
              </a:lnSpc>
              <a:spcBef>
                <a:spcPts val="1600"/>
              </a:spcBef>
              <a:spcAft>
                <a:spcPts val="0"/>
              </a:spcAft>
              <a:buClr>
                <a:schemeClr val="dk2"/>
              </a:buClr>
              <a:buSzPts val="1400"/>
              <a:buChar char="■"/>
              <a:defRPr sz="1400">
                <a:solidFill>
                  <a:schemeClr val="dk2"/>
                </a:solidFill>
              </a:defRPr>
            </a:lvl3pPr>
            <a:lvl4pPr indent="-317500" lvl="3" marL="1828800">
              <a:lnSpc>
                <a:spcPct val="115000"/>
              </a:lnSpc>
              <a:spcBef>
                <a:spcPts val="1600"/>
              </a:spcBef>
              <a:spcAft>
                <a:spcPts val="0"/>
              </a:spcAft>
              <a:buClr>
                <a:schemeClr val="dk2"/>
              </a:buClr>
              <a:buSzPts val="1400"/>
              <a:buChar char="●"/>
              <a:defRPr sz="1400">
                <a:solidFill>
                  <a:schemeClr val="dk2"/>
                </a:solidFill>
              </a:defRPr>
            </a:lvl4pPr>
            <a:lvl5pPr indent="-317500" lvl="4" marL="2286000">
              <a:lnSpc>
                <a:spcPct val="115000"/>
              </a:lnSpc>
              <a:spcBef>
                <a:spcPts val="1600"/>
              </a:spcBef>
              <a:spcAft>
                <a:spcPts val="0"/>
              </a:spcAft>
              <a:buClr>
                <a:schemeClr val="dk2"/>
              </a:buClr>
              <a:buSzPts val="1400"/>
              <a:buChar char="○"/>
              <a:defRPr sz="1400">
                <a:solidFill>
                  <a:schemeClr val="dk2"/>
                </a:solidFill>
              </a:defRPr>
            </a:lvl5pPr>
            <a:lvl6pPr indent="-317500" lvl="5" marL="2743200">
              <a:lnSpc>
                <a:spcPct val="115000"/>
              </a:lnSpc>
              <a:spcBef>
                <a:spcPts val="1600"/>
              </a:spcBef>
              <a:spcAft>
                <a:spcPts val="0"/>
              </a:spcAft>
              <a:buClr>
                <a:schemeClr val="dk2"/>
              </a:buClr>
              <a:buSzPts val="1400"/>
              <a:buChar char="■"/>
              <a:defRPr sz="1400">
                <a:solidFill>
                  <a:schemeClr val="dk2"/>
                </a:solidFill>
              </a:defRPr>
            </a:lvl6pPr>
            <a:lvl7pPr indent="-317500" lvl="6" marL="3200400">
              <a:lnSpc>
                <a:spcPct val="115000"/>
              </a:lnSpc>
              <a:spcBef>
                <a:spcPts val="1600"/>
              </a:spcBef>
              <a:spcAft>
                <a:spcPts val="0"/>
              </a:spcAft>
              <a:buClr>
                <a:schemeClr val="dk2"/>
              </a:buClr>
              <a:buSzPts val="1400"/>
              <a:buChar char="●"/>
              <a:defRPr sz="1400">
                <a:solidFill>
                  <a:schemeClr val="dk2"/>
                </a:solidFill>
              </a:defRPr>
            </a:lvl7pPr>
            <a:lvl8pPr indent="-317500" lvl="7" marL="3657600">
              <a:lnSpc>
                <a:spcPct val="115000"/>
              </a:lnSpc>
              <a:spcBef>
                <a:spcPts val="1600"/>
              </a:spcBef>
              <a:spcAft>
                <a:spcPts val="0"/>
              </a:spcAft>
              <a:buClr>
                <a:schemeClr val="dk2"/>
              </a:buClr>
              <a:buSzPts val="1400"/>
              <a:buChar char="○"/>
              <a:defRPr sz="1400">
                <a:solidFill>
                  <a:schemeClr val="dk2"/>
                </a:solidFill>
              </a:defRPr>
            </a:lvl8pPr>
            <a:lvl9pPr indent="-317500" lvl="8" marL="4114800">
              <a:lnSpc>
                <a:spcPct val="115000"/>
              </a:lnSpc>
              <a:spcBef>
                <a:spcPts val="1600"/>
              </a:spcBef>
              <a:spcAft>
                <a:spcPts val="1600"/>
              </a:spcAft>
              <a:buClr>
                <a:schemeClr val="dk2"/>
              </a:buClr>
              <a:buSzPts val="1400"/>
              <a:buChar char="■"/>
              <a:defRPr sz="1400">
                <a:solidFill>
                  <a:schemeClr val="dk2"/>
                </a:solidFill>
              </a:defRPr>
            </a:lvl9pPr>
          </a:lstStyle>
          <a:p/>
        </p:txBody>
      </p:sp>
      <p:sp>
        <p:nvSpPr>
          <p:cNvPr id="8" name="Google Shape;8;p1"/>
          <p:cNvSpPr txBox="1"/>
          <p:nvPr>
            <p:ph idx="12" type="sldNum"/>
          </p:nvPr>
        </p:nvSpPr>
        <p:spPr>
          <a:xfrm>
            <a:off x="6777966" y="8704671"/>
            <a:ext cx="438900" cy="7347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1.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image" Target="../media/image1.pn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55" name="Google Shape;55;p13"/>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56" name="Google Shape;56;p13"/>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57" name="Google Shape;57;p13"/>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Station 1</a:t>
            </a:r>
            <a:endParaRPr sz="1800">
              <a:solidFill>
                <a:schemeClr val="dk1"/>
              </a:solidFill>
              <a:latin typeface="Halant"/>
              <a:ea typeface="Halant"/>
              <a:cs typeface="Halant"/>
              <a:sym typeface="Halant"/>
            </a:endParaRPr>
          </a:p>
        </p:txBody>
      </p:sp>
      <p:sp>
        <p:nvSpPr>
          <p:cNvPr id="58" name="Google Shape;58;p13"/>
          <p:cNvSpPr txBox="1"/>
          <p:nvPr/>
        </p:nvSpPr>
        <p:spPr>
          <a:xfrm>
            <a:off x="630610" y="469491"/>
            <a:ext cx="6054000" cy="387900"/>
          </a:xfrm>
          <a:prstGeom prst="rect">
            <a:avLst/>
          </a:prstGeom>
          <a:noFill/>
          <a:ln>
            <a:noFill/>
          </a:ln>
        </p:spPr>
        <p:txBody>
          <a:bodyPr anchorCtr="0" anchor="t" bIns="86450" lIns="86450" spcFirstLastPara="1" rIns="86450" wrap="square" tIns="86450">
            <a:noAutofit/>
          </a:bodyPr>
          <a:lstStyle/>
          <a:p>
            <a:pPr indent="0" lvl="0" marL="0" rtl="0" algn="l">
              <a:spcBef>
                <a:spcPts val="0"/>
              </a:spcBef>
              <a:spcAft>
                <a:spcPts val="0"/>
              </a:spcAft>
              <a:buNone/>
            </a:pPr>
            <a:r>
              <a:rPr b="1" lang="en" sz="1100">
                <a:solidFill>
                  <a:srgbClr val="000000"/>
                </a:solidFill>
                <a:latin typeface="Inter"/>
                <a:ea typeface="Inter"/>
                <a:cs typeface="Inter"/>
                <a:sym typeface="Inter"/>
              </a:rPr>
              <a:t>Name: _____________________________________  Date: ________ Class: ___________________</a:t>
            </a:r>
            <a:endParaRPr b="1" sz="1100">
              <a:solidFill>
                <a:srgbClr val="000000"/>
              </a:solidFill>
              <a:latin typeface="Inter"/>
              <a:ea typeface="Inter"/>
              <a:cs typeface="Inter"/>
              <a:sym typeface="Inter"/>
            </a:endParaRPr>
          </a:p>
        </p:txBody>
      </p:sp>
      <p:sp>
        <p:nvSpPr>
          <p:cNvPr id="59" name="Google Shape;59;p13"/>
          <p:cNvSpPr txBox="1"/>
          <p:nvPr/>
        </p:nvSpPr>
        <p:spPr>
          <a:xfrm>
            <a:off x="0" y="4689563"/>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Station 2</a:t>
            </a:r>
            <a:endParaRPr sz="1800">
              <a:solidFill>
                <a:schemeClr val="dk1"/>
              </a:solidFill>
              <a:latin typeface="Halant"/>
              <a:ea typeface="Halant"/>
              <a:cs typeface="Halant"/>
              <a:sym typeface="Halant"/>
            </a:endParaRPr>
          </a:p>
        </p:txBody>
      </p:sp>
      <p:sp>
        <p:nvSpPr>
          <p:cNvPr id="60" name="Google Shape;60;p13"/>
          <p:cNvSpPr/>
          <p:nvPr/>
        </p:nvSpPr>
        <p:spPr>
          <a:xfrm rot="10800000">
            <a:off x="764900" y="857550"/>
            <a:ext cx="3128100" cy="3670500"/>
          </a:xfrm>
          <a:prstGeom prst="triangle">
            <a:avLst>
              <a:gd fmla="val 50000" name="adj"/>
            </a:avLst>
          </a:prstGeom>
          <a:no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cxnSp>
        <p:nvCxnSpPr>
          <p:cNvPr id="61" name="Google Shape;61;p13"/>
          <p:cNvCxnSpPr>
            <a:stCxn id="60" idx="5"/>
            <a:endCxn id="60" idx="1"/>
          </p:cNvCxnSpPr>
          <p:nvPr/>
        </p:nvCxnSpPr>
        <p:spPr>
          <a:xfrm>
            <a:off x="1546925" y="2692800"/>
            <a:ext cx="1564200" cy="0"/>
          </a:xfrm>
          <a:prstGeom prst="straightConnector1">
            <a:avLst/>
          </a:prstGeom>
          <a:noFill/>
          <a:ln cap="flat" cmpd="sng" w="9525">
            <a:solidFill>
              <a:srgbClr val="595959"/>
            </a:solidFill>
            <a:prstDash val="solid"/>
            <a:round/>
            <a:headEnd len="med" w="med" type="none"/>
            <a:tailEnd len="med" w="med" type="none"/>
          </a:ln>
        </p:spPr>
      </p:cxnSp>
      <p:sp>
        <p:nvSpPr>
          <p:cNvPr id="62" name="Google Shape;62;p13"/>
          <p:cNvSpPr txBox="1"/>
          <p:nvPr/>
        </p:nvSpPr>
        <p:spPr>
          <a:xfrm>
            <a:off x="397350" y="1715100"/>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Describe the fallacy in your own words in 2 sentences.</a:t>
            </a:r>
            <a:endParaRPr sz="1000">
              <a:solidFill>
                <a:srgbClr val="000000"/>
              </a:solidFill>
              <a:latin typeface="Inter"/>
              <a:ea typeface="Inter"/>
              <a:cs typeface="Inter"/>
              <a:sym typeface="Inter"/>
            </a:endParaRPr>
          </a:p>
        </p:txBody>
      </p:sp>
      <p:sp>
        <p:nvSpPr>
          <p:cNvPr id="63" name="Google Shape;63;p13"/>
          <p:cNvSpPr txBox="1"/>
          <p:nvPr/>
        </p:nvSpPr>
        <p:spPr>
          <a:xfrm>
            <a:off x="1034825" y="3393275"/>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Summarize the </a:t>
            </a:r>
            <a:r>
              <a:rPr lang="en" sz="1000">
                <a:latin typeface="Inter"/>
                <a:ea typeface="Inter"/>
                <a:cs typeface="Inter"/>
                <a:sym typeface="Inter"/>
              </a:rPr>
              <a:t>fallacy</a:t>
            </a:r>
            <a:r>
              <a:rPr lang="en" sz="1000">
                <a:latin typeface="Inter"/>
                <a:ea typeface="Inter"/>
                <a:cs typeface="Inter"/>
                <a:sym typeface="Inter"/>
              </a:rPr>
              <a:t> in three words.</a:t>
            </a:r>
            <a:endParaRPr sz="1000">
              <a:solidFill>
                <a:srgbClr val="000000"/>
              </a:solidFill>
              <a:latin typeface="Inter"/>
              <a:ea typeface="Inter"/>
              <a:cs typeface="Inter"/>
              <a:sym typeface="Inter"/>
            </a:endParaRPr>
          </a:p>
        </p:txBody>
      </p:sp>
      <p:sp>
        <p:nvSpPr>
          <p:cNvPr id="64" name="Google Shape;64;p13"/>
          <p:cNvSpPr txBox="1"/>
          <p:nvPr/>
        </p:nvSpPr>
        <p:spPr>
          <a:xfrm>
            <a:off x="4069125" y="1021025"/>
            <a:ext cx="2870700" cy="6942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a:t>
            </a:r>
            <a:endParaRPr sz="1200">
              <a:solidFill>
                <a:schemeClr val="dk1"/>
              </a:solidFill>
              <a:latin typeface="Inter"/>
              <a:ea typeface="Inter"/>
              <a:cs typeface="Inter"/>
              <a:sym typeface="Inter"/>
            </a:endParaRPr>
          </a:p>
        </p:txBody>
      </p:sp>
      <p:sp>
        <p:nvSpPr>
          <p:cNvPr id="65" name="Google Shape;65;p13"/>
          <p:cNvSpPr txBox="1"/>
          <p:nvPr/>
        </p:nvSpPr>
        <p:spPr>
          <a:xfrm>
            <a:off x="3471875" y="2692800"/>
            <a:ext cx="3468000" cy="18351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Example:</a:t>
            </a:r>
            <a:endParaRPr sz="1200">
              <a:solidFill>
                <a:schemeClr val="dk1"/>
              </a:solidFill>
              <a:latin typeface="Inter"/>
              <a:ea typeface="Inter"/>
              <a:cs typeface="Inter"/>
              <a:sym typeface="Inter"/>
            </a:endParaRPr>
          </a:p>
        </p:txBody>
      </p:sp>
      <p:sp>
        <p:nvSpPr>
          <p:cNvPr id="66" name="Google Shape;66;p13"/>
          <p:cNvSpPr/>
          <p:nvPr/>
        </p:nvSpPr>
        <p:spPr>
          <a:xfrm rot="10800000">
            <a:off x="809000" y="5320563"/>
            <a:ext cx="3128100" cy="3670500"/>
          </a:xfrm>
          <a:prstGeom prst="triangle">
            <a:avLst>
              <a:gd fmla="val 50000" name="adj"/>
            </a:avLst>
          </a:prstGeom>
          <a:no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cxnSp>
        <p:nvCxnSpPr>
          <p:cNvPr id="67" name="Google Shape;67;p13"/>
          <p:cNvCxnSpPr>
            <a:stCxn id="66" idx="5"/>
            <a:endCxn id="66" idx="1"/>
          </p:cNvCxnSpPr>
          <p:nvPr/>
        </p:nvCxnSpPr>
        <p:spPr>
          <a:xfrm>
            <a:off x="1591025" y="7155813"/>
            <a:ext cx="1564200" cy="0"/>
          </a:xfrm>
          <a:prstGeom prst="straightConnector1">
            <a:avLst/>
          </a:prstGeom>
          <a:noFill/>
          <a:ln cap="flat" cmpd="sng" w="9525">
            <a:solidFill>
              <a:srgbClr val="595959"/>
            </a:solidFill>
            <a:prstDash val="solid"/>
            <a:round/>
            <a:headEnd len="med" w="med" type="none"/>
            <a:tailEnd len="med" w="med" type="none"/>
          </a:ln>
        </p:spPr>
      </p:cxnSp>
      <p:sp>
        <p:nvSpPr>
          <p:cNvPr id="68" name="Google Shape;68;p13"/>
          <p:cNvSpPr txBox="1"/>
          <p:nvPr/>
        </p:nvSpPr>
        <p:spPr>
          <a:xfrm>
            <a:off x="441450" y="6178113"/>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Describe the fallacy in your own words in 2 sentences.</a:t>
            </a:r>
            <a:endParaRPr sz="1000">
              <a:solidFill>
                <a:srgbClr val="000000"/>
              </a:solidFill>
              <a:latin typeface="Inter"/>
              <a:ea typeface="Inter"/>
              <a:cs typeface="Inter"/>
              <a:sym typeface="Inter"/>
            </a:endParaRPr>
          </a:p>
        </p:txBody>
      </p:sp>
      <p:sp>
        <p:nvSpPr>
          <p:cNvPr id="69" name="Google Shape;69;p13"/>
          <p:cNvSpPr txBox="1"/>
          <p:nvPr/>
        </p:nvSpPr>
        <p:spPr>
          <a:xfrm>
            <a:off x="1078925" y="7856288"/>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Summarize the fallacy in three words.</a:t>
            </a:r>
            <a:endParaRPr sz="1000">
              <a:solidFill>
                <a:srgbClr val="000000"/>
              </a:solidFill>
              <a:latin typeface="Inter"/>
              <a:ea typeface="Inter"/>
              <a:cs typeface="Inter"/>
              <a:sym typeface="Inter"/>
            </a:endParaRPr>
          </a:p>
        </p:txBody>
      </p:sp>
      <p:sp>
        <p:nvSpPr>
          <p:cNvPr id="70" name="Google Shape;70;p13"/>
          <p:cNvSpPr txBox="1"/>
          <p:nvPr/>
        </p:nvSpPr>
        <p:spPr>
          <a:xfrm>
            <a:off x="4113225" y="5484038"/>
            <a:ext cx="2870700" cy="6942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a:t>
            </a:r>
            <a:endParaRPr sz="1200">
              <a:solidFill>
                <a:schemeClr val="dk1"/>
              </a:solidFill>
              <a:latin typeface="Inter"/>
              <a:ea typeface="Inter"/>
              <a:cs typeface="Inter"/>
              <a:sym typeface="Inter"/>
            </a:endParaRPr>
          </a:p>
        </p:txBody>
      </p:sp>
      <p:sp>
        <p:nvSpPr>
          <p:cNvPr id="71" name="Google Shape;71;p13"/>
          <p:cNvSpPr txBox="1"/>
          <p:nvPr/>
        </p:nvSpPr>
        <p:spPr>
          <a:xfrm>
            <a:off x="3515975" y="7155813"/>
            <a:ext cx="3468000" cy="18351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Example:</a:t>
            </a:r>
            <a:endParaRPr sz="1200">
              <a:solidFill>
                <a:schemeClr val="dk1"/>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5" name="Shape 75"/>
        <p:cNvGrpSpPr/>
        <p:nvPr/>
      </p:nvGrpSpPr>
      <p:grpSpPr>
        <a:xfrm>
          <a:off x="0" y="0"/>
          <a:ext cx="0" cy="0"/>
          <a:chOff x="0" y="0"/>
          <a:chExt cx="0" cy="0"/>
        </a:xfrm>
      </p:grpSpPr>
      <p:pic>
        <p:nvPicPr>
          <p:cNvPr id="76" name="Google Shape;76;p14"/>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77" name="Google Shape;77;p14"/>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78" name="Google Shape;78;p14"/>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79" name="Google Shape;79;p14"/>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Station 3</a:t>
            </a:r>
            <a:endParaRPr sz="1800">
              <a:solidFill>
                <a:schemeClr val="dk1"/>
              </a:solidFill>
              <a:latin typeface="Halant"/>
              <a:ea typeface="Halant"/>
              <a:cs typeface="Halant"/>
              <a:sym typeface="Halant"/>
            </a:endParaRPr>
          </a:p>
        </p:txBody>
      </p:sp>
      <p:sp>
        <p:nvSpPr>
          <p:cNvPr id="80" name="Google Shape;80;p14"/>
          <p:cNvSpPr txBox="1"/>
          <p:nvPr/>
        </p:nvSpPr>
        <p:spPr>
          <a:xfrm>
            <a:off x="630610" y="469491"/>
            <a:ext cx="6054000" cy="387900"/>
          </a:xfrm>
          <a:prstGeom prst="rect">
            <a:avLst/>
          </a:prstGeom>
          <a:noFill/>
          <a:ln>
            <a:noFill/>
          </a:ln>
        </p:spPr>
        <p:txBody>
          <a:bodyPr anchorCtr="0" anchor="t" bIns="86450" lIns="86450" spcFirstLastPara="1" rIns="86450" wrap="square" tIns="86450">
            <a:noAutofit/>
          </a:bodyPr>
          <a:lstStyle/>
          <a:p>
            <a:pPr indent="0" lvl="0" marL="0" rtl="0" algn="l">
              <a:spcBef>
                <a:spcPts val="0"/>
              </a:spcBef>
              <a:spcAft>
                <a:spcPts val="0"/>
              </a:spcAft>
              <a:buNone/>
            </a:pPr>
            <a:r>
              <a:rPr b="1" lang="en" sz="1100">
                <a:solidFill>
                  <a:srgbClr val="000000"/>
                </a:solidFill>
                <a:latin typeface="Inter"/>
                <a:ea typeface="Inter"/>
                <a:cs typeface="Inter"/>
                <a:sym typeface="Inter"/>
              </a:rPr>
              <a:t>Name: _____________________________________  Date: ________ Class: ___________________</a:t>
            </a:r>
            <a:endParaRPr b="1" sz="1100">
              <a:solidFill>
                <a:srgbClr val="000000"/>
              </a:solidFill>
              <a:latin typeface="Inter"/>
              <a:ea typeface="Inter"/>
              <a:cs typeface="Inter"/>
              <a:sym typeface="Inter"/>
            </a:endParaRPr>
          </a:p>
        </p:txBody>
      </p:sp>
      <p:sp>
        <p:nvSpPr>
          <p:cNvPr id="81" name="Google Shape;81;p14"/>
          <p:cNvSpPr txBox="1"/>
          <p:nvPr/>
        </p:nvSpPr>
        <p:spPr>
          <a:xfrm>
            <a:off x="0" y="4689563"/>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Station 4</a:t>
            </a:r>
            <a:endParaRPr sz="1800">
              <a:solidFill>
                <a:schemeClr val="dk1"/>
              </a:solidFill>
              <a:latin typeface="Halant"/>
              <a:ea typeface="Halant"/>
              <a:cs typeface="Halant"/>
              <a:sym typeface="Halant"/>
            </a:endParaRPr>
          </a:p>
        </p:txBody>
      </p:sp>
      <p:sp>
        <p:nvSpPr>
          <p:cNvPr id="82" name="Google Shape;82;p14"/>
          <p:cNvSpPr/>
          <p:nvPr/>
        </p:nvSpPr>
        <p:spPr>
          <a:xfrm rot="10800000">
            <a:off x="764900" y="857550"/>
            <a:ext cx="3128100" cy="3670500"/>
          </a:xfrm>
          <a:prstGeom prst="triangle">
            <a:avLst>
              <a:gd fmla="val 50000" name="adj"/>
            </a:avLst>
          </a:prstGeom>
          <a:no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cxnSp>
        <p:nvCxnSpPr>
          <p:cNvPr id="83" name="Google Shape;83;p14"/>
          <p:cNvCxnSpPr>
            <a:stCxn id="82" idx="5"/>
            <a:endCxn id="82" idx="1"/>
          </p:cNvCxnSpPr>
          <p:nvPr/>
        </p:nvCxnSpPr>
        <p:spPr>
          <a:xfrm>
            <a:off x="1546925" y="2692800"/>
            <a:ext cx="1564200" cy="0"/>
          </a:xfrm>
          <a:prstGeom prst="straightConnector1">
            <a:avLst/>
          </a:prstGeom>
          <a:noFill/>
          <a:ln cap="flat" cmpd="sng" w="9525">
            <a:solidFill>
              <a:srgbClr val="595959"/>
            </a:solidFill>
            <a:prstDash val="solid"/>
            <a:round/>
            <a:headEnd len="med" w="med" type="none"/>
            <a:tailEnd len="med" w="med" type="none"/>
          </a:ln>
        </p:spPr>
      </p:cxnSp>
      <p:sp>
        <p:nvSpPr>
          <p:cNvPr id="84" name="Google Shape;84;p14"/>
          <p:cNvSpPr txBox="1"/>
          <p:nvPr/>
        </p:nvSpPr>
        <p:spPr>
          <a:xfrm>
            <a:off x="397350" y="1715100"/>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Describe the fallacy in your own words in 2 sentences.</a:t>
            </a:r>
            <a:endParaRPr sz="1000">
              <a:solidFill>
                <a:srgbClr val="000000"/>
              </a:solidFill>
              <a:latin typeface="Inter"/>
              <a:ea typeface="Inter"/>
              <a:cs typeface="Inter"/>
              <a:sym typeface="Inter"/>
            </a:endParaRPr>
          </a:p>
        </p:txBody>
      </p:sp>
      <p:sp>
        <p:nvSpPr>
          <p:cNvPr id="85" name="Google Shape;85;p14"/>
          <p:cNvSpPr txBox="1"/>
          <p:nvPr/>
        </p:nvSpPr>
        <p:spPr>
          <a:xfrm>
            <a:off x="1034825" y="3393275"/>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Summarize the fallacy in three words.</a:t>
            </a:r>
            <a:endParaRPr sz="1000">
              <a:solidFill>
                <a:srgbClr val="000000"/>
              </a:solidFill>
              <a:latin typeface="Inter"/>
              <a:ea typeface="Inter"/>
              <a:cs typeface="Inter"/>
              <a:sym typeface="Inter"/>
            </a:endParaRPr>
          </a:p>
        </p:txBody>
      </p:sp>
      <p:sp>
        <p:nvSpPr>
          <p:cNvPr id="86" name="Google Shape;86;p14"/>
          <p:cNvSpPr txBox="1"/>
          <p:nvPr/>
        </p:nvSpPr>
        <p:spPr>
          <a:xfrm>
            <a:off x="4069125" y="1021025"/>
            <a:ext cx="2870700" cy="6942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a:t>
            </a:r>
            <a:endParaRPr sz="1200">
              <a:solidFill>
                <a:schemeClr val="dk1"/>
              </a:solidFill>
              <a:latin typeface="Inter"/>
              <a:ea typeface="Inter"/>
              <a:cs typeface="Inter"/>
              <a:sym typeface="Inter"/>
            </a:endParaRPr>
          </a:p>
        </p:txBody>
      </p:sp>
      <p:sp>
        <p:nvSpPr>
          <p:cNvPr id="87" name="Google Shape;87;p14"/>
          <p:cNvSpPr txBox="1"/>
          <p:nvPr/>
        </p:nvSpPr>
        <p:spPr>
          <a:xfrm>
            <a:off x="3471875" y="2692800"/>
            <a:ext cx="3468000" cy="18351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Example:</a:t>
            </a:r>
            <a:endParaRPr sz="1200">
              <a:solidFill>
                <a:schemeClr val="dk1"/>
              </a:solidFill>
              <a:latin typeface="Inter"/>
              <a:ea typeface="Inter"/>
              <a:cs typeface="Inter"/>
              <a:sym typeface="Inter"/>
            </a:endParaRPr>
          </a:p>
        </p:txBody>
      </p:sp>
      <p:sp>
        <p:nvSpPr>
          <p:cNvPr id="88" name="Google Shape;88;p14"/>
          <p:cNvSpPr/>
          <p:nvPr/>
        </p:nvSpPr>
        <p:spPr>
          <a:xfrm rot="10800000">
            <a:off x="809000" y="5320563"/>
            <a:ext cx="3128100" cy="3670500"/>
          </a:xfrm>
          <a:prstGeom prst="triangle">
            <a:avLst>
              <a:gd fmla="val 50000" name="adj"/>
            </a:avLst>
          </a:prstGeom>
          <a:no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cxnSp>
        <p:nvCxnSpPr>
          <p:cNvPr id="89" name="Google Shape;89;p14"/>
          <p:cNvCxnSpPr>
            <a:stCxn id="88" idx="5"/>
            <a:endCxn id="88" idx="1"/>
          </p:cNvCxnSpPr>
          <p:nvPr/>
        </p:nvCxnSpPr>
        <p:spPr>
          <a:xfrm>
            <a:off x="1591025" y="7155813"/>
            <a:ext cx="1564200" cy="0"/>
          </a:xfrm>
          <a:prstGeom prst="straightConnector1">
            <a:avLst/>
          </a:prstGeom>
          <a:noFill/>
          <a:ln cap="flat" cmpd="sng" w="9525">
            <a:solidFill>
              <a:srgbClr val="595959"/>
            </a:solidFill>
            <a:prstDash val="solid"/>
            <a:round/>
            <a:headEnd len="med" w="med" type="none"/>
            <a:tailEnd len="med" w="med" type="none"/>
          </a:ln>
        </p:spPr>
      </p:cxnSp>
      <p:sp>
        <p:nvSpPr>
          <p:cNvPr id="90" name="Google Shape;90;p14"/>
          <p:cNvSpPr txBox="1"/>
          <p:nvPr/>
        </p:nvSpPr>
        <p:spPr>
          <a:xfrm>
            <a:off x="441450" y="6178113"/>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Describe the fallacy in your own words in 2 sentences.</a:t>
            </a:r>
            <a:endParaRPr sz="1000">
              <a:solidFill>
                <a:srgbClr val="000000"/>
              </a:solidFill>
              <a:latin typeface="Inter"/>
              <a:ea typeface="Inter"/>
              <a:cs typeface="Inter"/>
              <a:sym typeface="Inter"/>
            </a:endParaRPr>
          </a:p>
        </p:txBody>
      </p:sp>
      <p:sp>
        <p:nvSpPr>
          <p:cNvPr id="91" name="Google Shape;91;p14"/>
          <p:cNvSpPr txBox="1"/>
          <p:nvPr/>
        </p:nvSpPr>
        <p:spPr>
          <a:xfrm>
            <a:off x="1078925" y="7856288"/>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Summarize the fallacy in three words.</a:t>
            </a:r>
            <a:endParaRPr sz="1000">
              <a:solidFill>
                <a:srgbClr val="000000"/>
              </a:solidFill>
              <a:latin typeface="Inter"/>
              <a:ea typeface="Inter"/>
              <a:cs typeface="Inter"/>
              <a:sym typeface="Inter"/>
            </a:endParaRPr>
          </a:p>
        </p:txBody>
      </p:sp>
      <p:sp>
        <p:nvSpPr>
          <p:cNvPr id="92" name="Google Shape;92;p14"/>
          <p:cNvSpPr txBox="1"/>
          <p:nvPr/>
        </p:nvSpPr>
        <p:spPr>
          <a:xfrm>
            <a:off x="4113225" y="5484038"/>
            <a:ext cx="2870700" cy="6942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a:t>
            </a:r>
            <a:endParaRPr sz="1200">
              <a:solidFill>
                <a:schemeClr val="dk1"/>
              </a:solidFill>
              <a:latin typeface="Inter"/>
              <a:ea typeface="Inter"/>
              <a:cs typeface="Inter"/>
              <a:sym typeface="Inter"/>
            </a:endParaRPr>
          </a:p>
        </p:txBody>
      </p:sp>
      <p:sp>
        <p:nvSpPr>
          <p:cNvPr id="93" name="Google Shape;93;p14"/>
          <p:cNvSpPr txBox="1"/>
          <p:nvPr/>
        </p:nvSpPr>
        <p:spPr>
          <a:xfrm>
            <a:off x="3515975" y="7155813"/>
            <a:ext cx="3468000" cy="18351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Example:</a:t>
            </a:r>
            <a:endParaRPr sz="1200">
              <a:solidFill>
                <a:schemeClr val="dk1"/>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97" name="Shape 97"/>
        <p:cNvGrpSpPr/>
        <p:nvPr/>
      </p:nvGrpSpPr>
      <p:grpSpPr>
        <a:xfrm>
          <a:off x="0" y="0"/>
          <a:ext cx="0" cy="0"/>
          <a:chOff x="0" y="0"/>
          <a:chExt cx="0" cy="0"/>
        </a:xfrm>
      </p:grpSpPr>
      <p:pic>
        <p:nvPicPr>
          <p:cNvPr id="98" name="Google Shape;98;p15"/>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99" name="Google Shape;99;p15"/>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00" name="Google Shape;100;p15"/>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01" name="Google Shape;101;p15"/>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Station 5</a:t>
            </a:r>
            <a:endParaRPr sz="1800">
              <a:solidFill>
                <a:schemeClr val="dk1"/>
              </a:solidFill>
              <a:latin typeface="Halant"/>
              <a:ea typeface="Halant"/>
              <a:cs typeface="Halant"/>
              <a:sym typeface="Halant"/>
            </a:endParaRPr>
          </a:p>
        </p:txBody>
      </p:sp>
      <p:sp>
        <p:nvSpPr>
          <p:cNvPr id="102" name="Google Shape;102;p15"/>
          <p:cNvSpPr txBox="1"/>
          <p:nvPr/>
        </p:nvSpPr>
        <p:spPr>
          <a:xfrm>
            <a:off x="630610" y="469491"/>
            <a:ext cx="6054000" cy="387900"/>
          </a:xfrm>
          <a:prstGeom prst="rect">
            <a:avLst/>
          </a:prstGeom>
          <a:noFill/>
          <a:ln>
            <a:noFill/>
          </a:ln>
        </p:spPr>
        <p:txBody>
          <a:bodyPr anchorCtr="0" anchor="t" bIns="86450" lIns="86450" spcFirstLastPara="1" rIns="86450" wrap="square" tIns="86450">
            <a:noAutofit/>
          </a:bodyPr>
          <a:lstStyle/>
          <a:p>
            <a:pPr indent="0" lvl="0" marL="0" rtl="0" algn="l">
              <a:spcBef>
                <a:spcPts val="0"/>
              </a:spcBef>
              <a:spcAft>
                <a:spcPts val="0"/>
              </a:spcAft>
              <a:buNone/>
            </a:pPr>
            <a:r>
              <a:rPr b="1" lang="en" sz="1100">
                <a:solidFill>
                  <a:srgbClr val="000000"/>
                </a:solidFill>
                <a:latin typeface="Inter"/>
                <a:ea typeface="Inter"/>
                <a:cs typeface="Inter"/>
                <a:sym typeface="Inter"/>
              </a:rPr>
              <a:t>Name: _____________________________________  Date: ________ Class: ___________________</a:t>
            </a:r>
            <a:endParaRPr b="1" sz="1100">
              <a:solidFill>
                <a:srgbClr val="000000"/>
              </a:solidFill>
              <a:latin typeface="Inter"/>
              <a:ea typeface="Inter"/>
              <a:cs typeface="Inter"/>
              <a:sym typeface="Inter"/>
            </a:endParaRPr>
          </a:p>
        </p:txBody>
      </p:sp>
      <p:sp>
        <p:nvSpPr>
          <p:cNvPr id="103" name="Google Shape;103;p15"/>
          <p:cNvSpPr txBox="1"/>
          <p:nvPr/>
        </p:nvSpPr>
        <p:spPr>
          <a:xfrm>
            <a:off x="0" y="4689563"/>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Reflection</a:t>
            </a:r>
            <a:endParaRPr sz="1800">
              <a:solidFill>
                <a:schemeClr val="dk1"/>
              </a:solidFill>
              <a:latin typeface="Halant"/>
              <a:ea typeface="Halant"/>
              <a:cs typeface="Halant"/>
              <a:sym typeface="Halant"/>
            </a:endParaRPr>
          </a:p>
        </p:txBody>
      </p:sp>
      <p:sp>
        <p:nvSpPr>
          <p:cNvPr id="104" name="Google Shape;104;p15"/>
          <p:cNvSpPr/>
          <p:nvPr/>
        </p:nvSpPr>
        <p:spPr>
          <a:xfrm rot="10800000">
            <a:off x="764900" y="857550"/>
            <a:ext cx="3128100" cy="3670500"/>
          </a:xfrm>
          <a:prstGeom prst="triangle">
            <a:avLst>
              <a:gd fmla="val 50000" name="adj"/>
            </a:avLst>
          </a:prstGeom>
          <a:no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cxnSp>
        <p:nvCxnSpPr>
          <p:cNvPr id="105" name="Google Shape;105;p15"/>
          <p:cNvCxnSpPr>
            <a:stCxn id="104" idx="5"/>
            <a:endCxn id="104" idx="1"/>
          </p:cNvCxnSpPr>
          <p:nvPr/>
        </p:nvCxnSpPr>
        <p:spPr>
          <a:xfrm>
            <a:off x="1546925" y="2692800"/>
            <a:ext cx="1564200" cy="0"/>
          </a:xfrm>
          <a:prstGeom prst="straightConnector1">
            <a:avLst/>
          </a:prstGeom>
          <a:noFill/>
          <a:ln cap="flat" cmpd="sng" w="9525">
            <a:solidFill>
              <a:srgbClr val="595959"/>
            </a:solidFill>
            <a:prstDash val="solid"/>
            <a:round/>
            <a:headEnd len="med" w="med" type="none"/>
            <a:tailEnd len="med" w="med" type="none"/>
          </a:ln>
        </p:spPr>
      </p:cxnSp>
      <p:sp>
        <p:nvSpPr>
          <p:cNvPr id="106" name="Google Shape;106;p15"/>
          <p:cNvSpPr txBox="1"/>
          <p:nvPr/>
        </p:nvSpPr>
        <p:spPr>
          <a:xfrm>
            <a:off x="397350" y="1715100"/>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Describe the fallacy in your own words in 2 sentences.</a:t>
            </a:r>
            <a:endParaRPr sz="1000">
              <a:solidFill>
                <a:srgbClr val="000000"/>
              </a:solidFill>
              <a:latin typeface="Inter"/>
              <a:ea typeface="Inter"/>
              <a:cs typeface="Inter"/>
              <a:sym typeface="Inter"/>
            </a:endParaRPr>
          </a:p>
        </p:txBody>
      </p:sp>
      <p:sp>
        <p:nvSpPr>
          <p:cNvPr id="107" name="Google Shape;107;p15"/>
          <p:cNvSpPr txBox="1"/>
          <p:nvPr/>
        </p:nvSpPr>
        <p:spPr>
          <a:xfrm>
            <a:off x="1034825" y="3393275"/>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Summarize the fallacy in three words.</a:t>
            </a:r>
            <a:endParaRPr sz="1000">
              <a:solidFill>
                <a:srgbClr val="000000"/>
              </a:solidFill>
              <a:latin typeface="Inter"/>
              <a:ea typeface="Inter"/>
              <a:cs typeface="Inter"/>
              <a:sym typeface="Inter"/>
            </a:endParaRPr>
          </a:p>
        </p:txBody>
      </p:sp>
      <p:sp>
        <p:nvSpPr>
          <p:cNvPr id="108" name="Google Shape;108;p15"/>
          <p:cNvSpPr txBox="1"/>
          <p:nvPr/>
        </p:nvSpPr>
        <p:spPr>
          <a:xfrm>
            <a:off x="4069125" y="1021025"/>
            <a:ext cx="2870700" cy="6942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a:t>
            </a:r>
            <a:endParaRPr sz="1200">
              <a:solidFill>
                <a:schemeClr val="dk1"/>
              </a:solidFill>
              <a:latin typeface="Inter"/>
              <a:ea typeface="Inter"/>
              <a:cs typeface="Inter"/>
              <a:sym typeface="Inter"/>
            </a:endParaRPr>
          </a:p>
        </p:txBody>
      </p:sp>
      <p:sp>
        <p:nvSpPr>
          <p:cNvPr id="109" name="Google Shape;109;p15"/>
          <p:cNvSpPr txBox="1"/>
          <p:nvPr/>
        </p:nvSpPr>
        <p:spPr>
          <a:xfrm>
            <a:off x="3471875" y="2692800"/>
            <a:ext cx="3468000" cy="18351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Example:</a:t>
            </a:r>
            <a:endParaRPr sz="1200">
              <a:solidFill>
                <a:schemeClr val="dk1"/>
              </a:solidFill>
              <a:latin typeface="Inter"/>
              <a:ea typeface="Inter"/>
              <a:cs typeface="Inter"/>
              <a:sym typeface="Inter"/>
            </a:endParaRPr>
          </a:p>
        </p:txBody>
      </p:sp>
      <p:sp>
        <p:nvSpPr>
          <p:cNvPr id="110" name="Google Shape;110;p15"/>
          <p:cNvSpPr txBox="1"/>
          <p:nvPr/>
        </p:nvSpPr>
        <p:spPr>
          <a:xfrm>
            <a:off x="441450" y="6268413"/>
            <a:ext cx="6432300" cy="25680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CER Response:</a:t>
            </a:r>
            <a:endParaRPr sz="1200">
              <a:solidFill>
                <a:schemeClr val="dk1"/>
              </a:solidFill>
              <a:latin typeface="Inter"/>
              <a:ea typeface="Inter"/>
              <a:cs typeface="Inter"/>
              <a:sym typeface="Inter"/>
            </a:endParaRPr>
          </a:p>
        </p:txBody>
      </p:sp>
      <p:sp>
        <p:nvSpPr>
          <p:cNvPr id="111" name="Google Shape;111;p15"/>
          <p:cNvSpPr txBox="1"/>
          <p:nvPr/>
        </p:nvSpPr>
        <p:spPr>
          <a:xfrm>
            <a:off x="240450" y="5217825"/>
            <a:ext cx="6834300" cy="9234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rgbClr val="000000"/>
                </a:solidFill>
                <a:latin typeface="Halant"/>
                <a:ea typeface="Halant"/>
                <a:cs typeface="Halant"/>
                <a:sym typeface="Halant"/>
              </a:rPr>
              <a:t>Directions: </a:t>
            </a:r>
            <a:r>
              <a:rPr lang="en" sz="1200">
                <a:latin typeface="Halant"/>
                <a:ea typeface="Halant"/>
                <a:cs typeface="Halant"/>
                <a:sym typeface="Halant"/>
              </a:rPr>
              <a:t>Reflect on the different fallacies by writing a CER paragraph to answer the following prompt:</a:t>
            </a:r>
            <a:endParaRPr sz="1200">
              <a:latin typeface="Halant"/>
              <a:ea typeface="Halant"/>
              <a:cs typeface="Halant"/>
              <a:sym typeface="Halant"/>
            </a:endParaRPr>
          </a:p>
          <a:p>
            <a:pPr indent="0" lvl="0" marL="0" rtl="0" algn="l">
              <a:spcBef>
                <a:spcPts val="0"/>
              </a:spcBef>
              <a:spcAft>
                <a:spcPts val="0"/>
              </a:spcAft>
              <a:buNone/>
            </a:pPr>
            <a:r>
              <a:t/>
            </a:r>
            <a:endParaRPr sz="1200">
              <a:latin typeface="Halant"/>
              <a:ea typeface="Halant"/>
              <a:cs typeface="Halant"/>
              <a:sym typeface="Halant"/>
            </a:endParaRPr>
          </a:p>
          <a:p>
            <a:pPr indent="0" lvl="0" marL="0" rtl="0" algn="ctr">
              <a:spcBef>
                <a:spcPts val="0"/>
              </a:spcBef>
              <a:spcAft>
                <a:spcPts val="0"/>
              </a:spcAft>
              <a:buNone/>
            </a:pPr>
            <a:r>
              <a:rPr b="1" lang="en" sz="1200">
                <a:latin typeface="Inter"/>
                <a:ea typeface="Inter"/>
                <a:cs typeface="Inter"/>
                <a:sym typeface="Inter"/>
              </a:rPr>
              <a:t>How can avoiding fallacies help historians better understand the past?</a:t>
            </a:r>
            <a:endParaRPr b="1" sz="1200">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15" name="Shape 115"/>
        <p:cNvGrpSpPr/>
        <p:nvPr/>
      </p:nvGrpSpPr>
      <p:grpSpPr>
        <a:xfrm>
          <a:off x="0" y="0"/>
          <a:ext cx="0" cy="0"/>
          <a:chOff x="0" y="0"/>
          <a:chExt cx="0" cy="0"/>
        </a:xfrm>
      </p:grpSpPr>
      <p:pic>
        <p:nvPicPr>
          <p:cNvPr id="116" name="Google Shape;116;p16"/>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17" name="Google Shape;117;p16"/>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18" name="Google Shape;118;p16"/>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19" name="Google Shape;119;p16"/>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Station 1 (Exemplar)</a:t>
            </a:r>
            <a:endParaRPr sz="1800">
              <a:solidFill>
                <a:schemeClr val="dk1"/>
              </a:solidFill>
              <a:latin typeface="Halant"/>
              <a:ea typeface="Halant"/>
              <a:cs typeface="Halant"/>
              <a:sym typeface="Halant"/>
            </a:endParaRPr>
          </a:p>
        </p:txBody>
      </p:sp>
      <p:sp>
        <p:nvSpPr>
          <p:cNvPr id="120" name="Google Shape;120;p16"/>
          <p:cNvSpPr txBox="1"/>
          <p:nvPr/>
        </p:nvSpPr>
        <p:spPr>
          <a:xfrm>
            <a:off x="630610" y="469491"/>
            <a:ext cx="6054000" cy="387900"/>
          </a:xfrm>
          <a:prstGeom prst="rect">
            <a:avLst/>
          </a:prstGeom>
          <a:noFill/>
          <a:ln>
            <a:noFill/>
          </a:ln>
        </p:spPr>
        <p:txBody>
          <a:bodyPr anchorCtr="0" anchor="t" bIns="86450" lIns="86450" spcFirstLastPara="1" rIns="86450" wrap="square" tIns="86450">
            <a:noAutofit/>
          </a:bodyPr>
          <a:lstStyle/>
          <a:p>
            <a:pPr indent="0" lvl="0" marL="0" rtl="0" algn="l">
              <a:spcBef>
                <a:spcPts val="0"/>
              </a:spcBef>
              <a:spcAft>
                <a:spcPts val="0"/>
              </a:spcAft>
              <a:buNone/>
            </a:pPr>
            <a:r>
              <a:rPr b="1" lang="en" sz="1100">
                <a:solidFill>
                  <a:srgbClr val="000000"/>
                </a:solidFill>
                <a:latin typeface="Inter"/>
                <a:ea typeface="Inter"/>
                <a:cs typeface="Inter"/>
                <a:sym typeface="Inter"/>
              </a:rPr>
              <a:t>Name: _____________________________________  Date: ________ Class: ___________________</a:t>
            </a:r>
            <a:endParaRPr b="1" sz="1100">
              <a:solidFill>
                <a:srgbClr val="000000"/>
              </a:solidFill>
              <a:latin typeface="Inter"/>
              <a:ea typeface="Inter"/>
              <a:cs typeface="Inter"/>
              <a:sym typeface="Inter"/>
            </a:endParaRPr>
          </a:p>
        </p:txBody>
      </p:sp>
      <p:sp>
        <p:nvSpPr>
          <p:cNvPr id="121" name="Google Shape;121;p16"/>
          <p:cNvSpPr txBox="1"/>
          <p:nvPr/>
        </p:nvSpPr>
        <p:spPr>
          <a:xfrm>
            <a:off x="0" y="4689563"/>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Station 2 (Exemplar)</a:t>
            </a:r>
            <a:endParaRPr sz="1800">
              <a:solidFill>
                <a:schemeClr val="dk1"/>
              </a:solidFill>
              <a:latin typeface="Halant"/>
              <a:ea typeface="Halant"/>
              <a:cs typeface="Halant"/>
              <a:sym typeface="Halant"/>
            </a:endParaRPr>
          </a:p>
        </p:txBody>
      </p:sp>
      <p:sp>
        <p:nvSpPr>
          <p:cNvPr id="122" name="Google Shape;122;p16"/>
          <p:cNvSpPr/>
          <p:nvPr/>
        </p:nvSpPr>
        <p:spPr>
          <a:xfrm rot="10800000">
            <a:off x="764900" y="857550"/>
            <a:ext cx="3128100" cy="3670500"/>
          </a:xfrm>
          <a:prstGeom prst="triangle">
            <a:avLst>
              <a:gd fmla="val 50000" name="adj"/>
            </a:avLst>
          </a:prstGeom>
          <a:no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b="1">
              <a:solidFill>
                <a:schemeClr val="accent1"/>
              </a:solidFill>
            </a:endParaRPr>
          </a:p>
        </p:txBody>
      </p:sp>
      <p:cxnSp>
        <p:nvCxnSpPr>
          <p:cNvPr id="123" name="Google Shape;123;p16"/>
          <p:cNvCxnSpPr>
            <a:stCxn id="122" idx="5"/>
            <a:endCxn id="122" idx="1"/>
          </p:cNvCxnSpPr>
          <p:nvPr/>
        </p:nvCxnSpPr>
        <p:spPr>
          <a:xfrm>
            <a:off x="1546925" y="2692800"/>
            <a:ext cx="1564200" cy="0"/>
          </a:xfrm>
          <a:prstGeom prst="straightConnector1">
            <a:avLst/>
          </a:prstGeom>
          <a:noFill/>
          <a:ln cap="flat" cmpd="sng" w="9525">
            <a:solidFill>
              <a:srgbClr val="595959"/>
            </a:solidFill>
            <a:prstDash val="solid"/>
            <a:round/>
            <a:headEnd len="med" w="med" type="none"/>
            <a:tailEnd len="med" w="med" type="none"/>
          </a:ln>
        </p:spPr>
      </p:cxnSp>
      <p:sp>
        <p:nvSpPr>
          <p:cNvPr id="124" name="Google Shape;124;p16"/>
          <p:cNvSpPr txBox="1"/>
          <p:nvPr/>
        </p:nvSpPr>
        <p:spPr>
          <a:xfrm>
            <a:off x="397350" y="1715100"/>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Describe the fallacy in your own words in 2 sentences.</a:t>
            </a:r>
            <a:endParaRPr sz="1000">
              <a:solidFill>
                <a:srgbClr val="000000"/>
              </a:solidFill>
              <a:latin typeface="Inter"/>
              <a:ea typeface="Inter"/>
              <a:cs typeface="Inter"/>
              <a:sym typeface="Inter"/>
            </a:endParaRPr>
          </a:p>
        </p:txBody>
      </p:sp>
      <p:sp>
        <p:nvSpPr>
          <p:cNvPr id="125" name="Google Shape;125;p16"/>
          <p:cNvSpPr txBox="1"/>
          <p:nvPr/>
        </p:nvSpPr>
        <p:spPr>
          <a:xfrm>
            <a:off x="1034825" y="3393275"/>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Summarize the fallacy in three words.</a:t>
            </a:r>
            <a:endParaRPr sz="1000">
              <a:solidFill>
                <a:srgbClr val="000000"/>
              </a:solidFill>
              <a:latin typeface="Inter"/>
              <a:ea typeface="Inter"/>
              <a:cs typeface="Inter"/>
              <a:sym typeface="Inter"/>
            </a:endParaRPr>
          </a:p>
        </p:txBody>
      </p:sp>
      <p:sp>
        <p:nvSpPr>
          <p:cNvPr id="126" name="Google Shape;126;p16"/>
          <p:cNvSpPr txBox="1"/>
          <p:nvPr/>
        </p:nvSpPr>
        <p:spPr>
          <a:xfrm>
            <a:off x="4069125" y="1021025"/>
            <a:ext cx="2870700" cy="6942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a:t>
            </a:r>
            <a:r>
              <a:rPr b="1" lang="en" sz="1200">
                <a:solidFill>
                  <a:schemeClr val="accent1"/>
                </a:solidFill>
                <a:latin typeface="Inter"/>
                <a:ea typeface="Inter"/>
                <a:cs typeface="Inter"/>
                <a:sym typeface="Inter"/>
              </a:rPr>
              <a:t>Question Framing (False Dichotomous Questions)</a:t>
            </a:r>
            <a:endParaRPr b="1" sz="1200">
              <a:solidFill>
                <a:schemeClr val="accent1"/>
              </a:solidFill>
              <a:latin typeface="Inter"/>
              <a:ea typeface="Inter"/>
              <a:cs typeface="Inter"/>
              <a:sym typeface="Inter"/>
            </a:endParaRPr>
          </a:p>
        </p:txBody>
      </p:sp>
      <p:sp>
        <p:nvSpPr>
          <p:cNvPr id="127" name="Google Shape;127;p16"/>
          <p:cNvSpPr txBox="1"/>
          <p:nvPr/>
        </p:nvSpPr>
        <p:spPr>
          <a:xfrm>
            <a:off x="3471875" y="2692800"/>
            <a:ext cx="3468000" cy="18351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Example: </a:t>
            </a:r>
            <a:r>
              <a:rPr b="1" lang="en" sz="1200">
                <a:solidFill>
                  <a:schemeClr val="accent1"/>
                </a:solidFill>
                <a:latin typeface="Inter"/>
                <a:ea typeface="Inter"/>
                <a:cs typeface="Inter"/>
                <a:sym typeface="Inter"/>
              </a:rPr>
              <a:t>A research paper asks, “Was Andrew Jackson a hero or a villain?”—ignoring more balanced interpretations.</a:t>
            </a:r>
            <a:endParaRPr b="1" sz="1200">
              <a:solidFill>
                <a:schemeClr val="accent1"/>
              </a:solidFill>
              <a:latin typeface="Inter"/>
              <a:ea typeface="Inter"/>
              <a:cs typeface="Inter"/>
              <a:sym typeface="Inter"/>
            </a:endParaRPr>
          </a:p>
        </p:txBody>
      </p:sp>
      <p:sp>
        <p:nvSpPr>
          <p:cNvPr id="128" name="Google Shape;128;p16"/>
          <p:cNvSpPr/>
          <p:nvPr/>
        </p:nvSpPr>
        <p:spPr>
          <a:xfrm rot="10800000">
            <a:off x="809000" y="5320563"/>
            <a:ext cx="3128100" cy="3670500"/>
          </a:xfrm>
          <a:prstGeom prst="triangle">
            <a:avLst>
              <a:gd fmla="val 50000" name="adj"/>
            </a:avLst>
          </a:prstGeom>
          <a:no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cxnSp>
        <p:nvCxnSpPr>
          <p:cNvPr id="129" name="Google Shape;129;p16"/>
          <p:cNvCxnSpPr>
            <a:stCxn id="128" idx="5"/>
            <a:endCxn id="128" idx="1"/>
          </p:cNvCxnSpPr>
          <p:nvPr/>
        </p:nvCxnSpPr>
        <p:spPr>
          <a:xfrm>
            <a:off x="1591025" y="7155813"/>
            <a:ext cx="1564200" cy="0"/>
          </a:xfrm>
          <a:prstGeom prst="straightConnector1">
            <a:avLst/>
          </a:prstGeom>
          <a:noFill/>
          <a:ln cap="flat" cmpd="sng" w="9525">
            <a:solidFill>
              <a:srgbClr val="595959"/>
            </a:solidFill>
            <a:prstDash val="solid"/>
            <a:round/>
            <a:headEnd len="med" w="med" type="none"/>
            <a:tailEnd len="med" w="med" type="none"/>
          </a:ln>
        </p:spPr>
      </p:cxnSp>
      <p:sp>
        <p:nvSpPr>
          <p:cNvPr id="130" name="Google Shape;130;p16"/>
          <p:cNvSpPr txBox="1"/>
          <p:nvPr/>
        </p:nvSpPr>
        <p:spPr>
          <a:xfrm>
            <a:off x="441450" y="6178113"/>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Describe the fallacy in your own words in 2 sentences.</a:t>
            </a:r>
            <a:endParaRPr sz="1000">
              <a:solidFill>
                <a:srgbClr val="000000"/>
              </a:solidFill>
              <a:latin typeface="Inter"/>
              <a:ea typeface="Inter"/>
              <a:cs typeface="Inter"/>
              <a:sym typeface="Inter"/>
            </a:endParaRPr>
          </a:p>
        </p:txBody>
      </p:sp>
      <p:sp>
        <p:nvSpPr>
          <p:cNvPr id="131" name="Google Shape;131;p16"/>
          <p:cNvSpPr txBox="1"/>
          <p:nvPr/>
        </p:nvSpPr>
        <p:spPr>
          <a:xfrm>
            <a:off x="1078925" y="7856288"/>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Summarize the fallacy in three words.</a:t>
            </a:r>
            <a:endParaRPr sz="1000">
              <a:solidFill>
                <a:srgbClr val="000000"/>
              </a:solidFill>
              <a:latin typeface="Inter"/>
              <a:ea typeface="Inter"/>
              <a:cs typeface="Inter"/>
              <a:sym typeface="Inter"/>
            </a:endParaRPr>
          </a:p>
        </p:txBody>
      </p:sp>
      <p:sp>
        <p:nvSpPr>
          <p:cNvPr id="132" name="Google Shape;132;p16"/>
          <p:cNvSpPr txBox="1"/>
          <p:nvPr/>
        </p:nvSpPr>
        <p:spPr>
          <a:xfrm>
            <a:off x="4113225" y="5484038"/>
            <a:ext cx="2870700" cy="6942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a:t>
            </a:r>
            <a:r>
              <a:rPr b="1" lang="en" sz="1200">
                <a:solidFill>
                  <a:schemeClr val="accent1"/>
                </a:solidFill>
                <a:latin typeface="Inter"/>
                <a:ea typeface="Inter"/>
                <a:cs typeface="Inter"/>
                <a:sym typeface="Inter"/>
              </a:rPr>
              <a:t>Factual Verification (Prevalent Proof)</a:t>
            </a:r>
            <a:endParaRPr sz="1200">
              <a:solidFill>
                <a:schemeClr val="dk1"/>
              </a:solidFill>
              <a:latin typeface="Inter"/>
              <a:ea typeface="Inter"/>
              <a:cs typeface="Inter"/>
              <a:sym typeface="Inter"/>
            </a:endParaRPr>
          </a:p>
        </p:txBody>
      </p:sp>
      <p:sp>
        <p:nvSpPr>
          <p:cNvPr id="133" name="Google Shape;133;p16"/>
          <p:cNvSpPr txBox="1"/>
          <p:nvPr/>
        </p:nvSpPr>
        <p:spPr>
          <a:xfrm>
            <a:off x="3515975" y="7155813"/>
            <a:ext cx="3468000" cy="18351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Example: </a:t>
            </a:r>
            <a:r>
              <a:rPr b="1" lang="en" sz="1200">
                <a:solidFill>
                  <a:schemeClr val="accent1"/>
                </a:solidFill>
                <a:latin typeface="Inter"/>
                <a:ea typeface="Inter"/>
                <a:cs typeface="Inter"/>
                <a:sym typeface="Inter"/>
              </a:rPr>
              <a:t>Citing “most textbooks agree” as evidence without examining the sources those textbooks rely on.</a:t>
            </a:r>
            <a:endParaRPr b="1" sz="1200">
              <a:solidFill>
                <a:schemeClr val="accent1"/>
              </a:solidFill>
              <a:latin typeface="Inter"/>
              <a:ea typeface="Inter"/>
              <a:cs typeface="Inter"/>
              <a:sym typeface="Inter"/>
            </a:endParaRPr>
          </a:p>
        </p:txBody>
      </p:sp>
      <p:sp>
        <p:nvSpPr>
          <p:cNvPr id="134" name="Google Shape;134;p16"/>
          <p:cNvSpPr txBox="1"/>
          <p:nvPr/>
        </p:nvSpPr>
        <p:spPr>
          <a:xfrm>
            <a:off x="1201350" y="839750"/>
            <a:ext cx="2270400" cy="18351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This fallacy limits thinking by forcing a choice between only two options, even when other possibilities exist. It oversimplifies complex topics and ignores </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nuance.</a:t>
            </a:r>
            <a:endParaRPr b="1" sz="1200">
              <a:solidFill>
                <a:schemeClr val="accent1"/>
              </a:solidFill>
              <a:latin typeface="Inter"/>
              <a:ea typeface="Inter"/>
              <a:cs typeface="Inter"/>
              <a:sym typeface="Inter"/>
            </a:endParaRPr>
          </a:p>
        </p:txBody>
      </p:sp>
      <p:sp>
        <p:nvSpPr>
          <p:cNvPr id="135" name="Google Shape;135;p16"/>
          <p:cNvSpPr txBox="1"/>
          <p:nvPr/>
        </p:nvSpPr>
        <p:spPr>
          <a:xfrm>
            <a:off x="1667225" y="2773650"/>
            <a:ext cx="1408800" cy="8781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Oversimplified</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forced</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choice</a:t>
            </a:r>
            <a:endParaRPr b="1" sz="1200">
              <a:solidFill>
                <a:schemeClr val="accent1"/>
              </a:solidFill>
              <a:latin typeface="Inter"/>
              <a:ea typeface="Inter"/>
              <a:cs typeface="Inter"/>
              <a:sym typeface="Inter"/>
            </a:endParaRPr>
          </a:p>
        </p:txBody>
      </p:sp>
      <p:sp>
        <p:nvSpPr>
          <p:cNvPr id="136" name="Google Shape;136;p16"/>
          <p:cNvSpPr txBox="1"/>
          <p:nvPr/>
        </p:nvSpPr>
        <p:spPr>
          <a:xfrm>
            <a:off x="1193750" y="5320600"/>
            <a:ext cx="2270400" cy="18351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This fallacy assumes that if most people—or most historians—believe something, it must be true. It confuses popularity or consensus with actual evidence.</a:t>
            </a:r>
            <a:endParaRPr b="1" sz="1200">
              <a:solidFill>
                <a:schemeClr val="accent1"/>
              </a:solidFill>
              <a:latin typeface="Inter"/>
              <a:ea typeface="Inter"/>
              <a:cs typeface="Inter"/>
              <a:sym typeface="Inter"/>
            </a:endParaRPr>
          </a:p>
        </p:txBody>
      </p:sp>
      <p:sp>
        <p:nvSpPr>
          <p:cNvPr id="137" name="Google Shape;137;p16"/>
          <p:cNvSpPr txBox="1"/>
          <p:nvPr/>
        </p:nvSpPr>
        <p:spPr>
          <a:xfrm>
            <a:off x="1659625" y="7178300"/>
            <a:ext cx="1408800" cy="8781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Popularity equals </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proof</a:t>
            </a:r>
            <a:endParaRPr b="1" sz="1200">
              <a:solidFill>
                <a:schemeClr val="accent1"/>
              </a:solidFill>
              <a:latin typeface="Inter"/>
              <a:ea typeface="Inter"/>
              <a:cs typeface="Inter"/>
              <a:sym typeface="Inte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41" name="Shape 141"/>
        <p:cNvGrpSpPr/>
        <p:nvPr/>
      </p:nvGrpSpPr>
      <p:grpSpPr>
        <a:xfrm>
          <a:off x="0" y="0"/>
          <a:ext cx="0" cy="0"/>
          <a:chOff x="0" y="0"/>
          <a:chExt cx="0" cy="0"/>
        </a:xfrm>
      </p:grpSpPr>
      <p:pic>
        <p:nvPicPr>
          <p:cNvPr id="142" name="Google Shape;142;p17"/>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43" name="Google Shape;143;p17"/>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44" name="Google Shape;144;p17"/>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45" name="Google Shape;145;p17"/>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Station 3 (Exemplar)</a:t>
            </a:r>
            <a:endParaRPr sz="1800">
              <a:solidFill>
                <a:schemeClr val="dk1"/>
              </a:solidFill>
              <a:latin typeface="Halant"/>
              <a:ea typeface="Halant"/>
              <a:cs typeface="Halant"/>
              <a:sym typeface="Halant"/>
            </a:endParaRPr>
          </a:p>
        </p:txBody>
      </p:sp>
      <p:sp>
        <p:nvSpPr>
          <p:cNvPr id="146" name="Google Shape;146;p17"/>
          <p:cNvSpPr txBox="1"/>
          <p:nvPr/>
        </p:nvSpPr>
        <p:spPr>
          <a:xfrm>
            <a:off x="630610" y="469491"/>
            <a:ext cx="6054000" cy="387900"/>
          </a:xfrm>
          <a:prstGeom prst="rect">
            <a:avLst/>
          </a:prstGeom>
          <a:noFill/>
          <a:ln>
            <a:noFill/>
          </a:ln>
        </p:spPr>
        <p:txBody>
          <a:bodyPr anchorCtr="0" anchor="t" bIns="86450" lIns="86450" spcFirstLastPara="1" rIns="86450" wrap="square" tIns="86450">
            <a:noAutofit/>
          </a:bodyPr>
          <a:lstStyle/>
          <a:p>
            <a:pPr indent="0" lvl="0" marL="0" rtl="0" algn="l">
              <a:spcBef>
                <a:spcPts val="0"/>
              </a:spcBef>
              <a:spcAft>
                <a:spcPts val="0"/>
              </a:spcAft>
              <a:buNone/>
            </a:pPr>
            <a:r>
              <a:rPr b="1" lang="en" sz="1100">
                <a:solidFill>
                  <a:srgbClr val="000000"/>
                </a:solidFill>
                <a:latin typeface="Inter"/>
                <a:ea typeface="Inter"/>
                <a:cs typeface="Inter"/>
                <a:sym typeface="Inter"/>
              </a:rPr>
              <a:t>Name: _____________________________________  Date: ________ Class: ___________________</a:t>
            </a:r>
            <a:endParaRPr b="1" sz="1100">
              <a:solidFill>
                <a:srgbClr val="000000"/>
              </a:solidFill>
              <a:latin typeface="Inter"/>
              <a:ea typeface="Inter"/>
              <a:cs typeface="Inter"/>
              <a:sym typeface="Inter"/>
            </a:endParaRPr>
          </a:p>
        </p:txBody>
      </p:sp>
      <p:sp>
        <p:nvSpPr>
          <p:cNvPr id="147" name="Google Shape;147;p17"/>
          <p:cNvSpPr txBox="1"/>
          <p:nvPr/>
        </p:nvSpPr>
        <p:spPr>
          <a:xfrm>
            <a:off x="0" y="4689563"/>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Station 4 (Exemplar)</a:t>
            </a:r>
            <a:endParaRPr sz="1800">
              <a:solidFill>
                <a:schemeClr val="dk1"/>
              </a:solidFill>
              <a:latin typeface="Halant"/>
              <a:ea typeface="Halant"/>
              <a:cs typeface="Halant"/>
              <a:sym typeface="Halant"/>
            </a:endParaRPr>
          </a:p>
        </p:txBody>
      </p:sp>
      <p:sp>
        <p:nvSpPr>
          <p:cNvPr id="148" name="Google Shape;148;p17"/>
          <p:cNvSpPr/>
          <p:nvPr/>
        </p:nvSpPr>
        <p:spPr>
          <a:xfrm rot="10800000">
            <a:off x="764900" y="857550"/>
            <a:ext cx="3128100" cy="3670500"/>
          </a:xfrm>
          <a:prstGeom prst="triangle">
            <a:avLst>
              <a:gd fmla="val 50000" name="adj"/>
            </a:avLst>
          </a:prstGeom>
          <a:no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b="1">
              <a:solidFill>
                <a:schemeClr val="accent1"/>
              </a:solidFill>
            </a:endParaRPr>
          </a:p>
        </p:txBody>
      </p:sp>
      <p:cxnSp>
        <p:nvCxnSpPr>
          <p:cNvPr id="149" name="Google Shape;149;p17"/>
          <p:cNvCxnSpPr>
            <a:stCxn id="148" idx="5"/>
            <a:endCxn id="148" idx="1"/>
          </p:cNvCxnSpPr>
          <p:nvPr/>
        </p:nvCxnSpPr>
        <p:spPr>
          <a:xfrm>
            <a:off x="1546925" y="2692800"/>
            <a:ext cx="1564200" cy="0"/>
          </a:xfrm>
          <a:prstGeom prst="straightConnector1">
            <a:avLst/>
          </a:prstGeom>
          <a:noFill/>
          <a:ln cap="flat" cmpd="sng" w="9525">
            <a:solidFill>
              <a:srgbClr val="595959"/>
            </a:solidFill>
            <a:prstDash val="solid"/>
            <a:round/>
            <a:headEnd len="med" w="med" type="none"/>
            <a:tailEnd len="med" w="med" type="none"/>
          </a:ln>
        </p:spPr>
      </p:cxnSp>
      <p:sp>
        <p:nvSpPr>
          <p:cNvPr id="150" name="Google Shape;150;p17"/>
          <p:cNvSpPr txBox="1"/>
          <p:nvPr/>
        </p:nvSpPr>
        <p:spPr>
          <a:xfrm>
            <a:off x="397350" y="1715100"/>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Describe the fallacy in your own words in 2 sentences.</a:t>
            </a:r>
            <a:endParaRPr sz="1000">
              <a:solidFill>
                <a:srgbClr val="000000"/>
              </a:solidFill>
              <a:latin typeface="Inter"/>
              <a:ea typeface="Inter"/>
              <a:cs typeface="Inter"/>
              <a:sym typeface="Inter"/>
            </a:endParaRPr>
          </a:p>
        </p:txBody>
      </p:sp>
      <p:sp>
        <p:nvSpPr>
          <p:cNvPr id="151" name="Google Shape;151;p17"/>
          <p:cNvSpPr txBox="1"/>
          <p:nvPr/>
        </p:nvSpPr>
        <p:spPr>
          <a:xfrm>
            <a:off x="1034825" y="3393275"/>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Summarize the fallacy in three words.</a:t>
            </a:r>
            <a:endParaRPr sz="1000">
              <a:solidFill>
                <a:srgbClr val="000000"/>
              </a:solidFill>
              <a:latin typeface="Inter"/>
              <a:ea typeface="Inter"/>
              <a:cs typeface="Inter"/>
              <a:sym typeface="Inter"/>
            </a:endParaRPr>
          </a:p>
        </p:txBody>
      </p:sp>
      <p:sp>
        <p:nvSpPr>
          <p:cNvPr id="152" name="Google Shape;152;p17"/>
          <p:cNvSpPr txBox="1"/>
          <p:nvPr/>
        </p:nvSpPr>
        <p:spPr>
          <a:xfrm>
            <a:off x="4069125" y="1021025"/>
            <a:ext cx="2870700" cy="6942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a:t>
            </a:r>
            <a:r>
              <a:rPr b="1" lang="en" sz="1200">
                <a:solidFill>
                  <a:schemeClr val="accent1"/>
                </a:solidFill>
                <a:latin typeface="Inter"/>
                <a:ea typeface="Inter"/>
                <a:cs typeface="Inter"/>
                <a:sym typeface="Inter"/>
              </a:rPr>
              <a:t>Factual Significance (Pragmatic Fallacy)</a:t>
            </a:r>
            <a:endParaRPr b="1" sz="1200">
              <a:solidFill>
                <a:schemeClr val="accent1"/>
              </a:solidFill>
              <a:latin typeface="Inter"/>
              <a:ea typeface="Inter"/>
              <a:cs typeface="Inter"/>
              <a:sym typeface="Inter"/>
            </a:endParaRPr>
          </a:p>
        </p:txBody>
      </p:sp>
      <p:sp>
        <p:nvSpPr>
          <p:cNvPr id="153" name="Google Shape;153;p17"/>
          <p:cNvSpPr txBox="1"/>
          <p:nvPr/>
        </p:nvSpPr>
        <p:spPr>
          <a:xfrm>
            <a:off x="3471875" y="2692800"/>
            <a:ext cx="3468000" cy="18351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Example: </a:t>
            </a:r>
            <a:r>
              <a:rPr b="1" lang="en" sz="1200">
                <a:solidFill>
                  <a:schemeClr val="accent1"/>
                </a:solidFill>
                <a:latin typeface="Inter"/>
                <a:ea typeface="Inter"/>
                <a:cs typeface="Inter"/>
                <a:sym typeface="Inter"/>
              </a:rPr>
              <a:t>Using only positive stories about early U.S. presidents to promote patriotism while ignoring their flaws.</a:t>
            </a:r>
            <a:endParaRPr b="1" sz="1200">
              <a:solidFill>
                <a:schemeClr val="accent1"/>
              </a:solidFill>
              <a:latin typeface="Inter"/>
              <a:ea typeface="Inter"/>
              <a:cs typeface="Inter"/>
              <a:sym typeface="Inter"/>
            </a:endParaRPr>
          </a:p>
        </p:txBody>
      </p:sp>
      <p:sp>
        <p:nvSpPr>
          <p:cNvPr id="154" name="Google Shape;154;p17"/>
          <p:cNvSpPr/>
          <p:nvPr/>
        </p:nvSpPr>
        <p:spPr>
          <a:xfrm rot="10800000">
            <a:off x="809000" y="5320563"/>
            <a:ext cx="3128100" cy="3670500"/>
          </a:xfrm>
          <a:prstGeom prst="triangle">
            <a:avLst>
              <a:gd fmla="val 50000" name="adj"/>
            </a:avLst>
          </a:prstGeom>
          <a:no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cxnSp>
        <p:nvCxnSpPr>
          <p:cNvPr id="155" name="Google Shape;155;p17"/>
          <p:cNvCxnSpPr>
            <a:stCxn id="154" idx="5"/>
            <a:endCxn id="154" idx="1"/>
          </p:cNvCxnSpPr>
          <p:nvPr/>
        </p:nvCxnSpPr>
        <p:spPr>
          <a:xfrm>
            <a:off x="1591025" y="7155813"/>
            <a:ext cx="1564200" cy="0"/>
          </a:xfrm>
          <a:prstGeom prst="straightConnector1">
            <a:avLst/>
          </a:prstGeom>
          <a:noFill/>
          <a:ln cap="flat" cmpd="sng" w="9525">
            <a:solidFill>
              <a:srgbClr val="595959"/>
            </a:solidFill>
            <a:prstDash val="solid"/>
            <a:round/>
            <a:headEnd len="med" w="med" type="none"/>
            <a:tailEnd len="med" w="med" type="none"/>
          </a:ln>
        </p:spPr>
      </p:cxnSp>
      <p:sp>
        <p:nvSpPr>
          <p:cNvPr id="156" name="Google Shape;156;p17"/>
          <p:cNvSpPr txBox="1"/>
          <p:nvPr/>
        </p:nvSpPr>
        <p:spPr>
          <a:xfrm>
            <a:off x="441450" y="6178113"/>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Describe the fallacy in your own words in 2 sentences.</a:t>
            </a:r>
            <a:endParaRPr sz="1000">
              <a:solidFill>
                <a:srgbClr val="000000"/>
              </a:solidFill>
              <a:latin typeface="Inter"/>
              <a:ea typeface="Inter"/>
              <a:cs typeface="Inter"/>
              <a:sym typeface="Inter"/>
            </a:endParaRPr>
          </a:p>
        </p:txBody>
      </p:sp>
      <p:sp>
        <p:nvSpPr>
          <p:cNvPr id="157" name="Google Shape;157;p17"/>
          <p:cNvSpPr txBox="1"/>
          <p:nvPr/>
        </p:nvSpPr>
        <p:spPr>
          <a:xfrm>
            <a:off x="1078925" y="7856288"/>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Summarize the fallacy in three words.</a:t>
            </a:r>
            <a:endParaRPr sz="1000">
              <a:solidFill>
                <a:srgbClr val="000000"/>
              </a:solidFill>
              <a:latin typeface="Inter"/>
              <a:ea typeface="Inter"/>
              <a:cs typeface="Inter"/>
              <a:sym typeface="Inter"/>
            </a:endParaRPr>
          </a:p>
        </p:txBody>
      </p:sp>
      <p:sp>
        <p:nvSpPr>
          <p:cNvPr id="158" name="Google Shape;158;p17"/>
          <p:cNvSpPr txBox="1"/>
          <p:nvPr/>
        </p:nvSpPr>
        <p:spPr>
          <a:xfrm>
            <a:off x="4113225" y="5484038"/>
            <a:ext cx="2870700" cy="6942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a:t>
            </a:r>
            <a:r>
              <a:rPr b="1" lang="en" sz="1200">
                <a:solidFill>
                  <a:schemeClr val="accent1"/>
                </a:solidFill>
                <a:latin typeface="Inter"/>
                <a:ea typeface="Inter"/>
                <a:cs typeface="Inter"/>
                <a:sym typeface="Inter"/>
              </a:rPr>
              <a:t>Generalization (Fallacy of the Lonely Fact) and Narration (Didactic Fallacy)</a:t>
            </a:r>
            <a:endParaRPr sz="1200">
              <a:solidFill>
                <a:schemeClr val="dk1"/>
              </a:solidFill>
              <a:latin typeface="Inter"/>
              <a:ea typeface="Inter"/>
              <a:cs typeface="Inter"/>
              <a:sym typeface="Inter"/>
            </a:endParaRPr>
          </a:p>
        </p:txBody>
      </p:sp>
      <p:sp>
        <p:nvSpPr>
          <p:cNvPr id="159" name="Google Shape;159;p17"/>
          <p:cNvSpPr txBox="1"/>
          <p:nvPr/>
        </p:nvSpPr>
        <p:spPr>
          <a:xfrm>
            <a:off x="3515975" y="7155813"/>
            <a:ext cx="3468000" cy="18351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Example: </a:t>
            </a:r>
            <a:r>
              <a:rPr b="1" lang="en" sz="1200">
                <a:solidFill>
                  <a:schemeClr val="accent1"/>
                </a:solidFill>
                <a:latin typeface="Inter"/>
                <a:ea typeface="Inter"/>
                <a:cs typeface="Inter"/>
                <a:sym typeface="Inter"/>
              </a:rPr>
              <a:t>Arguing that because appeasement failed before WWII, any compromise today will also lead to disaster.</a:t>
            </a:r>
            <a:endParaRPr b="1" sz="1200">
              <a:solidFill>
                <a:schemeClr val="accent1"/>
              </a:solidFill>
              <a:latin typeface="Inter"/>
              <a:ea typeface="Inter"/>
              <a:cs typeface="Inter"/>
              <a:sym typeface="Inter"/>
            </a:endParaRPr>
          </a:p>
        </p:txBody>
      </p:sp>
      <p:sp>
        <p:nvSpPr>
          <p:cNvPr id="160" name="Google Shape;160;p17"/>
          <p:cNvSpPr txBox="1"/>
          <p:nvPr/>
        </p:nvSpPr>
        <p:spPr>
          <a:xfrm>
            <a:off x="1201350" y="839750"/>
            <a:ext cx="2270400" cy="18351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This fallacy uses facts not because they are accurate, but because they serve a cause or goal. It turns history into a tool for advocacy rather than inquiry.</a:t>
            </a:r>
            <a:endParaRPr b="1" sz="1200">
              <a:solidFill>
                <a:schemeClr val="accent1"/>
              </a:solidFill>
              <a:latin typeface="Inter"/>
              <a:ea typeface="Inter"/>
              <a:cs typeface="Inter"/>
              <a:sym typeface="Inter"/>
            </a:endParaRPr>
          </a:p>
        </p:txBody>
      </p:sp>
      <p:sp>
        <p:nvSpPr>
          <p:cNvPr id="161" name="Google Shape;161;p17"/>
          <p:cNvSpPr txBox="1"/>
          <p:nvPr/>
        </p:nvSpPr>
        <p:spPr>
          <a:xfrm>
            <a:off x="1667225" y="2773650"/>
            <a:ext cx="1408800" cy="8781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Facts for purpose</a:t>
            </a:r>
            <a:endParaRPr b="1" sz="1200">
              <a:solidFill>
                <a:schemeClr val="accent1"/>
              </a:solidFill>
              <a:latin typeface="Inter"/>
              <a:ea typeface="Inter"/>
              <a:cs typeface="Inter"/>
              <a:sym typeface="Inter"/>
            </a:endParaRPr>
          </a:p>
        </p:txBody>
      </p:sp>
      <p:sp>
        <p:nvSpPr>
          <p:cNvPr id="162" name="Google Shape;162;p17"/>
          <p:cNvSpPr txBox="1"/>
          <p:nvPr/>
        </p:nvSpPr>
        <p:spPr>
          <a:xfrm>
            <a:off x="905300" y="5320600"/>
            <a:ext cx="2870700" cy="18351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The lonely fact fallacy draws a big conclusion from a single example. This fallacy claims that specific “lessons” from history can be applied directly to today’s problems, ignoring how </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times and contexts have </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changed.</a:t>
            </a:r>
            <a:endParaRPr b="1" sz="1200">
              <a:solidFill>
                <a:schemeClr val="accent1"/>
              </a:solidFill>
              <a:latin typeface="Inter"/>
              <a:ea typeface="Inter"/>
              <a:cs typeface="Inter"/>
              <a:sym typeface="Inter"/>
            </a:endParaRPr>
          </a:p>
        </p:txBody>
      </p:sp>
      <p:sp>
        <p:nvSpPr>
          <p:cNvPr id="163" name="Google Shape;163;p17"/>
          <p:cNvSpPr txBox="1"/>
          <p:nvPr/>
        </p:nvSpPr>
        <p:spPr>
          <a:xfrm>
            <a:off x="1659625" y="7178300"/>
            <a:ext cx="1408800" cy="8781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General conclusions, lessons</a:t>
            </a:r>
            <a:endParaRPr b="1" sz="1200">
              <a:solidFill>
                <a:schemeClr val="accent1"/>
              </a:solidFill>
              <a:latin typeface="Inter"/>
              <a:ea typeface="Inter"/>
              <a:cs typeface="Inter"/>
              <a:sym typeface="Inte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67" name="Shape 167"/>
        <p:cNvGrpSpPr/>
        <p:nvPr/>
      </p:nvGrpSpPr>
      <p:grpSpPr>
        <a:xfrm>
          <a:off x="0" y="0"/>
          <a:ext cx="0" cy="0"/>
          <a:chOff x="0" y="0"/>
          <a:chExt cx="0" cy="0"/>
        </a:xfrm>
      </p:grpSpPr>
      <p:pic>
        <p:nvPicPr>
          <p:cNvPr id="168" name="Google Shape;168;p18"/>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69" name="Google Shape;169;p18"/>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70" name="Google Shape;170;p18"/>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sp>
        <p:nvSpPr>
          <p:cNvPr id="171" name="Google Shape;171;p18"/>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Station 5 (Exemplar)</a:t>
            </a:r>
            <a:endParaRPr sz="1800">
              <a:solidFill>
                <a:schemeClr val="dk1"/>
              </a:solidFill>
              <a:latin typeface="Halant"/>
              <a:ea typeface="Halant"/>
              <a:cs typeface="Halant"/>
              <a:sym typeface="Halant"/>
            </a:endParaRPr>
          </a:p>
        </p:txBody>
      </p:sp>
      <p:sp>
        <p:nvSpPr>
          <p:cNvPr id="172" name="Google Shape;172;p18"/>
          <p:cNvSpPr txBox="1"/>
          <p:nvPr/>
        </p:nvSpPr>
        <p:spPr>
          <a:xfrm>
            <a:off x="630610" y="469491"/>
            <a:ext cx="6054000" cy="387900"/>
          </a:xfrm>
          <a:prstGeom prst="rect">
            <a:avLst/>
          </a:prstGeom>
          <a:noFill/>
          <a:ln>
            <a:noFill/>
          </a:ln>
        </p:spPr>
        <p:txBody>
          <a:bodyPr anchorCtr="0" anchor="t" bIns="86450" lIns="86450" spcFirstLastPara="1" rIns="86450" wrap="square" tIns="86450">
            <a:noAutofit/>
          </a:bodyPr>
          <a:lstStyle/>
          <a:p>
            <a:pPr indent="0" lvl="0" marL="0" rtl="0" algn="l">
              <a:spcBef>
                <a:spcPts val="0"/>
              </a:spcBef>
              <a:spcAft>
                <a:spcPts val="0"/>
              </a:spcAft>
              <a:buNone/>
            </a:pPr>
            <a:r>
              <a:rPr b="1" lang="en" sz="1100">
                <a:solidFill>
                  <a:srgbClr val="000000"/>
                </a:solidFill>
                <a:latin typeface="Inter"/>
                <a:ea typeface="Inter"/>
                <a:cs typeface="Inter"/>
                <a:sym typeface="Inter"/>
              </a:rPr>
              <a:t>Name: _____________________________________  Date: ________ Class: ___________________</a:t>
            </a:r>
            <a:endParaRPr b="1" sz="1100">
              <a:solidFill>
                <a:srgbClr val="000000"/>
              </a:solidFill>
              <a:latin typeface="Inter"/>
              <a:ea typeface="Inter"/>
              <a:cs typeface="Inter"/>
              <a:sym typeface="Inter"/>
            </a:endParaRPr>
          </a:p>
        </p:txBody>
      </p:sp>
      <p:sp>
        <p:nvSpPr>
          <p:cNvPr id="173" name="Google Shape;173;p18"/>
          <p:cNvSpPr txBox="1"/>
          <p:nvPr/>
        </p:nvSpPr>
        <p:spPr>
          <a:xfrm>
            <a:off x="0" y="4689563"/>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Historians’ Fallacies Stations Passport: Reflection</a:t>
            </a:r>
            <a:endParaRPr sz="1800">
              <a:solidFill>
                <a:schemeClr val="dk1"/>
              </a:solidFill>
              <a:latin typeface="Halant"/>
              <a:ea typeface="Halant"/>
              <a:cs typeface="Halant"/>
              <a:sym typeface="Halant"/>
            </a:endParaRPr>
          </a:p>
        </p:txBody>
      </p:sp>
      <p:sp>
        <p:nvSpPr>
          <p:cNvPr id="174" name="Google Shape;174;p18"/>
          <p:cNvSpPr/>
          <p:nvPr/>
        </p:nvSpPr>
        <p:spPr>
          <a:xfrm rot="10800000">
            <a:off x="764900" y="857550"/>
            <a:ext cx="3128100" cy="3670500"/>
          </a:xfrm>
          <a:prstGeom prst="triangle">
            <a:avLst>
              <a:gd fmla="val 50000" name="adj"/>
            </a:avLst>
          </a:prstGeom>
          <a:noFill/>
          <a:ln cap="flat" cmpd="sng" w="9525">
            <a:solidFill>
              <a:srgbClr val="595959"/>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cxnSp>
        <p:nvCxnSpPr>
          <p:cNvPr id="175" name="Google Shape;175;p18"/>
          <p:cNvCxnSpPr>
            <a:stCxn id="174" idx="5"/>
            <a:endCxn id="174" idx="1"/>
          </p:cNvCxnSpPr>
          <p:nvPr/>
        </p:nvCxnSpPr>
        <p:spPr>
          <a:xfrm>
            <a:off x="1546925" y="2692800"/>
            <a:ext cx="1564200" cy="0"/>
          </a:xfrm>
          <a:prstGeom prst="straightConnector1">
            <a:avLst/>
          </a:prstGeom>
          <a:noFill/>
          <a:ln cap="flat" cmpd="sng" w="9525">
            <a:solidFill>
              <a:srgbClr val="595959"/>
            </a:solidFill>
            <a:prstDash val="solid"/>
            <a:round/>
            <a:headEnd len="med" w="med" type="none"/>
            <a:tailEnd len="med" w="med" type="none"/>
          </a:ln>
        </p:spPr>
      </p:cxnSp>
      <p:sp>
        <p:nvSpPr>
          <p:cNvPr id="176" name="Google Shape;176;p18"/>
          <p:cNvSpPr txBox="1"/>
          <p:nvPr/>
        </p:nvSpPr>
        <p:spPr>
          <a:xfrm>
            <a:off x="397350" y="1715100"/>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Describe the fallacy in your own words in 2 sentences.</a:t>
            </a:r>
            <a:endParaRPr sz="1000">
              <a:solidFill>
                <a:srgbClr val="000000"/>
              </a:solidFill>
              <a:latin typeface="Inter"/>
              <a:ea typeface="Inter"/>
              <a:cs typeface="Inter"/>
              <a:sym typeface="Inter"/>
            </a:endParaRPr>
          </a:p>
        </p:txBody>
      </p:sp>
      <p:sp>
        <p:nvSpPr>
          <p:cNvPr id="177" name="Google Shape;177;p18"/>
          <p:cNvSpPr txBox="1"/>
          <p:nvPr/>
        </p:nvSpPr>
        <p:spPr>
          <a:xfrm>
            <a:off x="1034825" y="3393275"/>
            <a:ext cx="937800" cy="878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en" sz="1000">
                <a:latin typeface="Inter"/>
                <a:ea typeface="Inter"/>
                <a:cs typeface="Inter"/>
                <a:sym typeface="Inter"/>
              </a:rPr>
              <a:t>Summarize the fallacy in three words.</a:t>
            </a:r>
            <a:endParaRPr sz="1000">
              <a:solidFill>
                <a:srgbClr val="000000"/>
              </a:solidFill>
              <a:latin typeface="Inter"/>
              <a:ea typeface="Inter"/>
              <a:cs typeface="Inter"/>
              <a:sym typeface="Inter"/>
            </a:endParaRPr>
          </a:p>
        </p:txBody>
      </p:sp>
      <p:sp>
        <p:nvSpPr>
          <p:cNvPr id="178" name="Google Shape;178;p18"/>
          <p:cNvSpPr txBox="1"/>
          <p:nvPr/>
        </p:nvSpPr>
        <p:spPr>
          <a:xfrm>
            <a:off x="4069125" y="1021025"/>
            <a:ext cx="2870700" cy="6942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a:t>
            </a:r>
            <a:r>
              <a:rPr b="1" lang="en" sz="1200">
                <a:solidFill>
                  <a:schemeClr val="accent1"/>
                </a:solidFill>
                <a:latin typeface="Inter"/>
                <a:ea typeface="Inter"/>
                <a:cs typeface="Inter"/>
                <a:sym typeface="Inter"/>
              </a:rPr>
              <a:t>Motivation</a:t>
            </a:r>
            <a:r>
              <a:rPr b="1" lang="en" sz="1200">
                <a:solidFill>
                  <a:schemeClr val="accent1"/>
                </a:solidFill>
                <a:latin typeface="Inter"/>
                <a:ea typeface="Inter"/>
                <a:cs typeface="Inter"/>
                <a:sym typeface="Inter"/>
              </a:rPr>
              <a:t> (Fallacy of the One-Dimensional Man) and Composition</a:t>
            </a:r>
            <a:endParaRPr sz="1200">
              <a:solidFill>
                <a:schemeClr val="dk1"/>
              </a:solidFill>
              <a:latin typeface="Inter"/>
              <a:ea typeface="Inter"/>
              <a:cs typeface="Inter"/>
              <a:sym typeface="Inter"/>
            </a:endParaRPr>
          </a:p>
        </p:txBody>
      </p:sp>
      <p:sp>
        <p:nvSpPr>
          <p:cNvPr id="179" name="Google Shape;179;p18"/>
          <p:cNvSpPr txBox="1"/>
          <p:nvPr/>
        </p:nvSpPr>
        <p:spPr>
          <a:xfrm>
            <a:off x="3471875" y="2692800"/>
            <a:ext cx="3468000" cy="18351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Fallacy Example: </a:t>
            </a:r>
            <a:r>
              <a:rPr b="1" lang="en" sz="1200">
                <a:solidFill>
                  <a:schemeClr val="accent1"/>
                </a:solidFill>
                <a:latin typeface="Inter"/>
                <a:ea typeface="Inter"/>
                <a:cs typeface="Inter"/>
                <a:sym typeface="Inter"/>
              </a:rPr>
              <a:t>Seeing one wealthy colonist and concluding all American colonists were financially well-off.</a:t>
            </a:r>
            <a:endParaRPr b="1" sz="1200">
              <a:solidFill>
                <a:schemeClr val="accent1"/>
              </a:solidFill>
              <a:latin typeface="Inter"/>
              <a:ea typeface="Inter"/>
              <a:cs typeface="Inter"/>
              <a:sym typeface="Inter"/>
            </a:endParaRPr>
          </a:p>
        </p:txBody>
      </p:sp>
      <p:sp>
        <p:nvSpPr>
          <p:cNvPr id="180" name="Google Shape;180;p18"/>
          <p:cNvSpPr txBox="1"/>
          <p:nvPr/>
        </p:nvSpPr>
        <p:spPr>
          <a:xfrm>
            <a:off x="441450" y="6268413"/>
            <a:ext cx="6432300" cy="2568000"/>
          </a:xfrm>
          <a:prstGeom prst="rect">
            <a:avLst/>
          </a:prstGeom>
          <a:noFill/>
          <a:ln cap="flat" cmpd="sng" w="9525">
            <a:solidFill>
              <a:srgbClr val="9E9E9E"/>
            </a:solidFill>
            <a:prstDash val="solid"/>
            <a:round/>
            <a:headEnd len="sm" w="sm" type="none"/>
            <a:tailEnd len="sm" w="sm" type="none"/>
          </a:ln>
        </p:spPr>
        <p:txBody>
          <a:bodyPr anchorCtr="0" anchor="t" bIns="91425" lIns="91425" spcFirstLastPara="1" rIns="91425" wrap="square" tIns="91425">
            <a:noAutofit/>
          </a:bodyPr>
          <a:lstStyle/>
          <a:p>
            <a:pPr indent="0" lvl="0" marL="0" rtl="0" algn="l">
              <a:spcBef>
                <a:spcPts val="0"/>
              </a:spcBef>
              <a:spcAft>
                <a:spcPts val="0"/>
              </a:spcAft>
              <a:buNone/>
            </a:pPr>
            <a:r>
              <a:rPr lang="en" sz="1200">
                <a:solidFill>
                  <a:schemeClr val="dk1"/>
                </a:solidFill>
                <a:latin typeface="Inter"/>
                <a:ea typeface="Inter"/>
                <a:cs typeface="Inter"/>
                <a:sym typeface="Inter"/>
              </a:rPr>
              <a:t>CER Response: </a:t>
            </a:r>
            <a:r>
              <a:rPr b="1" lang="en" sz="1200">
                <a:solidFill>
                  <a:schemeClr val="accent1"/>
                </a:solidFill>
                <a:latin typeface="Inter"/>
                <a:ea typeface="Inter"/>
                <a:cs typeface="Inter"/>
                <a:sym typeface="Inter"/>
              </a:rPr>
              <a:t>Avoiding fallacies helps historians better understand the past because it allows them to think more clearly and make stronger arguments. For example, the fallacy of false dichotomous questions forces a historian to choose between two extreme options, like asking whether John D. Rockefeller was a robber baron or an industrial statesman, instead of considering that he might have been both in different ways. This kind of limited thinking can lead to oversimplified conclusions. By avoiding fallacies like this, historians can ask better questions, use evidence more accurately, and understand people and events in a more complete and fair way.</a:t>
            </a:r>
            <a:endParaRPr b="1" sz="1200">
              <a:solidFill>
                <a:schemeClr val="accent1"/>
              </a:solidFill>
              <a:latin typeface="Inter"/>
              <a:ea typeface="Inter"/>
              <a:cs typeface="Inter"/>
              <a:sym typeface="Inter"/>
            </a:endParaRPr>
          </a:p>
        </p:txBody>
      </p:sp>
      <p:sp>
        <p:nvSpPr>
          <p:cNvPr id="181" name="Google Shape;181;p18"/>
          <p:cNvSpPr txBox="1"/>
          <p:nvPr/>
        </p:nvSpPr>
        <p:spPr>
          <a:xfrm>
            <a:off x="240450" y="5217825"/>
            <a:ext cx="6834300" cy="9234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b="1" lang="en" sz="1200">
                <a:solidFill>
                  <a:srgbClr val="000000"/>
                </a:solidFill>
                <a:latin typeface="Halant"/>
                <a:ea typeface="Halant"/>
                <a:cs typeface="Halant"/>
                <a:sym typeface="Halant"/>
              </a:rPr>
              <a:t>Directions: </a:t>
            </a:r>
            <a:r>
              <a:rPr lang="en" sz="1200">
                <a:latin typeface="Halant"/>
                <a:ea typeface="Halant"/>
                <a:cs typeface="Halant"/>
                <a:sym typeface="Halant"/>
              </a:rPr>
              <a:t>Reflect on the different fallacies by writing a CER paragraph to answer the following prompt:</a:t>
            </a:r>
            <a:endParaRPr sz="1200">
              <a:latin typeface="Halant"/>
              <a:ea typeface="Halant"/>
              <a:cs typeface="Halant"/>
              <a:sym typeface="Halant"/>
            </a:endParaRPr>
          </a:p>
          <a:p>
            <a:pPr indent="0" lvl="0" marL="0" rtl="0" algn="l">
              <a:spcBef>
                <a:spcPts val="0"/>
              </a:spcBef>
              <a:spcAft>
                <a:spcPts val="0"/>
              </a:spcAft>
              <a:buNone/>
            </a:pPr>
            <a:r>
              <a:t/>
            </a:r>
            <a:endParaRPr sz="1200">
              <a:latin typeface="Halant"/>
              <a:ea typeface="Halant"/>
              <a:cs typeface="Halant"/>
              <a:sym typeface="Halant"/>
            </a:endParaRPr>
          </a:p>
          <a:p>
            <a:pPr indent="0" lvl="0" marL="0" rtl="0" algn="ctr">
              <a:spcBef>
                <a:spcPts val="0"/>
              </a:spcBef>
              <a:spcAft>
                <a:spcPts val="0"/>
              </a:spcAft>
              <a:buNone/>
            </a:pPr>
            <a:r>
              <a:rPr b="1" lang="en" sz="1200">
                <a:latin typeface="Inter"/>
                <a:ea typeface="Inter"/>
                <a:cs typeface="Inter"/>
                <a:sym typeface="Inter"/>
              </a:rPr>
              <a:t>How can avoiding fallacies help historians better understand the past?</a:t>
            </a:r>
            <a:endParaRPr b="1" sz="1200">
              <a:latin typeface="Inter"/>
              <a:ea typeface="Inter"/>
              <a:cs typeface="Inter"/>
              <a:sym typeface="Inter"/>
            </a:endParaRPr>
          </a:p>
        </p:txBody>
      </p:sp>
      <p:sp>
        <p:nvSpPr>
          <p:cNvPr id="182" name="Google Shape;182;p18"/>
          <p:cNvSpPr txBox="1"/>
          <p:nvPr/>
        </p:nvSpPr>
        <p:spPr>
          <a:xfrm>
            <a:off x="905300" y="824800"/>
            <a:ext cx="2870700" cy="18351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The motivation fallacy reduces people to one motivation—like only political or economic interests—</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and ignores the full complexity </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of human behavior. The composition fallacy assumes</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that what is true of one part </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must be true of </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the </a:t>
            </a:r>
            <a:r>
              <a:rPr b="1" lang="en" sz="1200">
                <a:solidFill>
                  <a:schemeClr val="accent1"/>
                </a:solidFill>
                <a:latin typeface="Inter"/>
                <a:ea typeface="Inter"/>
                <a:cs typeface="Inter"/>
                <a:sym typeface="Inter"/>
              </a:rPr>
              <a:t>whole.</a:t>
            </a:r>
            <a:endParaRPr b="1" sz="1200">
              <a:solidFill>
                <a:schemeClr val="accent1"/>
              </a:solidFill>
              <a:latin typeface="Inter"/>
              <a:ea typeface="Inter"/>
              <a:cs typeface="Inter"/>
              <a:sym typeface="Inter"/>
            </a:endParaRPr>
          </a:p>
        </p:txBody>
      </p:sp>
      <p:sp>
        <p:nvSpPr>
          <p:cNvPr id="183" name="Google Shape;183;p18"/>
          <p:cNvSpPr txBox="1"/>
          <p:nvPr/>
        </p:nvSpPr>
        <p:spPr>
          <a:xfrm>
            <a:off x="1659625" y="2682500"/>
            <a:ext cx="1408800" cy="8781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b="1" lang="en" sz="1200">
                <a:solidFill>
                  <a:schemeClr val="accent1"/>
                </a:solidFill>
                <a:latin typeface="Inter"/>
                <a:ea typeface="Inter"/>
                <a:cs typeface="Inter"/>
                <a:sym typeface="Inter"/>
              </a:rPr>
              <a:t>People simplified </a:t>
            </a:r>
            <a:endParaRPr b="1" sz="1200">
              <a:solidFill>
                <a:schemeClr val="accent1"/>
              </a:solidFill>
              <a:latin typeface="Inter"/>
              <a:ea typeface="Inter"/>
              <a:cs typeface="Inter"/>
              <a:sym typeface="Inter"/>
            </a:endParaRPr>
          </a:p>
          <a:p>
            <a:pPr indent="0" lvl="0" marL="0" rtl="0" algn="ctr">
              <a:spcBef>
                <a:spcPts val="0"/>
              </a:spcBef>
              <a:spcAft>
                <a:spcPts val="0"/>
              </a:spcAft>
              <a:buNone/>
            </a:pPr>
            <a:r>
              <a:rPr b="1" lang="en" sz="1200">
                <a:solidFill>
                  <a:schemeClr val="accent1"/>
                </a:solidFill>
                <a:latin typeface="Inter"/>
                <a:ea typeface="Inter"/>
                <a:cs typeface="Inter"/>
                <a:sym typeface="Inter"/>
              </a:rPr>
              <a:t>whole</a:t>
            </a:r>
            <a:endParaRPr b="1" sz="1200">
              <a:solidFill>
                <a:schemeClr val="accent1"/>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6484F3"/>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