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9CD654E-FFC2-4E61-9C97-3C64877763E8}">
  <a:tblStyle styleId="{09CD654E-FFC2-4E61-9C97-3C64877763E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VwETMYrg4kZ38ZO98N_5T4slsT3ka35nbOH1HOpDe5I/view" TargetMode="External"/><Relationship Id="rId10" Type="http://schemas.openxmlformats.org/officeDocument/2006/relationships/hyperlink" Target="https://docs.google.com/presentation/d/1LFugR-0-AmQw1E7j8VnXZdVXKgXZ4mGbgTR1aPxKdZg/view" TargetMode="External"/><Relationship Id="rId13" Type="http://schemas.openxmlformats.org/officeDocument/2006/relationships/image" Target="../media/image1.png"/><Relationship Id="rId12" Type="http://schemas.openxmlformats.org/officeDocument/2006/relationships/hyperlink" Target="https://docs.google.com/presentation/d/1taFWqjOywSLxn8SbbRNg9Q6fsnZZWCT5Qy8lgo2tQZo/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LFugR-0-AmQw1E7j8VnXZdVXKgXZ4mGbgTR1aPxKdZg/view" TargetMode="External"/><Relationship Id="rId9" Type="http://schemas.openxmlformats.org/officeDocument/2006/relationships/hyperlink" Target="https://docs.google.com/presentation/d/1SOcuoo6yLgHlAybT20GbgfvFTyBJG3kiZd1e2wi_OcU/view" TargetMode="External"/><Relationship Id="rId5" Type="http://schemas.openxmlformats.org/officeDocument/2006/relationships/hyperlink" Target="https://docs.google.com/presentation/d/1VwETMYrg4kZ38ZO98N_5T4slsT3ka35nbOH1HOpDe5I/view" TargetMode="External"/><Relationship Id="rId6" Type="http://schemas.openxmlformats.org/officeDocument/2006/relationships/hyperlink" Target="https://docs.google.com/presentation/d/1taFWqjOywSLxn8SbbRNg9Q6fsnZZWCT5Qy8lgo2tQZo/view" TargetMode="External"/><Relationship Id="rId7" Type="http://schemas.openxmlformats.org/officeDocument/2006/relationships/hyperlink" Target="https://docs.google.com/presentation/d/1aKFlWC3q2ARHfChRTGUffdW-8Bb5DIsmlt56-07Rzd0/view" TargetMode="External"/><Relationship Id="rId8" Type="http://schemas.openxmlformats.org/officeDocument/2006/relationships/hyperlink" Target="https://docs.google.com/presentation/d/1AHGJuLxIl7A8i_pLBac3N3So5f0Tyxn-oPBi1aefkiQ/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docs.google.com/presentation/d/1aKFlWC3q2ARHfChRTGUffdW-8Bb5DIsmlt56-07Rzd0/view" TargetMode="External"/><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95275" y="568263"/>
          <a:ext cx="3000000" cy="3000000"/>
        </p:xfrm>
        <a:graphic>
          <a:graphicData uri="http://schemas.openxmlformats.org/drawingml/2006/table">
            <a:tbl>
              <a:tblPr>
                <a:noFill/>
                <a:tableStyleId>{09CD654E-FFC2-4E61-9C97-3C64877763E8}</a:tableStyleId>
              </a:tblPr>
              <a:tblGrid>
                <a:gridCol w="1268650"/>
                <a:gridCol w="3930825"/>
                <a:gridCol w="3854550"/>
              </a:tblGrid>
              <a:tr h="3808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9: Evaluating Arguments</a:t>
                      </a:r>
                      <a:endParaRPr b="1" sz="1300">
                        <a:latin typeface="Inter"/>
                        <a:ea typeface="Inter"/>
                        <a:cs typeface="Inter"/>
                        <a:sym typeface="Inter"/>
                      </a:endParaRPr>
                    </a:p>
                  </a:txBody>
                  <a:tcPr marT="91425" marB="91425" marR="91425" marL="91425"/>
                </a:tc>
                <a:tc hMerge="1"/>
              </a:tr>
              <a:tr h="5566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sz="13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can evaluating claims lead to a more accurate history?</a:t>
                      </a:r>
                      <a:endParaRPr sz="1200">
                        <a:solidFill>
                          <a:schemeClr val="dk1"/>
                        </a:solidFill>
                        <a:latin typeface="Inter"/>
                        <a:ea typeface="Inter"/>
                        <a:cs typeface="Inter"/>
                        <a:sym typeface="Inter"/>
                      </a:endParaRPr>
                    </a:p>
                  </a:txBody>
                  <a:tcPr marT="91425" marB="91425" marR="91425" marL="91425"/>
                </a:tc>
                <a:tc hMerge="1"/>
              </a:tr>
              <a:tr h="5566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Arguments</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05470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Claims + Myths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Claims Testing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273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Claim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Evaluate the Claim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547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03125">
                <a:tc row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Using the </a:t>
                      </a:r>
                      <a:r>
                        <a:rPr lang="en" sz="1200" u="sng">
                          <a:solidFill>
                            <a:schemeClr val="hlink"/>
                          </a:solidFill>
                          <a:latin typeface="Inter"/>
                          <a:ea typeface="Inter"/>
                          <a:cs typeface="Inter"/>
                          <a:sym typeface="Inter"/>
                          <a:hlinkClick r:id="rId11"/>
                        </a:rPr>
                        <a:t>Claims + Myths Presentation</a:t>
                      </a:r>
                      <a:r>
                        <a:rPr lang="en" sz="1200">
                          <a:latin typeface="Inter"/>
                          <a:ea typeface="Inter"/>
                          <a:cs typeface="Inter"/>
                          <a:sym typeface="Inter"/>
                        </a:rPr>
                        <a:t>, introduce the supporting question and the importance of understanding a claim and how to evaluate its accuracy using claims testers. Complete the first example or two as a class using the first page of the </a:t>
                      </a:r>
                      <a:r>
                        <a:rPr lang="en" sz="1200" u="sng">
                          <a:solidFill>
                            <a:schemeClr val="hlink"/>
                          </a:solidFill>
                          <a:latin typeface="Inter"/>
                          <a:ea typeface="Inter"/>
                          <a:cs typeface="Inter"/>
                          <a:sym typeface="Inter"/>
                          <a:hlinkClick r:id="rId12"/>
                        </a:rPr>
                        <a:t>Claims Testing Student Worksheet</a:t>
                      </a:r>
                      <a:r>
                        <a:rPr lang="en" sz="1200">
                          <a:latin typeface="Inter"/>
                          <a:ea typeface="Inter"/>
                          <a:cs typeface="Inter"/>
                          <a:sym typeface="Inter"/>
                        </a:rPr>
                        <a:t>. Then have students complete the last claim on their own or with a partner.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659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Myth v. Fact Presentation (Slides 1-8)</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the Claims Testers and hand out Claims Testing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Practice evaluating claims as a class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and ask questions about Claims Testers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out page 1 of Claims Testing Student Worksheet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3">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544638"/>
          <a:ext cx="3000000" cy="3000000"/>
        </p:xfrm>
        <a:graphic>
          <a:graphicData uri="http://schemas.openxmlformats.org/drawingml/2006/table">
            <a:tbl>
              <a:tblPr>
                <a:noFill/>
                <a:tableStyleId>{09CD654E-FFC2-4E61-9C97-3C64877763E8}</a:tableStyleId>
              </a:tblPr>
              <a:tblGrid>
                <a:gridCol w="1291025"/>
                <a:gridCol w="3986750"/>
                <a:gridCol w="37762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9: Evaluating Arguments</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practicing with the claim testers, students now have the opportunity to think in this way about </a:t>
                      </a: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claims. Explain to students they will be using claims testers to assess statements about World History. Make sure to have students pay attention to the directions as the activity changes on page 3. There, students will identify potential sources that could contradict the claims being made. Pages 2 and 3 can be completed with a partner or individually. If wanting to turn this activity into a gallery walk, display the claims (in slides 11-18) around the room.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an explanation of terminology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pages 2-3 of worksheet and claims about World History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directions and leave visual posted from Claims + Myths presentation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Address the inaccuracy of the claims using the quote provided in the slides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pages two and three of Claims Testing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and answer questions as needed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the connection of claim testers to the various claims with peers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To practice both evaluating and making arguments, as well as introducing the Claim, Evidence, Reasoning (CER) protocol for argumentative writing, students will complete a formative assessment on evaluating arguments. This assessment asks students to look at four thesis statements that address a prompt, deciding which thesis statement best answers the prompt. To justify their choice, they will </a:t>
                      </a:r>
                      <a:r>
                        <a:rPr lang="en" sz="1200">
                          <a:latin typeface="Inter"/>
                          <a:ea typeface="Inter"/>
                          <a:cs typeface="Inter"/>
                          <a:sym typeface="Inter"/>
                        </a:rPr>
                        <a:t>write</a:t>
                      </a:r>
                      <a:r>
                        <a:rPr lang="en" sz="1200">
                          <a:latin typeface="Inter"/>
                          <a:ea typeface="Inter"/>
                          <a:cs typeface="Inter"/>
                          <a:sym typeface="Inter"/>
                        </a:rPr>
                        <a:t> a CER(ER) paragraph. When using this protocol with a text, students can cite textual evidence; for this activity, however, students will identify two characteristics of the thesis statement they chose that support it being the strongest answer to the question (or explain why another choice was not as strong).</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pages 4-6 of the printed materials (or guide to Thinking Nation platform)</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needed, read the source with students before having them answer the questions on their own.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CER protocol as needed.</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Evaluating Arguments formative assessment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justification using CER protocol, using provided template.</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{09CD654E-FFC2-4E61-9C97-3C64877763E8}</a:tableStyleId>
              </a:tblPr>
              <a:tblGrid>
                <a:gridCol w="1346925"/>
                <a:gridCol w="3830225"/>
                <a:gridCol w="3876875"/>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9: Evaluating Arguments </a:t>
                      </a:r>
                      <a:r>
                        <a:rPr b="1" lang="en" sz="1300">
                          <a:solidFill>
                            <a:schemeClr val="dk1"/>
                          </a:solidFill>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Students will complete an </a:t>
                      </a:r>
                      <a:r>
                        <a:rPr lang="en" sz="1200" u="sng">
                          <a:solidFill>
                            <a:schemeClr val="hlink"/>
                          </a:solidFill>
                          <a:latin typeface="Inter"/>
                          <a:ea typeface="Inter"/>
                          <a:cs typeface="Inter"/>
                          <a:sym typeface="Inter"/>
                          <a:hlinkClick r:id="rId4"/>
                        </a:rPr>
                        <a:t>“Exit Ticket”</a:t>
                      </a:r>
                      <a:r>
                        <a:rPr lang="en" sz="1200">
                          <a:latin typeface="Inter"/>
                          <a:ea typeface="Inter"/>
                          <a:cs typeface="Inter"/>
                          <a:sym typeface="Inter"/>
                        </a:rPr>
                        <a:t> in which they reflect on their learnings from the day using a write and draw approach. The “Say it in Six” will require students to thoughtfully consider and synthesize information from the lesson. The illustration will provide a creative opportunity for students to demonstrate their understanding.</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Exit Ticket and provide instructions for “Say it in Six”</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a six word phrase and draw an illustration to demonstrate the main idea of the lesson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