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9601200" cx="73152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
      <p:font typeface="Work Sans"/>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39F12A-6127-4A12-B4AD-3EA30068F49B}">
  <a:tblStyle styleId="{FF39F12A-6127-4A12-B4AD-3EA30068F49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A409BB5-7E70-4BF9-BC9C-7385A7845FC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font" Target="fonts/PlusJakartaSans-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4.xml"/><Relationship Id="rId33" Type="http://schemas.openxmlformats.org/officeDocument/2006/relationships/font" Target="fonts/PlusJakartaSansMedium-italic.fntdata"/><Relationship Id="rId10" Type="http://schemas.openxmlformats.org/officeDocument/2006/relationships/slide" Target="slides/slide3.xml"/><Relationship Id="rId32" Type="http://schemas.openxmlformats.org/officeDocument/2006/relationships/font" Target="fonts/PlusJakartaSansMedium-bold.fntdata"/><Relationship Id="rId13" Type="http://schemas.openxmlformats.org/officeDocument/2006/relationships/slide" Target="slides/slide6.xml"/><Relationship Id="rId35" Type="http://schemas.openxmlformats.org/officeDocument/2006/relationships/font" Target="fonts/WorkSans-regular.fntdata"/><Relationship Id="rId12" Type="http://schemas.openxmlformats.org/officeDocument/2006/relationships/slide" Target="slides/slide5.xml"/><Relationship Id="rId34" Type="http://schemas.openxmlformats.org/officeDocument/2006/relationships/font" Target="fonts/PlusJakartaSansMedium-boldItalic.fntdata"/><Relationship Id="rId15" Type="http://schemas.openxmlformats.org/officeDocument/2006/relationships/slide" Target="slides/slide8.xml"/><Relationship Id="rId37" Type="http://schemas.openxmlformats.org/officeDocument/2006/relationships/font" Target="fonts/WorkSans-italic.fntdata"/><Relationship Id="rId14" Type="http://schemas.openxmlformats.org/officeDocument/2006/relationships/slide" Target="slides/slide7.xml"/><Relationship Id="rId36" Type="http://schemas.openxmlformats.org/officeDocument/2006/relationships/font" Target="fonts/WorkSans-bold.fntdata"/><Relationship Id="rId17" Type="http://schemas.openxmlformats.org/officeDocument/2006/relationships/font" Target="fonts/Halant-regular.fntdata"/><Relationship Id="rId16" Type="http://schemas.openxmlformats.org/officeDocument/2006/relationships/slide" Target="slides/slide9.xml"/><Relationship Id="rId38" Type="http://schemas.openxmlformats.org/officeDocument/2006/relationships/font" Target="fonts/WorkSans-boldItalic.fntdata"/><Relationship Id="rId19" Type="http://schemas.openxmlformats.org/officeDocument/2006/relationships/font" Target="fonts/InterSemiBold-regular.fntdata"/><Relationship Id="rId18" Type="http://schemas.openxmlformats.org/officeDocument/2006/relationships/font" Target="fonts/Halant-bold.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6-19T18:45:46.354">
    <p:pos x="187" y="846"/>
    <p:text>@annie.jenson@thinkingnation.org 
edit when video is completed and add exemplar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98507e42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98507e4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71d9bd778_0_1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71d9bd77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671d9bd778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671d9bd77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671d9bd778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671d9bd77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8009e6af8a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8009e6af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98507e429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98507e42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698507e429_0_9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698507e42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Video Reflection: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Historical Perspective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4">
            <a:alphaModFix/>
          </a:blip>
          <a:stretch>
            <a:fillRect/>
          </a:stretch>
        </p:blipFill>
        <p:spPr>
          <a:xfrm>
            <a:off x="367182" y="8923231"/>
            <a:ext cx="405811" cy="405811"/>
          </a:xfrm>
          <a:prstGeom prst="rect">
            <a:avLst/>
          </a:prstGeom>
          <a:noFill/>
          <a:ln>
            <a:noFill/>
          </a:ln>
        </p:spPr>
      </p:pic>
      <p:sp>
        <p:nvSpPr>
          <p:cNvPr id="57" name="Google Shape;57;p13"/>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8" name="Google Shape;58;p13"/>
          <p:cNvSpPr txBox="1"/>
          <p:nvPr/>
        </p:nvSpPr>
        <p:spPr>
          <a:xfrm>
            <a:off x="630635" y="987955"/>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203550" y="105259"/>
            <a:ext cx="994388" cy="412343"/>
          </a:xfrm>
          <a:prstGeom prst="rect">
            <a:avLst/>
          </a:prstGeom>
          <a:noFill/>
          <a:ln>
            <a:noFill/>
          </a:ln>
        </p:spPr>
      </p:pic>
      <p:graphicFrame>
        <p:nvGraphicFramePr>
          <p:cNvPr id="60" name="Google Shape;60;p13"/>
          <p:cNvGraphicFramePr/>
          <p:nvPr/>
        </p:nvGraphicFramePr>
        <p:xfrm>
          <a:off x="297176" y="1344143"/>
          <a:ext cx="3000000" cy="3000000"/>
        </p:xfrm>
        <a:graphic>
          <a:graphicData uri="http://schemas.openxmlformats.org/drawingml/2006/table">
            <a:tbl>
              <a:tblPr>
                <a:noFill/>
                <a:tableStyleId>{FF39F12A-6127-4A12-B4AD-3EA30068F49B}</a:tableStyleId>
              </a:tblPr>
              <a:tblGrid>
                <a:gridCol w="6720850"/>
              </a:tblGrid>
              <a:tr h="51479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6"/>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historical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87275" marB="87275" marR="86050" marL="86050"/>
                </a:tc>
              </a:tr>
            </a:tbl>
          </a:graphicData>
        </a:graphic>
      </p:graphicFrame>
      <p:sp>
        <p:nvSpPr>
          <p:cNvPr id="61" name="Google Shape;61;p13"/>
          <p:cNvSpPr txBox="1"/>
          <p:nvPr/>
        </p:nvSpPr>
        <p:spPr>
          <a:xfrm>
            <a:off x="401929" y="7254830"/>
            <a:ext cx="6511200" cy="1436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279400" lvl="0" marL="431800" rtl="0" algn="l">
              <a:spcBef>
                <a:spcPts val="0"/>
              </a:spcBef>
              <a:spcAft>
                <a:spcPts val="0"/>
              </a:spcAft>
              <a:buClr>
                <a:srgbClr val="000000"/>
              </a:buClr>
              <a:buSzPts val="1000"/>
              <a:buFont typeface="Inter"/>
              <a:buAutoNum type="arabicPeriod"/>
            </a:pPr>
            <a:r>
              <a:rPr lang="en" sz="1000">
                <a:latin typeface="Inter"/>
                <a:ea typeface="Inter"/>
                <a:cs typeface="Inter"/>
                <a:sym typeface="Inter"/>
              </a:rPr>
              <a:t>What are at ways that a scholar can practice historical empathy?</a:t>
            </a:r>
            <a:endParaRPr sz="1000">
              <a:solidFill>
                <a:srgbClr val="000000"/>
              </a:solidFill>
              <a:latin typeface="Inter"/>
              <a:ea typeface="Inter"/>
              <a:cs typeface="Inter"/>
              <a:sym typeface="Inter"/>
            </a:endParaRPr>
          </a:p>
          <a:p>
            <a:pPr indent="0" lvl="0" marL="431800" rtl="0" algn="l">
              <a:spcBef>
                <a:spcPts val="0"/>
              </a:spcBef>
              <a:spcAft>
                <a:spcPts val="0"/>
              </a:spcAft>
              <a:buNone/>
            </a:pPr>
            <a:r>
              <a:t/>
            </a:r>
            <a:endParaRPr b="1" sz="1000">
              <a:solidFill>
                <a:srgbClr val="E95C3D"/>
              </a:solidFill>
              <a:latin typeface="Inter"/>
              <a:ea typeface="Inter"/>
              <a:cs typeface="Inter"/>
              <a:sym typeface="Inter"/>
            </a:endParaRPr>
          </a:p>
          <a:p>
            <a:pPr indent="0" lvl="0" marL="43180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rgbClr val="000000"/>
              </a:solidFill>
              <a:latin typeface="Inter"/>
              <a:ea typeface="Inter"/>
              <a:cs typeface="Inter"/>
              <a:sym typeface="Inter"/>
            </a:endParaRPr>
          </a:p>
          <a:p>
            <a:pPr indent="-279400" lvl="0" marL="4318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How might practicing historical empathy better equip us in the present?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900">
                <a:solidFill>
                  <a:schemeClr val="dk1"/>
                </a:solidFill>
                <a:latin typeface="Plus Jakarta Sans"/>
                <a:ea typeface="Plus Jakarta Sans"/>
                <a:cs typeface="Plus Jakarta Sans"/>
                <a:sym typeface="Plus Jakarta Sans"/>
              </a:rPr>
              <a:t>What is </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Historical Perspective?</a:t>
            </a:r>
            <a:endParaRPr sz="1600">
              <a:solidFill>
                <a:schemeClr val="dk1"/>
              </a:solidFill>
              <a:latin typeface="Halant"/>
              <a:ea typeface="Halant"/>
              <a:cs typeface="Halant"/>
              <a:sym typeface="Halant"/>
            </a:endParaRPr>
          </a:p>
        </p:txBody>
      </p:sp>
      <p:sp>
        <p:nvSpPr>
          <p:cNvPr id="67" name="Google Shape;67;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9" name="Google Shape;69;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03550" y="220497"/>
            <a:ext cx="994388" cy="412343"/>
          </a:xfrm>
          <a:prstGeom prst="rect">
            <a:avLst/>
          </a:prstGeom>
          <a:noFill/>
          <a:ln>
            <a:noFill/>
          </a:ln>
        </p:spPr>
      </p:pic>
      <p:graphicFrame>
        <p:nvGraphicFramePr>
          <p:cNvPr id="71" name="Google Shape;71;p14"/>
          <p:cNvGraphicFramePr/>
          <p:nvPr/>
        </p:nvGraphicFramePr>
        <p:xfrm>
          <a:off x="359106" y="2754341"/>
          <a:ext cx="3000000" cy="3000000"/>
        </p:xfrm>
        <a:graphic>
          <a:graphicData uri="http://schemas.openxmlformats.org/drawingml/2006/table">
            <a:tbl>
              <a:tblPr>
                <a:noFill/>
                <a:tableStyleId>{FF39F12A-6127-4A12-B4AD-3EA30068F49B}</a:tableStyleId>
              </a:tblPr>
              <a:tblGrid>
                <a:gridCol w="2638850"/>
              </a:tblGrid>
              <a:tr h="958775">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When thinking about the attributes of a historical figure, consider:</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Where they lived</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age at the time</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 era they lived in</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beliefs</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socio-economic status, race, and gender) </a:t>
                      </a:r>
                      <a:endParaRPr sz="1100">
                        <a:solidFill>
                          <a:schemeClr val="dk1"/>
                        </a:solidFill>
                        <a:latin typeface="Inter"/>
                        <a:ea typeface="Inter"/>
                        <a:cs typeface="Inter"/>
                        <a:sym typeface="Inter"/>
                      </a:endParaRPr>
                    </a:p>
                  </a:txBody>
                  <a:tcPr marT="87275" marB="87275" marR="86050" marL="86050"/>
                </a:tc>
              </a:tr>
            </a:tbl>
          </a:graphicData>
        </a:graphic>
      </p:graphicFrame>
      <p:sp>
        <p:nvSpPr>
          <p:cNvPr id="72" name="Google Shape;72;p14"/>
          <p:cNvSpPr txBox="1"/>
          <p:nvPr/>
        </p:nvSpPr>
        <p:spPr>
          <a:xfrm>
            <a:off x="3459765" y="2754341"/>
            <a:ext cx="3331800" cy="9291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000"/>
              <a:buFont typeface="Arial"/>
              <a:buNone/>
            </a:pPr>
            <a:r>
              <a:rPr lang="en" sz="12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cxnSp>
        <p:nvCxnSpPr>
          <p:cNvPr id="73" name="Google Shape;73;p14"/>
          <p:cNvCxnSpPr>
            <a:endCxn id="72" idx="1"/>
          </p:cNvCxnSpPr>
          <p:nvPr/>
        </p:nvCxnSpPr>
        <p:spPr>
          <a:xfrm flipH="1" rot="10800000">
            <a:off x="3006465" y="3218891"/>
            <a:ext cx="453300" cy="240900"/>
          </a:xfrm>
          <a:prstGeom prst="straightConnector1">
            <a:avLst/>
          </a:prstGeom>
          <a:noFill/>
          <a:ln cap="flat" cmpd="sng" w="9525">
            <a:solidFill>
              <a:schemeClr val="dk2"/>
            </a:solidFill>
            <a:prstDash val="solid"/>
            <a:round/>
            <a:headEnd len="med" w="med" type="none"/>
            <a:tailEnd len="med" w="med" type="triangle"/>
          </a:ln>
        </p:spPr>
      </p:cxnSp>
      <p:sp>
        <p:nvSpPr>
          <p:cNvPr id="74" name="Google Shape;74;p14"/>
          <p:cNvSpPr txBox="1"/>
          <p:nvPr/>
        </p:nvSpPr>
        <p:spPr>
          <a:xfrm>
            <a:off x="1691153" y="1156432"/>
            <a:ext cx="5182500" cy="1296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sz="13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solidFill>
                <a:srgbClr val="000000"/>
              </a:solidFill>
              <a:latin typeface="Plus Jakarta Sans"/>
              <a:ea typeface="Plus Jakarta Sans"/>
              <a:cs typeface="Plus Jakarta Sans"/>
              <a:sym typeface="Plus Jakarta Sans"/>
            </a:endParaRPr>
          </a:p>
        </p:txBody>
      </p:sp>
      <p:pic>
        <p:nvPicPr>
          <p:cNvPr id="75" name="Google Shape;75;p14"/>
          <p:cNvPicPr preferRelativeResize="0"/>
          <p:nvPr/>
        </p:nvPicPr>
        <p:blipFill>
          <a:blip r:embed="rId5">
            <a:alphaModFix/>
          </a:blip>
          <a:stretch>
            <a:fillRect/>
          </a:stretch>
        </p:blipFill>
        <p:spPr>
          <a:xfrm>
            <a:off x="437838" y="1156429"/>
            <a:ext cx="1277930" cy="1277930"/>
          </a:xfrm>
          <a:prstGeom prst="rect">
            <a:avLst/>
          </a:prstGeom>
          <a:noFill/>
          <a:ln>
            <a:noFill/>
          </a:ln>
        </p:spPr>
      </p:pic>
      <p:graphicFrame>
        <p:nvGraphicFramePr>
          <p:cNvPr id="76" name="Google Shape;76;p14"/>
          <p:cNvGraphicFramePr/>
          <p:nvPr/>
        </p:nvGraphicFramePr>
        <p:xfrm>
          <a:off x="437824" y="6877285"/>
          <a:ext cx="3000000" cy="3000000"/>
        </p:xfrm>
        <a:graphic>
          <a:graphicData uri="http://schemas.openxmlformats.org/drawingml/2006/table">
            <a:tbl>
              <a:tblPr>
                <a:noFill/>
                <a:tableStyleId>{FF39F12A-6127-4A12-B4AD-3EA30068F49B}</a:tableStyleId>
              </a:tblPr>
              <a:tblGrid>
                <a:gridCol w="3256600"/>
                <a:gridCol w="3100575"/>
              </a:tblGrid>
              <a:tr h="789275">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20075">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77" name="Google Shape;77;p14"/>
          <p:cNvSpPr txBox="1"/>
          <p:nvPr/>
        </p:nvSpPr>
        <p:spPr>
          <a:xfrm>
            <a:off x="437835" y="637630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78" name="Google Shape;78;p14"/>
          <p:cNvSpPr txBox="1"/>
          <p:nvPr/>
        </p:nvSpPr>
        <p:spPr>
          <a:xfrm>
            <a:off x="2304518" y="6156124"/>
            <a:ext cx="4490400" cy="585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000">
              <a:latin typeface="Plus Jakarta Sans"/>
              <a:ea typeface="Plus Jakarta Sans"/>
              <a:cs typeface="Plus Jakarta Sans"/>
              <a:sym typeface="Plus Jakarta Sans"/>
            </a:endParaRPr>
          </a:p>
        </p:txBody>
      </p:sp>
      <p:graphicFrame>
        <p:nvGraphicFramePr>
          <p:cNvPr id="79" name="Google Shape;79;p14"/>
          <p:cNvGraphicFramePr/>
          <p:nvPr/>
        </p:nvGraphicFramePr>
        <p:xfrm>
          <a:off x="359106" y="4627135"/>
          <a:ext cx="3000000" cy="3000000"/>
        </p:xfrm>
        <a:graphic>
          <a:graphicData uri="http://schemas.openxmlformats.org/drawingml/2006/table">
            <a:tbl>
              <a:tblPr>
                <a:noFill/>
                <a:tableStyleId>{FF39F12A-6127-4A12-B4AD-3EA30068F49B}</a:tableStyleId>
              </a:tblPr>
              <a:tblGrid>
                <a:gridCol w="2638850"/>
              </a:tblGrid>
              <a:tr h="10472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100">
                        <a:solidFill>
                          <a:schemeClr val="dk1"/>
                        </a:solidFill>
                        <a:latin typeface="Inter"/>
                        <a:ea typeface="Inter"/>
                        <a:cs typeface="Inter"/>
                        <a:sym typeface="Inter"/>
                      </a:endParaRPr>
                    </a:p>
                  </a:txBody>
                  <a:tcPr marT="87275" marB="87275" marR="86050" marL="86050">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80" name="Google Shape;80;p14"/>
          <p:cNvSpPr txBox="1"/>
          <p:nvPr/>
        </p:nvSpPr>
        <p:spPr>
          <a:xfrm>
            <a:off x="3459765" y="3985132"/>
            <a:ext cx="3331800" cy="1863900"/>
          </a:xfrm>
          <a:prstGeom prst="rect">
            <a:avLst/>
          </a:prstGeom>
          <a:noFill/>
          <a:ln cap="flat" cmpd="sng" w="9525">
            <a:solidFill>
              <a:srgbClr val="9E9E9E"/>
            </a:solidFill>
            <a:prstDash val="solid"/>
            <a:round/>
            <a:headEnd len="sm" w="sm" type="none"/>
            <a:tailEnd len="sm" w="sm" type="none"/>
          </a:ln>
        </p:spPr>
        <p:txBody>
          <a:bodyPr anchorCtr="0" anchor="ctr" bIns="86450" lIns="86450" spcFirstLastPara="1" rIns="86450" wrap="square" tIns="864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Whose perspective is missing?</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be a counterclaim to a particular perspective?</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have caused people to draw different conclusions about a past event or idea?</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86" name="Google Shape;86;p1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87" name="Google Shape;87;p1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8" name="Google Shape;88;p15"/>
          <p:cNvGraphicFramePr/>
          <p:nvPr/>
        </p:nvGraphicFramePr>
        <p:xfrm>
          <a:off x="441450" y="1675875"/>
          <a:ext cx="3000000" cy="3000000"/>
        </p:xfrm>
        <a:graphic>
          <a:graphicData uri="http://schemas.openxmlformats.org/drawingml/2006/table">
            <a:tbl>
              <a:tblPr>
                <a:noFill/>
                <a:tableStyleId>{3A409BB5-7E70-4BF9-BC9C-7385A7845FC9}</a:tableStyleId>
              </a:tblPr>
              <a:tblGrid>
                <a:gridCol w="1496725"/>
                <a:gridCol w="1097600"/>
                <a:gridCol w="3837975"/>
              </a:tblGrid>
              <a:tr h="109520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latin typeface="Halant"/>
                          <a:ea typeface="Halant"/>
                          <a:cs typeface="Halant"/>
                          <a:sym typeface="Halant"/>
                        </a:rPr>
                        <a:t>Khodadad Rezakhani, “The Gravy Train and the Bandwagon: The </a:t>
                      </a:r>
                      <a:r>
                        <a:rPr lang="en" sz="1200">
                          <a:latin typeface="Halant"/>
                          <a:ea typeface="Halant"/>
                          <a:cs typeface="Halant"/>
                          <a:sym typeface="Halant"/>
                        </a:rPr>
                        <a:t>Silk</a:t>
                      </a:r>
                      <a:r>
                        <a:rPr lang="en" sz="1200">
                          <a:latin typeface="Halant"/>
                          <a:ea typeface="Halant"/>
                          <a:cs typeface="Halant"/>
                          <a:sym typeface="Halant"/>
                        </a:rPr>
                        <a:t> Road as a Historiographical Concept,” </a:t>
                      </a:r>
                      <a:r>
                        <a:rPr i="1" lang="en" sz="1200">
                          <a:latin typeface="Halant"/>
                          <a:ea typeface="Halant"/>
                          <a:cs typeface="Halant"/>
                          <a:sym typeface="Halant"/>
                        </a:rPr>
                        <a:t>The Idea of the Silk Road: Historians Debate and Discuss This Modern Concept</a:t>
                      </a:r>
                      <a:r>
                        <a:rPr lang="en" sz="1200">
                          <a:latin typeface="Halant"/>
                          <a:ea typeface="Halant"/>
                          <a:cs typeface="Halant"/>
                          <a:sym typeface="Halant"/>
                        </a:rPr>
                        <a:t>, </a:t>
                      </a:r>
                      <a:r>
                        <a:rPr lang="en" sz="1200">
                          <a:solidFill>
                            <a:schemeClr val="dk1"/>
                          </a:solidFill>
                          <a:latin typeface="Halant"/>
                          <a:ea typeface="Halant"/>
                          <a:cs typeface="Halant"/>
                          <a:sym typeface="Halant"/>
                        </a:rPr>
                        <a:t>Aga Khan Foundation, talk given July 7, 2021.</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Khodadad Rezakhani is a global historian of late antique and early medieval periods.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776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an assumption that the Silk Road is an ancient trade route that connects the East and the West. And both the “East” and the “West” here I would put in sort of quotation marks… And the Silk Road is a 19th-century concept. It was created really out of a fascination of the Europeans with the Orient, and a rediscovery of the East…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the question that this brings up is: okay, if it is a 19th-century concept, why does it thrive today? What purpose does it serve?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the matter is that modern historiography is a bit… conscious of its own Eurocentrism. It's always in the background of research. A lot of the historiography that we are used to is the history of the rise of the West. How did Europe become the dominant power of the West and of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in teaching, generally, also in teaching of history, it has been very Eurocentric, in the sense of being the story of Western civilization. So something like the Silk Road very quickly gives results…for including the non-European world, in this case in particular China. Because in a sense, it is still the same story, still the same story of the rise of the West, but it is bringing a bit of the rest to the fore, and it's giving it legitimacy and a sense of inclusion…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also has a general main issue: it assumes that the West, that Europe, was always the determining factor in world economy. That there was always a Europe as a market for the world's production, whether it is in manufactured production or just the trade of goods…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assuming these West–East connections, that the Silk Road is an almost paved road that brings the goods of China to the West… it really blurs the history of whatever is in between. It ignores the fact that there is 4,000 kilometers between Bukhara and Istanbul. It really doesn't consider that these areas are themselves part of a very active history. It imagines them as stagnant parts of history—and they only exist as in-between places, as stations on the Silk Road, only there serving to supposedly let the caravans pass…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521775">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94" name="Google Shape;94;p1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95" name="Google Shape;95;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96" name="Google Shape;96;p16"/>
          <p:cNvGraphicFramePr/>
          <p:nvPr/>
        </p:nvGraphicFramePr>
        <p:xfrm>
          <a:off x="441450" y="2115200"/>
          <a:ext cx="3000000" cy="3000000"/>
        </p:xfrm>
        <a:graphic>
          <a:graphicData uri="http://schemas.openxmlformats.org/drawingml/2006/table">
            <a:tbl>
              <a:tblPr>
                <a:noFill/>
                <a:tableStyleId>{3A409BB5-7E70-4BF9-BC9C-7385A7845FC9}</a:tableStyleId>
              </a:tblPr>
              <a:tblGrid>
                <a:gridCol w="4401175"/>
                <a:gridCol w="2031125"/>
              </a:tblGrid>
              <a:tr h="869000">
                <a:tc gridSpan="2">
                  <a:txBody>
                    <a:bodyPr/>
                    <a:lstStyle/>
                    <a:p>
                      <a:pPr indent="0" lvl="0" marL="0" rtl="0" algn="l">
                        <a:spcBef>
                          <a:spcPts val="0"/>
                        </a:spcBef>
                        <a:spcAft>
                          <a:spcPts val="0"/>
                        </a:spcAft>
                        <a:buNone/>
                      </a:pPr>
                      <a:r>
                        <a:rPr lang="en" sz="1200">
                          <a:latin typeface="Halant"/>
                          <a:ea typeface="Halant"/>
                          <a:cs typeface="Halant"/>
                          <a:sym typeface="Halant"/>
                        </a:rPr>
                        <a:t>Source: Arezou Azad, “The Idea of the Silk Road: Historians Debate and Discuss This Modern Concept,” Aga Khan Foundation, talk given July 7, 2021.</a:t>
                      </a:r>
                      <a:endParaRPr sz="12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Arezou Azad is a historian of medieval Middle East and Central Asia. She is a Senior Research Fellow at the Oriental Institute at Oxford University.</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 actually one of the historians who does see some merit in it [the term “the Silk Road]. For one, the attractive label or brand has enabled colleagues to obtain funding for research on this otherwise understudied and little understood region… Similarly… if we didn't have a silk roads program at UNESCO, for example, we might not have programs that take into account the cultural affinities and interactions that exist across these nation states. So that's a good thing…</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But what's bad about it, for historians, is that the silk road actually never existed. Or rather we have no evidence for it. And history, after all, is detective work. We need evidence to build a convincing case. We can't find evidence for a massive superhighway. And silk, it turns out, is not the only and indeed not usually the largest traded good.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main objection of the silk road concept is that it implies some kind of commonality about oriental people… [This] orientalist approach is exactly what famous Columbia professor [Edward Said] considered to be fundamentally racist and eurocentric forty or fifty years ago. The area is huge… and realities varied from place to place and over time. The silk road concept and label is often used in a way that glosses over these many histories, nuances, and differences. And that is an erasure or a reduction of history.</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02" name="Google Shape;102;p1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3" name="Google Shape;103;p1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4" name="Google Shape;104;p17"/>
          <p:cNvGraphicFramePr/>
          <p:nvPr/>
        </p:nvGraphicFramePr>
        <p:xfrm>
          <a:off x="441450" y="1961638"/>
          <a:ext cx="3000000" cy="3000000"/>
        </p:xfrm>
        <a:graphic>
          <a:graphicData uri="http://schemas.openxmlformats.org/drawingml/2006/table">
            <a:tbl>
              <a:tblPr>
                <a:noFill/>
                <a:tableStyleId>{3A409BB5-7E70-4BF9-BC9C-7385A7845FC9}</a:tableStyleId>
              </a:tblPr>
              <a:tblGrid>
                <a:gridCol w="4401175"/>
                <a:gridCol w="2031125"/>
              </a:tblGrid>
              <a:tr h="8690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Zhang Zhan, “The Popularization of ‘The Silk Road’,. </a:t>
                      </a:r>
                      <a:r>
                        <a:rPr i="1" lang="en" sz="1200">
                          <a:solidFill>
                            <a:schemeClr val="dk1"/>
                          </a:solidFill>
                          <a:latin typeface="Halant"/>
                          <a:ea typeface="Halant"/>
                          <a:cs typeface="Halant"/>
                          <a:sym typeface="Halant"/>
                        </a:rPr>
                        <a:t>The Idea of the Silk Road: Historians Debate and Discuss This Modern Concept</a:t>
                      </a:r>
                      <a:r>
                        <a:rPr lang="en" sz="1200">
                          <a:solidFill>
                            <a:schemeClr val="dk1"/>
                          </a:solidFill>
                          <a:latin typeface="Halant"/>
                          <a:ea typeface="Halant"/>
                          <a:cs typeface="Halant"/>
                          <a:sym typeface="Halant"/>
                        </a:rPr>
                        <a:t>, Aga Khan Foundation, talk given July 7, 2021.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Zhan Zhang is a philologist of ancient Iranian languages, with a focus on Khotanese, an eastern-Iranian language spoken in the oasis-state of Khotan (in present-day Xinjiang, China).</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None/>
                      </a:pPr>
                      <a:r>
                        <a:rPr lang="en" sz="1200">
                          <a:latin typeface="Inter"/>
                          <a:ea typeface="Inter"/>
                          <a:cs typeface="Inter"/>
                          <a:sym typeface="Inter"/>
                        </a:rPr>
                        <a:t>So as we mentioned, this word [Silk Road] was coined by Ferdinand von Richthofen in the 19th century, but he came to China as an imperialist. He was trying to see the possibility of building a railway from Germany to Qingdao, a German colony in China. So the purpose is purely imperialistic, I think…</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it is a product of imperialism of the 19th century. But over time, this word changes its meaning a little bit. It was popularized by Sven Hedin, who traveled a lot…in Central Asia and China in the early 20th century. He published book after book. One of the books is called The Silk Road, by the way. He is a student of Richthofen. So this is the word that Sven Hedin used to denote the region that he traveled. He used it kind of like a marketing slogan, right?...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after the exploration of western China and Central Asia in the early 20th century, the Silk Road changed its meaning. To me, it expands timewise to include the Tang Dynasty, so from 200 BCE to 900 CE, but it shrinks in terms of the region. It refers to Central Asia and western China. So this is a very narrow definition of the Silk Road.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why is this concept so popular? I think the main reason is that it depicted a very rosy image of the past. Like, if you think about the Silk Road, it will conjure up an image of a caravan of camels and merchants. And they are doing trades, making money, and along the way they were also expanding the religion — the spiritual product. And the point is that these cultural exchanges are peaceful and non-political.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this is only a complementary part of the history of human history. Because in the past, the main motivator of history is military. It is violent. It is political…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nowadays, people try to use the Silk Road to cover up the ugly truth of the past— trying to say all kinds of cultural exchanges were peaceful, and people were doing trade, they were happy. But that’s not the case, right?</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10" name="Google Shape;110;p1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11" name="Google Shape;111;p1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2" name="Google Shape;112;p18"/>
          <p:cNvGraphicFramePr/>
          <p:nvPr/>
        </p:nvGraphicFramePr>
        <p:xfrm>
          <a:off x="441450" y="1871150"/>
          <a:ext cx="3000000" cy="3000000"/>
        </p:xfrm>
        <a:graphic>
          <a:graphicData uri="http://schemas.openxmlformats.org/drawingml/2006/table">
            <a:tbl>
              <a:tblPr>
                <a:noFill/>
                <a:tableStyleId>{3A409BB5-7E70-4BF9-BC9C-7385A7845FC9}</a:tableStyleId>
              </a:tblPr>
              <a:tblGrid>
                <a:gridCol w="4401175"/>
                <a:gridCol w="2031125"/>
              </a:tblGrid>
              <a:tr h="8690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Aslisho Qurboniev</a:t>
                      </a:r>
                      <a:r>
                        <a:rPr lang="en" sz="1200">
                          <a:solidFill>
                            <a:schemeClr val="dk1"/>
                          </a:solidFill>
                          <a:latin typeface="Halant"/>
                          <a:ea typeface="Halant"/>
                          <a:cs typeface="Halant"/>
                          <a:sym typeface="Halant"/>
                        </a:rPr>
                        <a:t>, “The Idea of the Silk Road: Soviet and Central Asian Perspectives,”. </a:t>
                      </a:r>
                      <a:r>
                        <a:rPr i="1" lang="en" sz="1200">
                          <a:solidFill>
                            <a:schemeClr val="dk1"/>
                          </a:solidFill>
                          <a:latin typeface="Halant"/>
                          <a:ea typeface="Halant"/>
                          <a:cs typeface="Halant"/>
                          <a:sym typeface="Halant"/>
                        </a:rPr>
                        <a:t>The Idea of the Silk Road: Historians Debate and Discuss This Modern Concept</a:t>
                      </a:r>
                      <a:r>
                        <a:rPr lang="en" sz="1200">
                          <a:solidFill>
                            <a:schemeClr val="dk1"/>
                          </a:solidFill>
                          <a:latin typeface="Halant"/>
                          <a:ea typeface="Halant"/>
                          <a:cs typeface="Halant"/>
                          <a:sym typeface="Halant"/>
                        </a:rPr>
                        <a:t>, Aga Khan Foundation, talk given July 7, 2021.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Aslisho Qurboniev is a historian of the Middle East and North Africa region with a strong interest in Central Asian history.</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None/>
                      </a:pPr>
                      <a:r>
                        <a:rPr lang="en" sz="1200">
                          <a:latin typeface="Inter"/>
                          <a:ea typeface="Inter"/>
                          <a:cs typeface="Inter"/>
                          <a:sym typeface="Inter"/>
                        </a:rPr>
                        <a:t>I'll give a brief overview of the reception of the idea of this transcontinental trade in the Soviet and Russian scholarship and its aftermath. In other words, how it influenced the historiography of Central Asia, and then what purposes it serves in the present…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I also asked the same question: why is the Silk Road so popular and where does this originate in Russian and Soviet studies? I think it's safe to assume or to give credit to the eminent Russian orientalist Vasily Barthold as one of the first people to set this paradigm in the history of Central Asia, basically emphasizing the roles of Central Asians or Soviets as having monopolized the Silk Road trade and acting as intermediaries between China and West Asia and further west. So they traded on the Silk Road, they were very prosperous, and then eventually Barthold claimed in his lectures that he delivered in Tashkent in 1920–21 that later on, in the 18th century, Central Asia declined…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Following [some “Silk Road” branded initiatives in the 1990 and 2000s], this brand takes off. In Central Asia, of course, the Central Asian governments love this idea. And Central Asian people see this as an opportunity for themselves to somehow benefit from the world trade. They see it as giving them a place and a piece of the pie of world trade. Each country has their own goals, but they want to, for instance, build infrastructure projects, benefit socially and economically, build pipelines and railroads, and basically participate in trade.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This is also a project that’s supported by the UN and all sorts of world tourism initiatives. In a way, it is aimed at integrating the region, and the governments and the people are somehow optimistic about it. They do not see it as—beyond the Sinocentrism of the project and Eurocentrism of the whole idea—they see it as something of their own. They see it as part of their national historiography. It’s part of the myth of national history, because they are the ones who are supposed traders on this road, and it’s their land at the end of the day…</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9"/>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Aslisho Qurboniev</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8" name="Google Shape;118;p19"/>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Zhang Zhan</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19" name="Google Shape;119;p19"/>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Arezou Azad</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0" name="Google Shape;120;p19"/>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Khodadad Rezakhani</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1" name="Google Shape;121;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a:t>
            </a:r>
            <a:r>
              <a:rPr lang="en" sz="1800">
                <a:solidFill>
                  <a:schemeClr val="dk1"/>
                </a:solidFill>
                <a:latin typeface="Halant"/>
                <a:ea typeface="Halant"/>
                <a:cs typeface="Halant"/>
                <a:sym typeface="Halant"/>
              </a:rPr>
              <a:t>: Unit 1- Thinking Like a Historian</a:t>
            </a:r>
            <a:endParaRPr sz="1800">
              <a:latin typeface="Halant"/>
              <a:ea typeface="Halant"/>
              <a:cs typeface="Halant"/>
              <a:sym typeface="Halant"/>
            </a:endParaRPr>
          </a:p>
        </p:txBody>
      </p:sp>
      <p:pic>
        <p:nvPicPr>
          <p:cNvPr id="122" name="Google Shape;122;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3" name="Google Shape;123;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4" name="Google Shape;124;p19"/>
          <p:cNvSpPr txBox="1"/>
          <p:nvPr/>
        </p:nvSpPr>
        <p:spPr>
          <a:xfrm>
            <a:off x="476471" y="611570"/>
            <a:ext cx="6458400" cy="1575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four provided sources (Each student must read at least two sources, exchanging notes with other group members on the ones not read). Then, determine the different perspectives that scholars might have regarding the term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the Silk Road as a term?</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made this scholar’s perspective unique from the others?</a:t>
            </a:r>
            <a:endParaRPr sz="1300">
              <a:solidFill>
                <a:schemeClr val="dk1"/>
              </a:solidFill>
              <a:latin typeface="Halant"/>
              <a:ea typeface="Halant"/>
              <a:cs typeface="Halant"/>
              <a:sym typeface="Halant"/>
            </a:endParaRPr>
          </a:p>
        </p:txBody>
      </p:sp>
      <p:graphicFrame>
        <p:nvGraphicFramePr>
          <p:cNvPr id="125" name="Google Shape;125;p19"/>
          <p:cNvGraphicFramePr/>
          <p:nvPr/>
        </p:nvGraphicFramePr>
        <p:xfrm>
          <a:off x="469057" y="7205749"/>
          <a:ext cx="3000000" cy="3000000"/>
        </p:xfrm>
        <a:graphic>
          <a:graphicData uri="http://schemas.openxmlformats.org/drawingml/2006/table">
            <a:tbl>
              <a:tblPr>
                <a:noFill/>
                <a:tableStyleId>{FF39F12A-6127-4A12-B4AD-3EA30068F49B}</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Similarities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Differences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26" name="Google Shape;126;p19" title="Comparison@2x transparent.png"/>
          <p:cNvPicPr preferRelativeResize="0"/>
          <p:nvPr/>
        </p:nvPicPr>
        <p:blipFill>
          <a:blip r:embed="rId4">
            <a:alphaModFix/>
          </a:blip>
          <a:stretch>
            <a:fillRect/>
          </a:stretch>
        </p:blipFill>
        <p:spPr>
          <a:xfrm>
            <a:off x="3451225" y="7927950"/>
            <a:ext cx="639750" cy="639750"/>
          </a:xfrm>
          <a:prstGeom prst="rect">
            <a:avLst/>
          </a:prstGeom>
          <a:noFill/>
          <a:ln>
            <a:noFill/>
          </a:ln>
        </p:spPr>
      </p:pic>
      <p:pic>
        <p:nvPicPr>
          <p:cNvPr id="127" name="Google Shape;127;p19" title="Perspective@2x transparent.png"/>
          <p:cNvPicPr preferRelativeResize="0"/>
          <p:nvPr/>
        </p:nvPicPr>
        <p:blipFill>
          <a:blip r:embed="rId5">
            <a:alphaModFix/>
          </a:blip>
          <a:stretch>
            <a:fillRect/>
          </a:stretch>
        </p:blipFill>
        <p:spPr>
          <a:xfrm>
            <a:off x="3451217" y="4325050"/>
            <a:ext cx="639750" cy="639750"/>
          </a:xfrm>
          <a:prstGeom prst="rect">
            <a:avLst/>
          </a:prstGeom>
          <a:noFill/>
          <a:ln>
            <a:noFill/>
          </a:ln>
        </p:spPr>
      </p:pic>
      <p:pic>
        <p:nvPicPr>
          <p:cNvPr id="128" name="Google Shape;128;p19"/>
          <p:cNvPicPr preferRelativeResize="0"/>
          <p:nvPr/>
        </p:nvPicPr>
        <p:blipFill>
          <a:blip r:embed="rId6">
            <a:alphaModFix/>
          </a:blip>
          <a:stretch>
            <a:fillRect/>
          </a:stretch>
        </p:blipFill>
        <p:spPr>
          <a:xfrm>
            <a:off x="203550" y="105252"/>
            <a:ext cx="707548" cy="293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900">
                <a:solidFill>
                  <a:schemeClr val="dk1"/>
                </a:solidFill>
                <a:latin typeface="Plus Jakarta Sans"/>
                <a:ea typeface="Plus Jakarta Sans"/>
                <a:cs typeface="Plus Jakarta Sans"/>
                <a:sym typeface="Plus Jakarta Sans"/>
              </a:rPr>
              <a:t>What is </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Historical Perspective? (Exemplar)</a:t>
            </a:r>
            <a:endParaRPr sz="1600">
              <a:solidFill>
                <a:schemeClr val="dk1"/>
              </a:solidFill>
              <a:latin typeface="Halant"/>
              <a:ea typeface="Halant"/>
              <a:cs typeface="Halant"/>
              <a:sym typeface="Halant"/>
            </a:endParaRPr>
          </a:p>
        </p:txBody>
      </p:sp>
      <p:sp>
        <p:nvSpPr>
          <p:cNvPr id="134" name="Google Shape;134;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5" name="Google Shape;135;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6" name="Google Shape;136;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7" name="Google Shape;137;p20"/>
          <p:cNvPicPr preferRelativeResize="0"/>
          <p:nvPr/>
        </p:nvPicPr>
        <p:blipFill>
          <a:blip r:embed="rId4">
            <a:alphaModFix/>
          </a:blip>
          <a:stretch>
            <a:fillRect/>
          </a:stretch>
        </p:blipFill>
        <p:spPr>
          <a:xfrm>
            <a:off x="203550" y="220497"/>
            <a:ext cx="994388" cy="412343"/>
          </a:xfrm>
          <a:prstGeom prst="rect">
            <a:avLst/>
          </a:prstGeom>
          <a:noFill/>
          <a:ln>
            <a:noFill/>
          </a:ln>
        </p:spPr>
      </p:pic>
      <p:graphicFrame>
        <p:nvGraphicFramePr>
          <p:cNvPr id="138" name="Google Shape;138;p20"/>
          <p:cNvGraphicFramePr/>
          <p:nvPr/>
        </p:nvGraphicFramePr>
        <p:xfrm>
          <a:off x="359106" y="2754341"/>
          <a:ext cx="3000000" cy="3000000"/>
        </p:xfrm>
        <a:graphic>
          <a:graphicData uri="http://schemas.openxmlformats.org/drawingml/2006/table">
            <a:tbl>
              <a:tblPr>
                <a:noFill/>
                <a:tableStyleId>{FF39F12A-6127-4A12-B4AD-3EA30068F49B}</a:tableStyleId>
              </a:tblPr>
              <a:tblGrid>
                <a:gridCol w="2638850"/>
              </a:tblGrid>
              <a:tr h="958775">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When thinking about the attributes of a historical figure, consider:</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Where they lived</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age at the time</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 era they lived in</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beliefs</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socio-economic status, race, and gender) </a:t>
                      </a:r>
                      <a:endParaRPr sz="1100">
                        <a:solidFill>
                          <a:schemeClr val="dk1"/>
                        </a:solidFill>
                        <a:latin typeface="Inter"/>
                        <a:ea typeface="Inter"/>
                        <a:cs typeface="Inter"/>
                        <a:sym typeface="Inter"/>
                      </a:endParaRPr>
                    </a:p>
                  </a:txBody>
                  <a:tcPr marT="87275" marB="87275" marR="86050" marL="86050"/>
                </a:tc>
              </a:tr>
            </a:tbl>
          </a:graphicData>
        </a:graphic>
      </p:graphicFrame>
      <p:sp>
        <p:nvSpPr>
          <p:cNvPr id="139" name="Google Shape;139;p20"/>
          <p:cNvSpPr txBox="1"/>
          <p:nvPr/>
        </p:nvSpPr>
        <p:spPr>
          <a:xfrm>
            <a:off x="3459765" y="2754341"/>
            <a:ext cx="3331800" cy="9291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000"/>
              <a:buFont typeface="Arial"/>
              <a:buNone/>
            </a:pPr>
            <a:r>
              <a:rPr lang="en" sz="12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cxnSp>
        <p:nvCxnSpPr>
          <p:cNvPr id="140" name="Google Shape;140;p20"/>
          <p:cNvCxnSpPr>
            <a:endCxn id="139" idx="1"/>
          </p:cNvCxnSpPr>
          <p:nvPr/>
        </p:nvCxnSpPr>
        <p:spPr>
          <a:xfrm flipH="1" rot="10800000">
            <a:off x="3006465" y="3218891"/>
            <a:ext cx="453300" cy="240900"/>
          </a:xfrm>
          <a:prstGeom prst="straightConnector1">
            <a:avLst/>
          </a:prstGeom>
          <a:noFill/>
          <a:ln cap="flat" cmpd="sng" w="9525">
            <a:solidFill>
              <a:schemeClr val="dk2"/>
            </a:solidFill>
            <a:prstDash val="solid"/>
            <a:round/>
            <a:headEnd len="med" w="med" type="none"/>
            <a:tailEnd len="med" w="med" type="triangle"/>
          </a:ln>
        </p:spPr>
      </p:cxnSp>
      <p:sp>
        <p:nvSpPr>
          <p:cNvPr id="141" name="Google Shape;141;p20"/>
          <p:cNvSpPr txBox="1"/>
          <p:nvPr/>
        </p:nvSpPr>
        <p:spPr>
          <a:xfrm>
            <a:off x="1691153" y="1156432"/>
            <a:ext cx="5182500" cy="1296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sz="13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solidFill>
                <a:srgbClr val="000000"/>
              </a:solidFill>
              <a:latin typeface="Plus Jakarta Sans"/>
              <a:ea typeface="Plus Jakarta Sans"/>
              <a:cs typeface="Plus Jakarta Sans"/>
              <a:sym typeface="Plus Jakarta Sans"/>
            </a:endParaRPr>
          </a:p>
        </p:txBody>
      </p:sp>
      <p:pic>
        <p:nvPicPr>
          <p:cNvPr id="142" name="Google Shape;142;p20"/>
          <p:cNvPicPr preferRelativeResize="0"/>
          <p:nvPr/>
        </p:nvPicPr>
        <p:blipFill>
          <a:blip r:embed="rId5">
            <a:alphaModFix/>
          </a:blip>
          <a:stretch>
            <a:fillRect/>
          </a:stretch>
        </p:blipFill>
        <p:spPr>
          <a:xfrm>
            <a:off x="437838" y="1156429"/>
            <a:ext cx="1277930" cy="1277930"/>
          </a:xfrm>
          <a:prstGeom prst="rect">
            <a:avLst/>
          </a:prstGeom>
          <a:noFill/>
          <a:ln>
            <a:noFill/>
          </a:ln>
        </p:spPr>
      </p:pic>
      <p:graphicFrame>
        <p:nvGraphicFramePr>
          <p:cNvPr id="143" name="Google Shape;143;p20"/>
          <p:cNvGraphicFramePr/>
          <p:nvPr/>
        </p:nvGraphicFramePr>
        <p:xfrm>
          <a:off x="437824" y="6877285"/>
          <a:ext cx="3000000" cy="3000000"/>
        </p:xfrm>
        <a:graphic>
          <a:graphicData uri="http://schemas.openxmlformats.org/drawingml/2006/table">
            <a:tbl>
              <a:tblPr>
                <a:noFill/>
                <a:tableStyleId>{FF39F12A-6127-4A12-B4AD-3EA30068F49B}</a:tableStyleId>
              </a:tblPr>
              <a:tblGrid>
                <a:gridCol w="3256600"/>
                <a:gridCol w="3100575"/>
              </a:tblGrid>
              <a:tr h="757875">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06025">
                <a:tc>
                  <a:txBody>
                    <a:bodyPr/>
                    <a:lstStyle/>
                    <a:p>
                      <a:pPr indent="-292100" lvl="0" marL="28575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 live in an urban neighborhood.</a:t>
                      </a:r>
                      <a:endParaRPr b="1" sz="1000">
                        <a:solidFill>
                          <a:srgbClr val="E95C3D"/>
                        </a:solidFill>
                        <a:latin typeface="Inter"/>
                        <a:ea typeface="Inter"/>
                        <a:cs typeface="Inter"/>
                        <a:sym typeface="Inter"/>
                      </a:endParaRPr>
                    </a:p>
                    <a:p>
                      <a:pPr indent="-292100" lvl="0" marL="28575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I’m a teenager growing up with social media.</a:t>
                      </a:r>
                      <a:endParaRPr b="1" sz="1000">
                        <a:solidFill>
                          <a:srgbClr val="E95C3D"/>
                        </a:solidFill>
                        <a:latin typeface="Inter"/>
                        <a:ea typeface="Inter"/>
                        <a:cs typeface="Inter"/>
                        <a:sym typeface="Inter"/>
                      </a:endParaRPr>
                    </a:p>
                    <a:p>
                      <a:pPr indent="-292100" lvl="0" marL="28575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My family speaks both English and Spanish.</a:t>
                      </a:r>
                      <a:endParaRPr b="1" sz="1000">
                        <a:solidFill>
                          <a:srgbClr val="E95C3D"/>
                        </a:solidFill>
                        <a:latin typeface="Inter"/>
                        <a:ea typeface="Inter"/>
                        <a:cs typeface="Inter"/>
                        <a:sym typeface="Inter"/>
                      </a:endParaRPr>
                    </a:p>
                    <a:p>
                      <a:pPr indent="-292100" lvl="0" marL="28575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 identify as a first-generation American.</a:t>
                      </a:r>
                      <a:endParaRPr b="1" sz="1000">
                        <a:solidFill>
                          <a:srgbClr val="E95C3D"/>
                        </a:solidFill>
                        <a:latin typeface="Inter"/>
                        <a:ea typeface="Inter"/>
                        <a:cs typeface="Inter"/>
                        <a:sym typeface="Inter"/>
                      </a:endParaRPr>
                    </a:p>
                    <a:p>
                      <a:pPr indent="-292100" lvl="0" marL="28575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 attend a public school and am the oldest sibling.</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We can learn what shaped their beliefs, decisions, and actions. This matters because it helps us understand their choices instead of judging them by today’s standards. It also helps us tell more complete and respectful stories about the past.</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44" name="Google Shape;144;p20"/>
          <p:cNvSpPr txBox="1"/>
          <p:nvPr/>
        </p:nvSpPr>
        <p:spPr>
          <a:xfrm>
            <a:off x="437835" y="637630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45" name="Google Shape;145;p20"/>
          <p:cNvSpPr txBox="1"/>
          <p:nvPr/>
        </p:nvSpPr>
        <p:spPr>
          <a:xfrm>
            <a:off x="2304518" y="6156124"/>
            <a:ext cx="4490400" cy="585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000">
              <a:latin typeface="Plus Jakarta Sans"/>
              <a:ea typeface="Plus Jakarta Sans"/>
              <a:cs typeface="Plus Jakarta Sans"/>
              <a:sym typeface="Plus Jakarta Sans"/>
            </a:endParaRPr>
          </a:p>
        </p:txBody>
      </p:sp>
      <p:graphicFrame>
        <p:nvGraphicFramePr>
          <p:cNvPr id="146" name="Google Shape;146;p20"/>
          <p:cNvGraphicFramePr/>
          <p:nvPr/>
        </p:nvGraphicFramePr>
        <p:xfrm>
          <a:off x="359106" y="4627135"/>
          <a:ext cx="3000000" cy="3000000"/>
        </p:xfrm>
        <a:graphic>
          <a:graphicData uri="http://schemas.openxmlformats.org/drawingml/2006/table">
            <a:tbl>
              <a:tblPr>
                <a:noFill/>
                <a:tableStyleId>{FF39F12A-6127-4A12-B4AD-3EA30068F49B}</a:tableStyleId>
              </a:tblPr>
              <a:tblGrid>
                <a:gridCol w="2638850"/>
              </a:tblGrid>
              <a:tr h="10472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100">
                        <a:solidFill>
                          <a:schemeClr val="dk1"/>
                        </a:solidFill>
                        <a:latin typeface="Inter"/>
                        <a:ea typeface="Inter"/>
                        <a:cs typeface="Inter"/>
                        <a:sym typeface="Inter"/>
                      </a:endParaRPr>
                    </a:p>
                  </a:txBody>
                  <a:tcPr marT="87275" marB="87275" marR="86050" marL="86050">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47" name="Google Shape;147;p20"/>
          <p:cNvSpPr txBox="1"/>
          <p:nvPr/>
        </p:nvSpPr>
        <p:spPr>
          <a:xfrm>
            <a:off x="3459765" y="3985132"/>
            <a:ext cx="3331800" cy="1863900"/>
          </a:xfrm>
          <a:prstGeom prst="rect">
            <a:avLst/>
          </a:prstGeom>
          <a:noFill/>
          <a:ln cap="flat" cmpd="sng" w="9525">
            <a:solidFill>
              <a:srgbClr val="9E9E9E"/>
            </a:solidFill>
            <a:prstDash val="solid"/>
            <a:round/>
            <a:headEnd len="sm" w="sm" type="none"/>
            <a:tailEnd len="sm" w="sm" type="none"/>
          </a:ln>
        </p:spPr>
        <p:txBody>
          <a:bodyPr anchorCtr="0" anchor="ctr" bIns="86450" lIns="86450" spcFirstLastPara="1" rIns="86450" wrap="square" tIns="864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Whose perspective is missing?</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be a counterclaim to a particular perspective?</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have caused people to draw different conclusions about a past event or idea?</a:t>
            </a:r>
            <a:endParaRPr sz="11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1"/>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Aslisho Qurboniev</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Qurnbiev described the Silk Road as a concept influenced heavily by Soviet and Russian scholarship.</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The</a:t>
            </a:r>
            <a:r>
              <a:rPr b="1" lang="en" sz="1100">
                <a:solidFill>
                  <a:srgbClr val="E95C3D"/>
                </a:solidFill>
                <a:latin typeface="Inter"/>
                <a:ea typeface="Inter"/>
                <a:cs typeface="Inter"/>
                <a:sym typeface="Inter"/>
              </a:rPr>
              <a:t> Silk Road as a useful but politically shaped idea that Central Asian nations have adopted to support their national identity and economic development.</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The focus</a:t>
            </a:r>
            <a:r>
              <a:rPr b="1" lang="en" sz="1100">
                <a:solidFill>
                  <a:srgbClr val="E95C3D"/>
                </a:solidFill>
                <a:latin typeface="Inter"/>
                <a:ea typeface="Inter"/>
                <a:cs typeface="Inter"/>
                <a:sym typeface="Inter"/>
              </a:rPr>
              <a:t> on how Central Asian people and governments today embrace the Silk Road narrative.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53" name="Google Shape;153;p21"/>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Zhang Zhan</a:t>
            </a:r>
            <a:endParaRPr b="1" sz="1100" u="sng">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Zhang described the Silk Road as an imperialist idea created in the 19th century to portray peaceful trade.</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Zhang was critical, arguing that the term was used like a marketing slogan to create a false, overly peaceful image of the past.</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Zhang highlights how the Silk Road hides the violence and imperialism of history, warning against using it to paint over darker truths.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54" name="Google Shape;154;p21"/>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Arezou Azad</a:t>
            </a:r>
            <a:endParaRPr b="1" sz="1100" u="sng">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Azad described the Silk Road as a helpful label for bringing attention and funding to understudied regions.</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Azad saw value for scholarship and funding, but criticized it as erasing historical complexity and relying on orientalist assumptions.</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Azad emphasized the trade-offs between the usefulness of the label and its danger in oversimplifying or stereotyping diverse histories.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55" name="Google Shape;155;p21"/>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Khodadad Rezakhani</a:t>
            </a:r>
            <a:endParaRPr b="1" sz="1100" u="sng">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Rezakhani called the Silk Road a 19th-century European invention rooted in fascination with the East.</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Rezakhani was critical, arguing that it reinforces Eurocentric narratives and overlooks the rich histories of in-between regions.</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Rezakhani critiques the East-West framing and challenges the assumption that Europe was always central in global trade.</a:t>
            </a:r>
            <a:endParaRPr sz="1100">
              <a:solidFill>
                <a:schemeClr val="dk1"/>
              </a:solidFill>
              <a:latin typeface="Inter"/>
              <a:ea typeface="Inter"/>
              <a:cs typeface="Inter"/>
              <a:sym typeface="Inter"/>
            </a:endParaRPr>
          </a:p>
        </p:txBody>
      </p:sp>
      <p:sp>
        <p:nvSpPr>
          <p:cNvPr id="156" name="Google Shape;156;p2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 Unit 1- Thinking Like a Historian</a:t>
            </a:r>
            <a:endParaRPr sz="1800">
              <a:latin typeface="Halant"/>
              <a:ea typeface="Halant"/>
              <a:cs typeface="Halant"/>
              <a:sym typeface="Halant"/>
            </a:endParaRPr>
          </a:p>
        </p:txBody>
      </p:sp>
      <p:pic>
        <p:nvPicPr>
          <p:cNvPr id="157" name="Google Shape;157;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8" name="Google Shape;158;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9" name="Google Shape;159;p21"/>
          <p:cNvSpPr txBox="1"/>
          <p:nvPr/>
        </p:nvSpPr>
        <p:spPr>
          <a:xfrm>
            <a:off x="476471" y="611570"/>
            <a:ext cx="6458400" cy="1575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four provided sources (Each student must read at least two sources, exchanging notes with other group members on the ones not read). Then, determine the different perspectives that scholars might have regarding the term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the Silk Road as a term?</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made this scholar’s perspective unique from the others?</a:t>
            </a:r>
            <a:endParaRPr sz="1300">
              <a:solidFill>
                <a:schemeClr val="dk1"/>
              </a:solidFill>
              <a:latin typeface="Halant"/>
              <a:ea typeface="Halant"/>
              <a:cs typeface="Halant"/>
              <a:sym typeface="Halant"/>
            </a:endParaRPr>
          </a:p>
        </p:txBody>
      </p:sp>
      <p:graphicFrame>
        <p:nvGraphicFramePr>
          <p:cNvPr id="160" name="Google Shape;160;p21"/>
          <p:cNvGraphicFramePr/>
          <p:nvPr/>
        </p:nvGraphicFramePr>
        <p:xfrm>
          <a:off x="469057" y="7205749"/>
          <a:ext cx="3000000" cy="3000000"/>
        </p:xfrm>
        <a:graphic>
          <a:graphicData uri="http://schemas.openxmlformats.org/drawingml/2006/table">
            <a:tbl>
              <a:tblPr>
                <a:noFill/>
                <a:tableStyleId>{FF39F12A-6127-4A12-B4AD-3EA30068F49B}</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Similarities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Differences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All four scholars agree that the term "Silk Road" is a modern concept and not an accurate reflection of historical realities. They critique it as overly simplified, romanticized, or constructed for modern purposes.</a:t>
                      </a:r>
                      <a:endParaRPr b="1" sz="11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      Quronbiev and Azad see some benefit to the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term, while Zhang and Rezakhani are more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critical of its distortions. The main differences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come from their lenses: Central Asian</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      nationalism (Quronbiev), Chinese imperialism (Zhang), global scholarship/funding (Azad), and Eurocentrism in historical narratives (Rezakhani).</a:t>
                      </a:r>
                      <a:endParaRPr b="1">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61" name="Google Shape;161;p21" title="Comparison@2x transparent.png"/>
          <p:cNvPicPr preferRelativeResize="0"/>
          <p:nvPr/>
        </p:nvPicPr>
        <p:blipFill>
          <a:blip r:embed="rId4">
            <a:alphaModFix/>
          </a:blip>
          <a:stretch>
            <a:fillRect/>
          </a:stretch>
        </p:blipFill>
        <p:spPr>
          <a:xfrm>
            <a:off x="3451225" y="7927950"/>
            <a:ext cx="639750" cy="639750"/>
          </a:xfrm>
          <a:prstGeom prst="rect">
            <a:avLst/>
          </a:prstGeom>
          <a:noFill/>
          <a:ln>
            <a:noFill/>
          </a:ln>
        </p:spPr>
      </p:pic>
      <p:pic>
        <p:nvPicPr>
          <p:cNvPr id="162" name="Google Shape;162;p21" title="Perspective@2x transparent.png"/>
          <p:cNvPicPr preferRelativeResize="0"/>
          <p:nvPr/>
        </p:nvPicPr>
        <p:blipFill>
          <a:blip r:embed="rId5">
            <a:alphaModFix/>
          </a:blip>
          <a:stretch>
            <a:fillRect/>
          </a:stretch>
        </p:blipFill>
        <p:spPr>
          <a:xfrm>
            <a:off x="3451217" y="4325050"/>
            <a:ext cx="639750" cy="639750"/>
          </a:xfrm>
          <a:prstGeom prst="rect">
            <a:avLst/>
          </a:prstGeom>
          <a:noFill/>
          <a:ln>
            <a:noFill/>
          </a:ln>
        </p:spPr>
      </p:pic>
      <p:pic>
        <p:nvPicPr>
          <p:cNvPr id="163" name="Google Shape;163;p21"/>
          <p:cNvPicPr preferRelativeResize="0"/>
          <p:nvPr/>
        </p:nvPicPr>
        <p:blipFill>
          <a:blip r:embed="rId6">
            <a:alphaModFix/>
          </a:blip>
          <a:stretch>
            <a:fillRect/>
          </a:stretch>
        </p:blipFill>
        <p:spPr>
          <a:xfrm>
            <a:off x="203550" y="105252"/>
            <a:ext cx="707548" cy="293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