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5C36F84-33AA-49FA-86AC-19259425D9B7}">
  <a:tblStyle styleId="{E5C36F84-33AA-49FA-86AC-19259425D9B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1573fbc6d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1573fbc6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1573fbc6d3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1573fbc6d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5e89f9568a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5e89f9568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9692ed0b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9692ed0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e89f9568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e89f956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698a359a6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698a359a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11.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11.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27325" y="3080600"/>
          <a:ext cx="3000000" cy="3000000"/>
        </p:xfrm>
        <a:graphic>
          <a:graphicData uri="http://schemas.openxmlformats.org/drawingml/2006/table">
            <a:tbl>
              <a:tblPr>
                <a:noFill/>
                <a:tableStyleId>{E5C36F84-33AA-49FA-86AC-19259425D9B7}</a:tableStyleId>
              </a:tblPr>
              <a:tblGrid>
                <a:gridCol w="803725"/>
                <a:gridCol w="2807275"/>
                <a:gridCol w="937600"/>
                <a:gridCol w="588750"/>
                <a:gridCol w="932950"/>
                <a:gridCol w="847450"/>
              </a:tblGrid>
              <a:tr h="346150">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INTUITION</a:t>
                      </a:r>
                      <a:endParaRPr b="1" sz="10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LOGIC</a:t>
                      </a:r>
                      <a:endParaRPr b="1" sz="1000">
                        <a:latin typeface="Halant"/>
                        <a:ea typeface="Halant"/>
                        <a:cs typeface="Halant"/>
                        <a:sym typeface="Halant"/>
                      </a:endParaRPr>
                    </a:p>
                  </a:txBody>
                  <a:tcPr marT="91425" marB="91425" marR="91425" marL="91425" anchor="ctr">
                    <a:solidFill>
                      <a:srgbClr val="E95C3E"/>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AUTHORITY</a:t>
                      </a:r>
                      <a:endParaRPr b="1" sz="1000">
                        <a:solidFill>
                          <a:schemeClr val="dk1"/>
                        </a:solidFill>
                        <a:latin typeface="Halant"/>
                        <a:ea typeface="Halant"/>
                        <a:cs typeface="Halant"/>
                        <a:sym typeface="Halant"/>
                      </a:endParaRPr>
                    </a:p>
                  </a:txBody>
                  <a:tcPr marT="91425" marB="91425" marR="91425" marL="91425" anchor="ctr">
                    <a:solidFill>
                      <a:srgbClr val="F1AF4B"/>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EVIDENCE</a:t>
                      </a:r>
                      <a:endParaRPr b="1" sz="1000">
                        <a:solidFill>
                          <a:schemeClr val="dk1"/>
                        </a:solidFill>
                        <a:latin typeface="Halant"/>
                        <a:ea typeface="Halant"/>
                        <a:cs typeface="Halant"/>
                        <a:sym typeface="Halant"/>
                      </a:endParaRPr>
                    </a:p>
                  </a:txBody>
                  <a:tcPr marT="91425" marB="91425" marR="91425" marL="91425" anchor="ctr">
                    <a:solidFill>
                      <a:srgbClr val="6484F3"/>
                    </a:solidFill>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The Earth is round.</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“My science teacher said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feels right because a lot of things I see in nature are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seen pictures from space that show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never heard of anyone falling off the edge of the Earth, so it might be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“Smoking is harmful to your health.”</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“Numerous studies show a high correlation between smoking and lung cancer.”</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“The Surgeon General warns that smoking causes cancer and other diseases.”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“Smoking immediately causes coughing and discomfort so it isn’t healthy.”</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15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 don’t think many athletes smoke.”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2100">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“Social media influences public opinion.”</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“Campaign managers for political figures emphasize using social media during elections.” </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“Why else would companies spend millions on social media advertising?”</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“After I am online, I want certain products more.”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820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“Recent polls show that many people use social media as their main source of news.”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0" name="Google Shape;60;p13"/>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62" name="Google Shape;62;p13"/>
          <p:cNvSpPr txBox="1"/>
          <p:nvPr/>
        </p:nvSpPr>
        <p:spPr>
          <a:xfrm>
            <a:off x="352650" y="2443300"/>
            <a:ext cx="706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Read the CLAIM. Then look at each supporting statement. Determine which claim tester is being used. Place an X in the appropriate column for each supporting statement.</a:t>
            </a:r>
            <a:endParaRPr b="1" sz="1100">
              <a:solidFill>
                <a:schemeClr val="dk1"/>
              </a:solidFill>
              <a:latin typeface="Halant"/>
              <a:ea typeface="Halant"/>
              <a:cs typeface="Halant"/>
              <a:sym typeface="Halant"/>
            </a:endParaRPr>
          </a:p>
        </p:txBody>
      </p:sp>
      <p:sp>
        <p:nvSpPr>
          <p:cNvPr id="63" name="Google Shape;63;p13"/>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world history.</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Using logic and intuition, write a statement that explains why you believe the claim to be false.</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(logic or intuition) you used when thinking about the myth.</a:t>
            </a:r>
            <a:endParaRPr sz="1100">
              <a:solidFill>
                <a:schemeClr val="dk1"/>
              </a:solidFill>
              <a:latin typeface="Halant"/>
              <a:ea typeface="Halant"/>
              <a:cs typeface="Halant"/>
              <a:sym typeface="Halant"/>
            </a:endParaRPr>
          </a:p>
        </p:txBody>
      </p:sp>
      <p:pic>
        <p:nvPicPr>
          <p:cNvPr id="72" name="Google Shape;72;p14"/>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graphicFrame>
        <p:nvGraphicFramePr>
          <p:cNvPr id="73" name="Google Shape;73;p14"/>
          <p:cNvGraphicFramePr/>
          <p:nvPr/>
        </p:nvGraphicFramePr>
        <p:xfrm>
          <a:off x="419100" y="4305300"/>
          <a:ext cx="3000000" cy="3000000"/>
        </p:xfrm>
        <a:graphic>
          <a:graphicData uri="http://schemas.openxmlformats.org/drawingml/2006/table">
            <a:tbl>
              <a:tblPr>
                <a:noFill/>
                <a:tableStyleId>{E5C36F84-33AA-49FA-86AC-19259425D9B7}</a:tableStyleId>
              </a:tblPr>
              <a:tblGrid>
                <a:gridCol w="2198850"/>
                <a:gridCol w="2852325"/>
                <a:gridCol w="1545375"/>
              </a:tblGrid>
              <a:tr h="653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People in the Middle Ages believed the Earth was flat.</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Christopher Columbus discovered America.</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None/>
                      </a:pPr>
                      <a:r>
                        <a:rPr i="1" lang="en" sz="1200">
                          <a:solidFill>
                            <a:srgbClr val="231F20"/>
                          </a:solidFill>
                          <a:latin typeface="Halant"/>
                          <a:ea typeface="Halant"/>
                          <a:cs typeface="Halant"/>
                          <a:sym typeface="Halant"/>
                        </a:rPr>
                        <a:t>The Greeks invented all the foundations of mathematics.</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8475">
                <a:tc>
                  <a:txBody>
                    <a:bodyPr/>
                    <a:lstStyle/>
                    <a:p>
                      <a:pPr indent="0" lvl="0" marL="0" rtl="0" algn="l">
                        <a:lnSpc>
                          <a:spcPct val="96999"/>
                        </a:lnSpc>
                        <a:spcBef>
                          <a:spcPts val="0"/>
                        </a:spcBef>
                        <a:spcAft>
                          <a:spcPts val="0"/>
                        </a:spcAft>
                        <a:buClr>
                          <a:schemeClr val="dk1"/>
                        </a:buClr>
                        <a:buSzPts val="1100"/>
                        <a:buFont typeface="Arial"/>
                        <a:buNone/>
                      </a:pPr>
                      <a:r>
                        <a:rPr i="1" lang="en" sz="1200">
                          <a:solidFill>
                            <a:srgbClr val="231F20"/>
                          </a:solidFill>
                          <a:latin typeface="Halant"/>
                          <a:ea typeface="Halant"/>
                          <a:cs typeface="Halant"/>
                          <a:sym typeface="Halant"/>
                        </a:rPr>
                        <a:t>Ancient civilizations in the Americas were primitive and lacked advanced knowledge.</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4" name="Google Shape;74;p14"/>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75" name="Google Shape;75;p14"/>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76" name="Google Shape;76;p14"/>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77" name="Google Shape;77;p14"/>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78" name="Google Shape;78;p14"/>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6" name="Google Shape;86;p15"/>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t>
            </a:r>
            <a:r>
              <a:rPr lang="en" sz="1100">
                <a:solidFill>
                  <a:schemeClr val="dk1"/>
                </a:solidFill>
                <a:latin typeface="Halant"/>
                <a:ea typeface="Halant"/>
                <a:cs typeface="Halant"/>
                <a:sym typeface="Halant"/>
              </a:rPr>
              <a:t>world history.</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Thinking about authority and evidence, what sources could contradict and challenge the claim/myth.</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(authority or evidence)  you used when thinking about the myth.</a:t>
            </a:r>
            <a:endParaRPr sz="1100">
              <a:solidFill>
                <a:schemeClr val="dk1"/>
              </a:solidFill>
              <a:latin typeface="Halant"/>
              <a:ea typeface="Halant"/>
              <a:cs typeface="Halant"/>
              <a:sym typeface="Halant"/>
            </a:endParaRPr>
          </a:p>
        </p:txBody>
      </p:sp>
      <p:pic>
        <p:nvPicPr>
          <p:cNvPr id="87" name="Google Shape;87;p15"/>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sp>
        <p:nvSpPr>
          <p:cNvPr id="88" name="Google Shape;88;p15"/>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89" name="Google Shape;89;p15"/>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90" name="Google Shape;90;p15"/>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91" name="Google Shape;91;p15"/>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92" name="Google Shape;92;p15"/>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93" name="Google Shape;93;p15"/>
          <p:cNvGraphicFramePr/>
          <p:nvPr/>
        </p:nvGraphicFramePr>
        <p:xfrm>
          <a:off x="419100" y="4305300"/>
          <a:ext cx="3000000" cy="3000000"/>
        </p:xfrm>
        <a:graphic>
          <a:graphicData uri="http://schemas.openxmlformats.org/drawingml/2006/table">
            <a:tbl>
              <a:tblPr>
                <a:noFill/>
                <a:tableStyleId>{E5C36F84-33AA-49FA-86AC-19259425D9B7}</a:tableStyleId>
              </a:tblPr>
              <a:tblGrid>
                <a:gridCol w="2198850"/>
                <a:gridCol w="2852325"/>
                <a:gridCol w="1545375"/>
              </a:tblGrid>
              <a:tr h="653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The Roman Empire was always united and stable.</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Ancient India was isolated from the rest of the ancient world.</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None/>
                      </a:pPr>
                      <a:r>
                        <a:rPr i="1" lang="en" sz="1200">
                          <a:solidFill>
                            <a:srgbClr val="231F20"/>
                          </a:solidFill>
                          <a:latin typeface="Halant"/>
                          <a:ea typeface="Halant"/>
                          <a:cs typeface="Halant"/>
                          <a:sym typeface="Halant"/>
                        </a:rPr>
                        <a:t>Pharaohs ruled Egypt without opposition or unrest.</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8475">
                <a:tc>
                  <a:txBody>
                    <a:bodyPr/>
                    <a:lstStyle/>
                    <a:p>
                      <a:pPr indent="0" lvl="0" marL="0" rtl="0" algn="l">
                        <a:lnSpc>
                          <a:spcPct val="96999"/>
                        </a:lnSpc>
                        <a:spcBef>
                          <a:spcPts val="0"/>
                        </a:spcBef>
                        <a:spcAft>
                          <a:spcPts val="0"/>
                        </a:spcAft>
                        <a:buClr>
                          <a:schemeClr val="dk1"/>
                        </a:buClr>
                        <a:buSzPts val="1100"/>
                        <a:buFont typeface="Arial"/>
                        <a:buNone/>
                      </a:pPr>
                      <a:r>
                        <a:rPr i="1" lang="en" sz="1200">
                          <a:solidFill>
                            <a:srgbClr val="231F20"/>
                          </a:solidFill>
                          <a:latin typeface="Halant"/>
                          <a:ea typeface="Halant"/>
                          <a:cs typeface="Halant"/>
                          <a:sym typeface="Halant"/>
                        </a:rPr>
                        <a:t>Ancient Mesopotamia had little influence on later civilizations.</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6"/>
          <p:cNvSpPr txBox="1"/>
          <p:nvPr/>
        </p:nvSpPr>
        <p:spPr>
          <a:xfrm>
            <a:off x="2757050" y="2292925"/>
            <a:ext cx="4479000" cy="183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chemeClr val="dk1"/>
              </a:solidFill>
              <a:latin typeface="Plus Jakarta Sans"/>
              <a:ea typeface="Plus Jakarta Sans"/>
              <a:cs typeface="Plus Jakarta Sans"/>
              <a:sym typeface="Plus Jakarta Sans"/>
            </a:endParaRPr>
          </a:p>
        </p:txBody>
      </p:sp>
      <p:sp>
        <p:nvSpPr>
          <p:cNvPr id="100" name="Google Shape;100;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16"/>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5" name="Google Shape;105;p16"/>
          <p:cNvPicPr preferRelativeResize="0"/>
          <p:nvPr/>
        </p:nvPicPr>
        <p:blipFill>
          <a:blip r:embed="rId5">
            <a:alphaModFix/>
          </a:blip>
          <a:stretch>
            <a:fillRect/>
          </a:stretch>
        </p:blipFill>
        <p:spPr>
          <a:xfrm>
            <a:off x="461874" y="2232375"/>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Arguments</a:t>
            </a:r>
            <a:endParaRPr sz="1900">
              <a:latin typeface="Halant"/>
              <a:ea typeface="Halant"/>
              <a:cs typeface="Halant"/>
              <a:sym typeface="Halant"/>
            </a:endParaRPr>
          </a:p>
        </p:txBody>
      </p:sp>
      <p:pic>
        <p:nvPicPr>
          <p:cNvPr id="111" name="Google Shape;11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17"/>
          <p:cNvSpPr txBox="1"/>
          <p:nvPr/>
        </p:nvSpPr>
        <p:spPr>
          <a:xfrm>
            <a:off x="423725" y="2424625"/>
            <a:ext cx="69501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The Silk Road was a historically significant network of trade routes in the ancient world that connected China and eastern Asia to the Roman Empire and Europe.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Despite its popularity, “the Silk Road” is not an accurate term to describe ancient Eurasian trade routes because it was never used by people during that time, it assumes that silk was the only good traded, and it does not account for the various cultures that engaged in trade.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“The Silk Road” is not an accurate term to describe ancient Eurasian trade routes because it was more than one road.</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Even though no one who traveled ancient Eurasian trade routes actually used the term, “the Silk Road,” it is still the most appropriate term to use because it has been used for about 150 years and its use contributes to the funding of research today.</a:t>
            </a:r>
            <a:endParaRPr sz="1500">
              <a:solidFill>
                <a:schemeClr val="dk1"/>
              </a:solidFill>
              <a:latin typeface="Inter"/>
              <a:ea typeface="Inter"/>
              <a:cs typeface="Inter"/>
              <a:sym typeface="Inter"/>
            </a:endParaRPr>
          </a:p>
        </p:txBody>
      </p:sp>
      <p:sp>
        <p:nvSpPr>
          <p:cNvPr id="115" name="Google Shape;115;p17"/>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Is “The Silk Road” an accurate term to describe ancient Eurasian trade routes?</a:t>
            </a:r>
            <a:endParaRPr b="1" sz="2500">
              <a:solidFill>
                <a:schemeClr val="dk1"/>
              </a:solidFill>
              <a:latin typeface="Inter"/>
              <a:ea typeface="Inter"/>
              <a:cs typeface="Inter"/>
              <a:sym typeface="Inter"/>
            </a:endParaRPr>
          </a:p>
        </p:txBody>
      </p:sp>
      <p:sp>
        <p:nvSpPr>
          <p:cNvPr id="116" name="Google Shape;116;p17"/>
          <p:cNvSpPr txBox="1"/>
          <p:nvPr/>
        </p:nvSpPr>
        <p:spPr>
          <a:xfrm>
            <a:off x="918600" y="6940575"/>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cxnSp>
        <p:nvCxnSpPr>
          <p:cNvPr id="117" name="Google Shape;117;p17"/>
          <p:cNvCxnSpPr/>
          <p:nvPr/>
        </p:nvCxnSpPr>
        <p:spPr>
          <a:xfrm>
            <a:off x="974050" y="7015875"/>
            <a:ext cx="5904900" cy="1910400"/>
          </a:xfrm>
          <a:prstGeom prst="straightConnector1">
            <a:avLst/>
          </a:prstGeom>
          <a:noFill/>
          <a:ln cap="flat" cmpd="sng" w="9525">
            <a:solidFill>
              <a:srgbClr val="9E9E9E"/>
            </a:solidFill>
            <a:prstDash val="solid"/>
            <a:round/>
            <a:headEnd len="med" w="med" type="none"/>
            <a:tailEnd len="med" w="med" type="none"/>
          </a:ln>
        </p:spPr>
      </p:cxnSp>
      <p:cxnSp>
        <p:nvCxnSpPr>
          <p:cNvPr id="118" name="Google Shape;118;p17"/>
          <p:cNvCxnSpPr/>
          <p:nvPr/>
        </p:nvCxnSpPr>
        <p:spPr>
          <a:xfrm flipH="1" rot="10800000">
            <a:off x="974050" y="7016000"/>
            <a:ext cx="5832300" cy="1823400"/>
          </a:xfrm>
          <a:prstGeom prst="straightConnector1">
            <a:avLst/>
          </a:prstGeom>
          <a:noFill/>
          <a:ln cap="flat" cmpd="sng" w="9525">
            <a:solidFill>
              <a:srgbClr val="9E9E9E"/>
            </a:solidFill>
            <a:prstDash val="solid"/>
            <a:round/>
            <a:headEnd len="med" w="med" type="none"/>
            <a:tailEnd len="med" w="med" type="none"/>
          </a:ln>
        </p:spPr>
      </p:cxnSp>
      <p:sp>
        <p:nvSpPr>
          <p:cNvPr id="119" name="Google Shape;119;p17"/>
          <p:cNvSpPr txBox="1"/>
          <p:nvPr/>
        </p:nvSpPr>
        <p:spPr>
          <a:xfrm>
            <a:off x="2334475" y="7464525"/>
            <a:ext cx="3068100" cy="969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Use CER Template</a:t>
            </a:r>
            <a:endParaRPr sz="1900">
              <a:solidFill>
                <a:schemeClr val="dk1"/>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18"/>
          <p:cNvGraphicFramePr/>
          <p:nvPr/>
        </p:nvGraphicFramePr>
        <p:xfrm>
          <a:off x="443891" y="1982738"/>
          <a:ext cx="3000000" cy="3000000"/>
        </p:xfrm>
        <a:graphic>
          <a:graphicData uri="http://schemas.openxmlformats.org/drawingml/2006/table">
            <a:tbl>
              <a:tblPr>
                <a:noFill/>
                <a:tableStyleId>{E5C36F84-33AA-49FA-86AC-19259425D9B7}</a:tableStyleId>
              </a:tblPr>
              <a:tblGrid>
                <a:gridCol w="1434050"/>
                <a:gridCol w="5450675"/>
              </a:tblGrid>
              <a:tr h="10447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040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468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8" name="Google Shape;128;p18"/>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29" name="Google Shape;129;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18"/>
          <p:cNvSpPr txBox="1"/>
          <p:nvPr/>
        </p:nvSpPr>
        <p:spPr>
          <a:xfrm>
            <a:off x="770550" y="1292100"/>
            <a:ext cx="6231300" cy="4380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a:latin typeface="Inter"/>
                <a:ea typeface="Inter"/>
                <a:cs typeface="Inter"/>
                <a:sym typeface="Inter"/>
              </a:rPr>
              <a:t>  2.  Justify your choice of thesis statement using the template below:</a:t>
            </a:r>
            <a:endParaRPr>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pic>
        <p:nvPicPr>
          <p:cNvPr id="135" name="Google Shape;13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1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can evaluating claims lead to a more accurate history?</a:t>
            </a:r>
            <a:endParaRPr i="1" sz="1700">
              <a:solidFill>
                <a:schemeClr val="dk1"/>
              </a:solidFill>
              <a:latin typeface="Inter"/>
              <a:ea typeface="Inter"/>
              <a:cs typeface="Inter"/>
              <a:sym typeface="Inter"/>
            </a:endParaRPr>
          </a:p>
        </p:txBody>
      </p:sp>
      <p:sp>
        <p:nvSpPr>
          <p:cNvPr id="137" name="Google Shape;137;p1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Thinking Like a Historian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latin typeface="Halant"/>
              <a:ea typeface="Halant"/>
              <a:cs typeface="Halant"/>
              <a:sym typeface="Halant"/>
            </a:endParaRPr>
          </a:p>
        </p:txBody>
      </p:sp>
      <p:pic>
        <p:nvPicPr>
          <p:cNvPr id="138" name="Google Shape;138;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9" name="Google Shape;13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1" name="Google Shape;141;p19"/>
          <p:cNvSpPr txBox="1"/>
          <p:nvPr/>
        </p:nvSpPr>
        <p:spPr>
          <a:xfrm>
            <a:off x="455300" y="32570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combination of writing and drawing, summarize your learnings from today’s lesson on chronology and timelines. For the written component, you must “Say-it-in-Six!” You can use six words (no more, no less), but it does not have to be grammatically correct.</a:t>
            </a:r>
            <a:endParaRPr sz="1200">
              <a:solidFill>
                <a:schemeClr val="dk1"/>
              </a:solidFill>
              <a:latin typeface="Halant"/>
              <a:ea typeface="Halant"/>
              <a:cs typeface="Halant"/>
              <a:sym typeface="Halant"/>
            </a:endParaRPr>
          </a:p>
        </p:txBody>
      </p:sp>
      <p:pic>
        <p:nvPicPr>
          <p:cNvPr id="142" name="Google Shape;142;p19"/>
          <p:cNvPicPr preferRelativeResize="0"/>
          <p:nvPr/>
        </p:nvPicPr>
        <p:blipFill rotWithShape="1">
          <a:blip r:embed="rId5">
            <a:alphaModFix/>
          </a:blip>
          <a:srcRect b="0" l="3067" r="43313" t="0"/>
          <a:stretch/>
        </p:blipFill>
        <p:spPr>
          <a:xfrm>
            <a:off x="284225" y="4433050"/>
            <a:ext cx="3601973" cy="3778650"/>
          </a:xfrm>
          <a:prstGeom prst="rect">
            <a:avLst/>
          </a:prstGeom>
          <a:noFill/>
          <a:ln>
            <a:noFill/>
          </a:ln>
        </p:spPr>
      </p:pic>
      <p:sp>
        <p:nvSpPr>
          <p:cNvPr id="143" name="Google Shape;143;p19"/>
          <p:cNvSpPr/>
          <p:nvPr/>
        </p:nvSpPr>
        <p:spPr>
          <a:xfrm>
            <a:off x="3999275" y="4374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4" name="Google Shape;144;p19"/>
          <p:cNvSpPr txBox="1"/>
          <p:nvPr/>
        </p:nvSpPr>
        <p:spPr>
          <a:xfrm>
            <a:off x="5151425" y="3920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45" name="Google Shape;145;p19"/>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