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comments+xml" PartName="/ppt/comments/comment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2" name="Annie Jenson"/>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26DBFE9-9272-4408-B4F2-9B0F1101FFBC}">
  <a:tblStyle styleId="{326DBFE9-9272-4408-B4F2-9B0F1101FFB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commentAuthors" Target="commentAuthors.xml"/><Relationship Id="rId6" Type="http://schemas.openxmlformats.org/officeDocument/2006/relationships/slideMaster" Target="slideMasters/slideMaster1.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5-06-19T18:43:03.716">
    <p:pos x="311" y="357"/>
    <p:text>@zachary.cote@thinkingnation.org 
add when completed.
_Assigned to zachary.cote@thinkingnation.org_</p:text>
  </p:cm>
</p:cmLst>
</file>

<file path=ppt/comments/comment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2" dt="2025-06-19T18:44:33.348">
    <p:pos x="307" y="343"/>
    <p:text>@annie.jenson@thinkingnation.org 
link when Zach finishes video
_Assigned to annie.jenson@thinkingnation.org_</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LFugR-0-AmQw1E7j8VnXZdVXKgXZ4mGbgTR1aPxKdZg/view" TargetMode="External"/><Relationship Id="rId10" Type="http://schemas.openxmlformats.org/officeDocument/2006/relationships/hyperlink" Target="https://docs.google.com/presentation/d/1NhYYC7T6ZSISxJTQNvwnkRgiYxGaa9DyB5hTED57l3s/view" TargetMode="External"/><Relationship Id="rId13" Type="http://schemas.openxmlformats.org/officeDocument/2006/relationships/image" Target="../media/image2.png"/><Relationship Id="rId12" Type="http://schemas.openxmlformats.org/officeDocument/2006/relationships/hyperlink" Target="https://docs.google.com/presentation/d/1Q9ThAi57EesIjT_fPw_-PclphKnIKQRVwC5RTveM5fQ/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omments" Target="../comments/comment1.xml"/><Relationship Id="rId4" Type="http://schemas.openxmlformats.org/officeDocument/2006/relationships/image" Target="../media/image1.png"/><Relationship Id="rId9" Type="http://schemas.openxmlformats.org/officeDocument/2006/relationships/hyperlink" Target="https://docs.google.com/presentation/d/1u7Jzc7POAJ7jRbHMLYUryv0wpQQgdi09GrsABCyMNLk/view" TargetMode="External"/><Relationship Id="rId5" Type="http://schemas.openxmlformats.org/officeDocument/2006/relationships/hyperlink" Target="https://docs.google.com/presentation/d/1LFugR-0-AmQw1E7j8VnXZdVXKgXZ4mGbgTR1aPxKdZg/view" TargetMode="External"/><Relationship Id="rId6" Type="http://schemas.openxmlformats.org/officeDocument/2006/relationships/hyperlink" Target="https://docs.google.com/presentation/d/1Q9ThAi57EesIjT_fPw_-PclphKnIKQRVwC5RTveM5fQ/view" TargetMode="External"/><Relationship Id="rId7" Type="http://schemas.openxmlformats.org/officeDocument/2006/relationships/hyperlink" Target="https://docs.google.com/presentation/d/1EJPpgksX4z8_uE6vcbtmhss0qixnn_z820c2y4Jwma8/view" TargetMode="External"/><Relationship Id="rId8" Type="http://schemas.openxmlformats.org/officeDocument/2006/relationships/hyperlink" Target="https://docs.google.com/presentation/d/1aKFlWC3q2ARHfChRTGUffdW-8Bb5DIsmlt56-07Rzd0/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comments" Target="../comments/comment2.xml"/><Relationship Id="rId4" Type="http://schemas.openxmlformats.org/officeDocument/2006/relationships/image" Target="../media/image1.png"/><Relationship Id="rId5" Type="http://schemas.openxmlformats.org/officeDocument/2006/relationships/hyperlink" Target="https://docs.google.com/presentation/d/1EJPpgksX4z8_uE6vcbtmhss0qixnn_z820c2y4Jwma8/view" TargetMode="External"/><Relationship Id="rId6"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cs.google.com/presentation/d/1aKFlWC3q2ARHfChRTGUffdW-8Bb5DIsmlt56-07Rzd0/view"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4">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95275" y="568263"/>
          <a:ext cx="3000000" cy="3000000"/>
        </p:xfrm>
        <a:graphic>
          <a:graphicData uri="http://schemas.openxmlformats.org/drawingml/2006/table">
            <a:tbl>
              <a:tblPr>
                <a:noFill/>
                <a:tableStyleId>{326DBFE9-9272-4408-B4F2-9B0F1101FFBC}</a:tableStyleId>
              </a:tblPr>
              <a:tblGrid>
                <a:gridCol w="1268650"/>
                <a:gridCol w="3930825"/>
                <a:gridCol w="3854550"/>
              </a:tblGrid>
              <a:tr h="3394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8: Historiography</a:t>
                      </a:r>
                      <a:endParaRPr b="1" sz="1300">
                        <a:latin typeface="Inter"/>
                        <a:ea typeface="Inter"/>
                        <a:cs typeface="Inter"/>
                        <a:sym typeface="Inter"/>
                      </a:endParaRPr>
                    </a:p>
                  </a:txBody>
                  <a:tcPr marT="91425" marB="91425" marR="91425" marL="91425"/>
                </a:tc>
                <a:tc hMerge="1"/>
              </a:tr>
              <a:tr h="4961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sz="13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can multiple interpretations of the same event all be supported by evidence?</a:t>
                      </a:r>
                      <a:endParaRPr sz="1200">
                        <a:solidFill>
                          <a:schemeClr val="dk1"/>
                        </a:solidFill>
                        <a:latin typeface="Inter"/>
                        <a:ea typeface="Inter"/>
                        <a:cs typeface="Inter"/>
                        <a:sym typeface="Inter"/>
                      </a:endParaRPr>
                    </a:p>
                  </a:txBody>
                  <a:tcPr marT="91425" marB="91425" marR="91425" marL="91425"/>
                </a:tc>
                <a:tc hMerge="1"/>
              </a:tr>
              <a:tr h="4961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 Perspective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09680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Historiography Presentation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Perspective Video</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Historiography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700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Historiography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Prediction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4012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26725">
                <a:tc row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Using the </a:t>
                      </a:r>
                      <a:r>
                        <a:rPr lang="en" sz="1200" u="sng">
                          <a:solidFill>
                            <a:schemeClr val="hlink"/>
                          </a:solidFill>
                          <a:latin typeface="Inter"/>
                          <a:ea typeface="Inter"/>
                          <a:cs typeface="Inter"/>
                          <a:sym typeface="Inter"/>
                          <a:hlinkClick r:id="rId12"/>
                        </a:rPr>
                        <a:t>Historiography Presentation</a:t>
                      </a:r>
                      <a:r>
                        <a:rPr lang="en" sz="1200">
                          <a:latin typeface="Inter"/>
                          <a:ea typeface="Inter"/>
                          <a:cs typeface="Inter"/>
                          <a:sym typeface="Inter"/>
                        </a:rPr>
                        <a:t> (slides 1-9), guide students through the significance of </a:t>
                      </a:r>
                      <a:r>
                        <a:rPr lang="en" sz="1200">
                          <a:latin typeface="Inter"/>
                          <a:ea typeface="Inter"/>
                          <a:cs typeface="Inter"/>
                          <a:sym typeface="Inter"/>
                        </a:rPr>
                        <a:t>understanding how the historical record is created and changed over time, as well as how historians arrive to different conclusions about the past</a:t>
                      </a:r>
                      <a:r>
                        <a:rPr lang="en" sz="1200">
                          <a:latin typeface="Inter"/>
                          <a:ea typeface="Inter"/>
                          <a:cs typeface="Inter"/>
                          <a:sym typeface="Inter"/>
                        </a:rPr>
                        <a:t>. Provide time for peer discussion during partner chat and “Questions to Consider” slides.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8462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Historiography Presentation slides 1-9</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conversation during Partner Chat and Questions to Consider slides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with presentation, engaging in partner chat and other discussion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3">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4">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544638"/>
          <a:ext cx="3000000" cy="3000000"/>
        </p:xfrm>
        <a:graphic>
          <a:graphicData uri="http://schemas.openxmlformats.org/drawingml/2006/table">
            <a:tbl>
              <a:tblPr>
                <a:noFill/>
                <a:tableStyleId>{326DBFE9-9272-4408-B4F2-9B0F1101FFBC}</a:tableStyleId>
              </a:tblPr>
              <a:tblGrid>
                <a:gridCol w="1291025"/>
                <a:gridCol w="3852550"/>
                <a:gridCol w="39104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8: Historiography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13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Before students engage with a historiography-focused activity, it’s important to acknowledge that “the history of history” often means employing the same historical methods into the </a:t>
                      </a:r>
                      <a:r>
                        <a:rPr lang="en" sz="1200">
                          <a:solidFill>
                            <a:schemeClr val="dk1"/>
                          </a:solidFill>
                          <a:latin typeface="Inter"/>
                          <a:ea typeface="Inter"/>
                          <a:cs typeface="Inter"/>
                          <a:sym typeface="Inter"/>
                        </a:rPr>
                        <a:t>study of how historians portray the past as we do when we study the past itself. Thus, take this time to explicitly introduce students to the historical thinking skill of Historical Perspective. They will watch an introductory video, as well as complete an introductory guide of the skill. These will provide students with the language and framework for thinking while engaging in today’s activities.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and direct students to page 1 of the </a:t>
                      </a:r>
                      <a:r>
                        <a:rPr lang="en" sz="1200" u="sng">
                          <a:solidFill>
                            <a:schemeClr val="hlink"/>
                          </a:solidFill>
                          <a:latin typeface="Inter"/>
                          <a:ea typeface="Inter"/>
                          <a:cs typeface="Inter"/>
                          <a:sym typeface="Inter"/>
                          <a:hlinkClick r:id="rId5"/>
                        </a:rPr>
                        <a:t>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slides 10-11 to introduce the skill</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a:t>
                      </a:r>
                      <a:r>
                        <a:rPr lang="en" sz="1200">
                          <a:solidFill>
                            <a:schemeClr val="dk1"/>
                          </a:solidFill>
                          <a:latin typeface="Inter"/>
                          <a:ea typeface="Inter"/>
                          <a:cs typeface="Inter"/>
                          <a:sym typeface="Inter"/>
                        </a:rPr>
                        <a:t>video</a:t>
                      </a:r>
                      <a:r>
                        <a:rPr lang="en" sz="1200">
                          <a:solidFill>
                            <a:schemeClr val="dk1"/>
                          </a:solidFill>
                          <a:latin typeface="Inter"/>
                          <a:ea typeface="Inter"/>
                          <a:cs typeface="Inter"/>
                          <a:sym typeface="Inter"/>
                        </a:rPr>
                        <a:t> and discuss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organizer (Consider only showing part of the organizer at a time)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Give students the opportunity to work on the questions either individually or with peers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Discuss as a class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the video with the transcript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two video-based questions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with teacher, reading organizer and filling in blanks words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questions, answer teacher checks for understanding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Apply perspective to two scenarios using final two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Discuss answers with peers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The bulk of time in this class period is extended practice and analysis through a historiographical lens. In groups of 3-4, students will analyze 4 different historians and their perspectives around the term “The Silk Road.” Each student must at least read 2 of the 4 sources. The accompanying graphic organizer will help students structure their notes as they consider the perspectives of the historians, as well as the similarities and differences between those perspectives. The video to the panel discussion is linked on slide 12, however, as it is over 1 hour, determine how much (if any at all) you’d like to play for students.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Place students into groups of 3 or 4</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pages 3-7</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quiet reading time for each source, having students take notes on their source in graphic organizer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group sharing of sources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Discuss similarities and differences as a class once groups have filled out the organizer</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assigned source silently, taking notes in graphic organizer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Share out findings of source with group</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Share out historiographical learnings with class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{326DBFE9-9272-4408-B4F2-9B0F1101FFBC}</a:tableStyleId>
              </a:tblPr>
              <a:tblGrid>
                <a:gridCol w="1346925"/>
                <a:gridCol w="3830225"/>
                <a:gridCol w="3876875"/>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8: Historiography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Students will complete an </a:t>
                      </a:r>
                      <a:r>
                        <a:rPr lang="en" sz="1200" u="sng">
                          <a:solidFill>
                            <a:schemeClr val="hlink"/>
                          </a:solidFill>
                          <a:latin typeface="Inter"/>
                          <a:ea typeface="Inter"/>
                          <a:cs typeface="Inter"/>
                          <a:sym typeface="Inter"/>
                          <a:hlinkClick r:id="rId4"/>
                        </a:rPr>
                        <a:t>“Exit Ticket”</a:t>
                      </a:r>
                      <a:r>
                        <a:rPr lang="en" sz="1200">
                          <a:latin typeface="Inter"/>
                          <a:ea typeface="Inter"/>
                          <a:cs typeface="Inter"/>
                          <a:sym typeface="Inter"/>
                        </a:rPr>
                        <a:t> in which they reflect on their learnings from the day using the Triangle, Square, Circle approach. The questions will reinforce the supporting question, will demonstrate their understanding, and provide feedback about concepts that need review or further explanations.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Hand out Exit Ticket and explain what each shape means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Answer the exit ticket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