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6"/>
    <p:sldMasterId id="2147483671"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9601200" cx="7315200"/>
  <p:notesSz cx="6858000" cy="9144000"/>
  <p:embeddedFontLst>
    <p:embeddedFont>
      <p:font typeface="Halant"/>
      <p:regular r:id="rId17"/>
      <p:bold r:id="rId18"/>
    </p:embeddedFont>
    <p:embeddedFont>
      <p:font typeface="Inter SemiBold"/>
      <p:regular r:id="rId19"/>
      <p:bold r:id="rId20"/>
      <p:italic r:id="rId21"/>
      <p:boldItalic r:id="rId22"/>
    </p:embeddedFont>
    <p:embeddedFont>
      <p:font typeface="Inter"/>
      <p:regular r:id="rId23"/>
      <p:bold r:id="rId24"/>
      <p:italic r:id="rId25"/>
      <p:boldItalic r:id="rId26"/>
    </p:embeddedFont>
    <p:embeddedFont>
      <p:font typeface="Plus Jakarta Sans"/>
      <p:regular r:id="rId27"/>
      <p:bold r:id="rId28"/>
      <p:italic r:id="rId29"/>
      <p:boldItalic r:id="rId30"/>
    </p:embeddedFont>
    <p:embeddedFont>
      <p:font typeface="Plus Jakarta Sans Medium"/>
      <p:regular r:id="rId31"/>
      <p:bold r:id="rId32"/>
      <p:italic r:id="rId33"/>
      <p:boldItalic r:id="rId34"/>
    </p:embeddedFont>
    <p:embeddedFont>
      <p:font typeface="Work Sans"/>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ECEB1D-DF2D-4E00-B169-3CB3EE509CE5}">
  <a:tblStyle styleId="{C2ECEB1D-DF2D-4E00-B169-3CB3EE509CE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EA8B426-2DF6-4BA7-82D3-2AA883BD53F4}"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font" Target="fonts/PlusJakartaSans-italic.fntdata"/><Relationship Id="rId7" Type="http://schemas.openxmlformats.org/officeDocument/2006/relationships/slideMaster" Target="slideMasters/slideMaster2.xml"/><Relationship Id="rId8" Type="http://schemas.openxmlformats.org/officeDocument/2006/relationships/notesMaster" Target="notesMasters/notesMaster1.xml"/><Relationship Id="rId31" Type="http://schemas.openxmlformats.org/officeDocument/2006/relationships/font" Target="fonts/PlusJakartaSansMedium-regular.fntdata"/><Relationship Id="rId30" Type="http://schemas.openxmlformats.org/officeDocument/2006/relationships/font" Target="fonts/PlusJakartaSans-boldItalic.fntdata"/><Relationship Id="rId11" Type="http://schemas.openxmlformats.org/officeDocument/2006/relationships/slide" Target="slides/slide3.xml"/><Relationship Id="rId33" Type="http://schemas.openxmlformats.org/officeDocument/2006/relationships/font" Target="fonts/PlusJakartaSansMedium-italic.fntdata"/><Relationship Id="rId10" Type="http://schemas.openxmlformats.org/officeDocument/2006/relationships/slide" Target="slides/slide2.xml"/><Relationship Id="rId32" Type="http://schemas.openxmlformats.org/officeDocument/2006/relationships/font" Target="fonts/PlusJakartaSansMedium-bold.fntdata"/><Relationship Id="rId13" Type="http://schemas.openxmlformats.org/officeDocument/2006/relationships/slide" Target="slides/slide5.xml"/><Relationship Id="rId35" Type="http://schemas.openxmlformats.org/officeDocument/2006/relationships/font" Target="fonts/WorkSans-regular.fntdata"/><Relationship Id="rId12" Type="http://schemas.openxmlformats.org/officeDocument/2006/relationships/slide" Target="slides/slide4.xml"/><Relationship Id="rId34" Type="http://schemas.openxmlformats.org/officeDocument/2006/relationships/font" Target="fonts/PlusJakartaSansMedium-boldItalic.fntdata"/><Relationship Id="rId15" Type="http://schemas.openxmlformats.org/officeDocument/2006/relationships/slide" Target="slides/slide7.xml"/><Relationship Id="rId37" Type="http://schemas.openxmlformats.org/officeDocument/2006/relationships/font" Target="fonts/WorkSans-italic.fntdata"/><Relationship Id="rId14" Type="http://schemas.openxmlformats.org/officeDocument/2006/relationships/slide" Target="slides/slide6.xml"/><Relationship Id="rId36" Type="http://schemas.openxmlformats.org/officeDocument/2006/relationships/font" Target="fonts/WorkSans-bold.fntdata"/><Relationship Id="rId17" Type="http://schemas.openxmlformats.org/officeDocument/2006/relationships/font" Target="fonts/Halant-regular.fntdata"/><Relationship Id="rId16" Type="http://schemas.openxmlformats.org/officeDocument/2006/relationships/slide" Target="slides/slide8.xml"/><Relationship Id="rId38" Type="http://schemas.openxmlformats.org/officeDocument/2006/relationships/font" Target="fonts/WorkSans-boldItalic.fntdata"/><Relationship Id="rId19" Type="http://schemas.openxmlformats.org/officeDocument/2006/relationships/font" Target="fonts/InterSemiBold-regular.fntdata"/><Relationship Id="rId18" Type="http://schemas.openxmlformats.org/officeDocument/2006/relationships/font" Target="fonts/Halant-bold.fnt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6-19T20:24:25.117">
    <p:pos x="187" y="846"/>
    <p:text>@annie.jenson@thinkingnation.org 
edit when completed
_Assigned to annie.jenson@thinkingnation.org_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98507e42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98507e4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71d9bd778_0_1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71d9bd77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8009e6af8a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8009e6af8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671d9bd778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671d9bd778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671d9bd778_0_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671d9bd77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8009e6af8a_0_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8009e6af8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6986b594a2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6986b594a2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8.png"/><Relationship Id="rId5" Type="http://schemas.openxmlformats.org/officeDocument/2006/relationships/image" Target="../media/image4.png"/><Relationship Id="rId6" Type="http://schemas.openxmlformats.org/officeDocument/2006/relationships/hyperlink" Target="https://www.youtube.com/watch?v=LWGhe2uutI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4.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0.png"/><Relationship Id="rId5" Type="http://schemas.openxmlformats.org/officeDocument/2006/relationships/image" Target="../media/image9.png"/><Relationship Id="rId6"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Video Reflection: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Historical Perspective</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1" name="Google Shape;101;p25"/>
          <p:cNvPicPr preferRelativeResize="0"/>
          <p:nvPr/>
        </p:nvPicPr>
        <p:blipFill>
          <a:blip r:embed="rId4">
            <a:alphaModFix/>
          </a:blip>
          <a:stretch>
            <a:fillRect/>
          </a:stretch>
        </p:blipFill>
        <p:spPr>
          <a:xfrm>
            <a:off x="367182" y="8923231"/>
            <a:ext cx="405811" cy="405811"/>
          </a:xfrm>
          <a:prstGeom prst="rect">
            <a:avLst/>
          </a:prstGeom>
          <a:noFill/>
          <a:ln>
            <a:noFill/>
          </a:ln>
        </p:spPr>
      </p:pic>
      <p:sp>
        <p:nvSpPr>
          <p:cNvPr id="102" name="Google Shape;102;p25"/>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3" name="Google Shape;103;p25"/>
          <p:cNvSpPr txBox="1"/>
          <p:nvPr/>
        </p:nvSpPr>
        <p:spPr>
          <a:xfrm>
            <a:off x="630635" y="987955"/>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pic>
        <p:nvPicPr>
          <p:cNvPr id="104" name="Google Shape;104;p25"/>
          <p:cNvPicPr preferRelativeResize="0"/>
          <p:nvPr/>
        </p:nvPicPr>
        <p:blipFill>
          <a:blip r:embed="rId5">
            <a:alphaModFix/>
          </a:blip>
          <a:stretch>
            <a:fillRect/>
          </a:stretch>
        </p:blipFill>
        <p:spPr>
          <a:xfrm>
            <a:off x="203550" y="105259"/>
            <a:ext cx="994388" cy="412343"/>
          </a:xfrm>
          <a:prstGeom prst="rect">
            <a:avLst/>
          </a:prstGeom>
          <a:noFill/>
          <a:ln>
            <a:noFill/>
          </a:ln>
        </p:spPr>
      </p:pic>
      <p:graphicFrame>
        <p:nvGraphicFramePr>
          <p:cNvPr id="105" name="Google Shape;105;p25"/>
          <p:cNvGraphicFramePr/>
          <p:nvPr/>
        </p:nvGraphicFramePr>
        <p:xfrm>
          <a:off x="297176" y="1344143"/>
          <a:ext cx="3000000" cy="3000000"/>
        </p:xfrm>
        <a:graphic>
          <a:graphicData uri="http://schemas.openxmlformats.org/drawingml/2006/table">
            <a:tbl>
              <a:tblPr>
                <a:noFill/>
                <a:tableStyleId>{C2ECEB1D-DF2D-4E00-B169-3CB3EE509CE5}</a:tableStyleId>
              </a:tblPr>
              <a:tblGrid>
                <a:gridCol w="6720850"/>
              </a:tblGrid>
              <a:tr h="514795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6"/>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and I serve as the Executive Director of Thinking Nation. So, in today's video we're going to explore a particular historical thinking skill of historical empathy. You know, I often say that the chief job of a historian is to understand people from a time and place not like our own. And historical empathy helps us do that well. And so, first let's start with a definition. What is historical empathy? This is the way we define it—that thinking historically means seeking to understand the past on its own terms by considering the context and perspectives of the era. It also means being aware of our own point of view to avoid presentism in our evaluation of the past. So presentism is a really important word in the study of history and it basically means imposing present day standards on the past. And while we often do this, and maybe even should do this as humans, when we are wearing the hat of a historian or scholar we really want to avoid this presentism. Because remember our number one job is to understand people from a time and place not like ours. And that means that that historians are humble. We're aware of our own personal context. We're aware of what shapes us, and we're aware how those contexts might influence our study of the past. You know in simple terms having historical empathy, or practicing historical empathy, means listening to the past. And now this is different than empathy in our relationships because it's an intellectual skill. It's a discipline rather than something with necessarily an emotional background. And so historians ask certain questions, like, “Hey why did a person or a group given their context or given their circumstances act in a certain way?” Right? So we're thinking about the context behind someone's choices, someone's actions. We're also looking for multiple sources of evidence to really complicate and better understand the narratives that we encounter. One thing to note when practicing historical empathy, is that it's not wrong to make moral judgments of the past. However, we need to be thoughtful of our own present context when we do that. So sometimes good is good and bad is bad. And sometimes the way we perceive those things are cultural rather than definitive or concrete or absolute. And so practicing this historical empathy helps us do that well. I think of often of a a quote from the late historian, the French historian, Marc Bloch, and he wrote a book called </a:t>
                      </a:r>
                      <a:r>
                        <a:rPr i="1" lang="en" sz="1100">
                          <a:latin typeface="Inter"/>
                          <a:ea typeface="Inter"/>
                          <a:cs typeface="Inter"/>
                          <a:sym typeface="Inter"/>
                        </a:rPr>
                        <a:t>The Historian’s Craft.</a:t>
                      </a:r>
                      <a:r>
                        <a:rPr lang="en" sz="1100">
                          <a:latin typeface="Inter"/>
                          <a:ea typeface="Inter"/>
                          <a:cs typeface="Inter"/>
                          <a:sym typeface="Inter"/>
                        </a:rPr>
                        <a:t> And in that book he says this, “The judge expresses it as who is right and who is wrong. The scholar is content to ask why and he accepts the fact that the answer may not be simple.” This is historical empathy; not jumping to cast a judgment of who is right or who is wrong</a:t>
                      </a:r>
                      <a:r>
                        <a:rPr lang="en" sz="1100">
                          <a:solidFill>
                            <a:schemeClr val="dk1"/>
                          </a:solidFill>
                          <a:latin typeface="Inter"/>
                          <a:ea typeface="Inter"/>
                          <a:cs typeface="Inter"/>
                          <a:sym typeface="Inter"/>
                        </a:rPr>
                        <a:t>—</a:t>
                      </a:r>
                      <a:r>
                        <a:rPr lang="en" sz="1100">
                          <a:latin typeface="Inter"/>
                          <a:ea typeface="Inter"/>
                          <a:cs typeface="Inter"/>
                          <a:sym typeface="Inter"/>
                        </a:rPr>
                        <a:t>cast a verdict</a:t>
                      </a:r>
                      <a:r>
                        <a:rPr lang="en" sz="1100">
                          <a:solidFill>
                            <a:schemeClr val="dk1"/>
                          </a:solidFill>
                          <a:latin typeface="Inter"/>
                          <a:ea typeface="Inter"/>
                          <a:cs typeface="Inter"/>
                          <a:sym typeface="Inter"/>
                        </a:rPr>
                        <a:t>—</a:t>
                      </a:r>
                      <a:r>
                        <a:rPr lang="en" sz="1100">
                          <a:latin typeface="Inter"/>
                          <a:ea typeface="Inter"/>
                          <a:cs typeface="Inter"/>
                          <a:sym typeface="Inter"/>
                        </a:rPr>
                        <a:t>but to really ask why and to seek to understand. And we think that when we practice historical empathy in our study of the past, when we're learning about people from a time and place not like our own, it helps build up those intellectual empathy muscles when we're engaging with people in the present. And really,  it helps us become better neighbors, better citizens, better community members. So, as you study the past, practice historical empathy. Seek to understand the past on its own terms. Be cautious when casting a judgment, but thoughtful in the complexity and the context of the past that we're studying. Practicing historical empathy helps us better understand the past, but also better equips us to live in the present.</a:t>
                      </a:r>
                      <a:endParaRPr sz="1100">
                        <a:latin typeface="Inter"/>
                        <a:ea typeface="Inter"/>
                        <a:cs typeface="Inter"/>
                        <a:sym typeface="Inter"/>
                      </a:endParaRPr>
                    </a:p>
                  </a:txBody>
                  <a:tcPr marT="87275" marB="87275" marR="86050" marL="86050"/>
                </a:tc>
              </a:tr>
            </a:tbl>
          </a:graphicData>
        </a:graphic>
      </p:graphicFrame>
      <p:sp>
        <p:nvSpPr>
          <p:cNvPr id="106" name="Google Shape;106;p25"/>
          <p:cNvSpPr txBox="1"/>
          <p:nvPr/>
        </p:nvSpPr>
        <p:spPr>
          <a:xfrm>
            <a:off x="401929" y="7254830"/>
            <a:ext cx="6511200" cy="1436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279400" lvl="0" marL="431800" rtl="0" algn="l">
              <a:spcBef>
                <a:spcPts val="0"/>
              </a:spcBef>
              <a:spcAft>
                <a:spcPts val="0"/>
              </a:spcAft>
              <a:buClr>
                <a:srgbClr val="000000"/>
              </a:buClr>
              <a:buSzPts val="1000"/>
              <a:buFont typeface="Inter"/>
              <a:buAutoNum type="arabicPeriod"/>
            </a:pPr>
            <a:r>
              <a:rPr lang="en" sz="1000">
                <a:latin typeface="Inter"/>
                <a:ea typeface="Inter"/>
                <a:cs typeface="Inter"/>
                <a:sym typeface="Inter"/>
              </a:rPr>
              <a:t>What are at ways that a scholar can practice historical empathy?</a:t>
            </a:r>
            <a:endParaRPr sz="1000">
              <a:solidFill>
                <a:srgbClr val="000000"/>
              </a:solidFill>
              <a:latin typeface="Inter"/>
              <a:ea typeface="Inter"/>
              <a:cs typeface="Inter"/>
              <a:sym typeface="Inter"/>
            </a:endParaRPr>
          </a:p>
          <a:p>
            <a:pPr indent="0" lvl="0" marL="431800" rtl="0" algn="l">
              <a:spcBef>
                <a:spcPts val="0"/>
              </a:spcBef>
              <a:spcAft>
                <a:spcPts val="0"/>
              </a:spcAft>
              <a:buNone/>
            </a:pPr>
            <a:r>
              <a:t/>
            </a:r>
            <a:endParaRPr b="1" sz="1000">
              <a:solidFill>
                <a:srgbClr val="E95C3D"/>
              </a:solidFill>
              <a:latin typeface="Inter"/>
              <a:ea typeface="Inter"/>
              <a:cs typeface="Inter"/>
              <a:sym typeface="Inter"/>
            </a:endParaRPr>
          </a:p>
          <a:p>
            <a:pPr indent="0" lvl="0" marL="43180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rgbClr val="000000"/>
              </a:solidFill>
              <a:latin typeface="Inter"/>
              <a:ea typeface="Inter"/>
              <a:cs typeface="Inter"/>
              <a:sym typeface="Inter"/>
            </a:endParaRPr>
          </a:p>
          <a:p>
            <a:pPr indent="-279400" lvl="0" marL="4318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How might practicing historical empathy better equip us in the present?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900">
                <a:solidFill>
                  <a:schemeClr val="dk1"/>
                </a:solidFill>
                <a:latin typeface="Plus Jakarta Sans"/>
                <a:ea typeface="Plus Jakarta Sans"/>
                <a:cs typeface="Plus Jakarta Sans"/>
                <a:sym typeface="Plus Jakarta Sans"/>
              </a:rPr>
              <a:t>What is </a:t>
            </a:r>
            <a:endParaRPr sz="19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Historical Perspective?</a:t>
            </a:r>
            <a:endParaRPr sz="1600">
              <a:solidFill>
                <a:schemeClr val="dk1"/>
              </a:solidFill>
              <a:latin typeface="Halant"/>
              <a:ea typeface="Halant"/>
              <a:cs typeface="Halant"/>
              <a:sym typeface="Halant"/>
            </a:endParaRPr>
          </a:p>
        </p:txBody>
      </p:sp>
      <p:sp>
        <p:nvSpPr>
          <p:cNvPr id="112" name="Google Shape;112;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4" name="Google Shape;114;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220497"/>
            <a:ext cx="994388" cy="412343"/>
          </a:xfrm>
          <a:prstGeom prst="rect">
            <a:avLst/>
          </a:prstGeom>
          <a:noFill/>
          <a:ln>
            <a:noFill/>
          </a:ln>
        </p:spPr>
      </p:pic>
      <p:graphicFrame>
        <p:nvGraphicFramePr>
          <p:cNvPr id="116" name="Google Shape;116;p26"/>
          <p:cNvGraphicFramePr/>
          <p:nvPr/>
        </p:nvGraphicFramePr>
        <p:xfrm>
          <a:off x="359106" y="2754341"/>
          <a:ext cx="3000000" cy="3000000"/>
        </p:xfrm>
        <a:graphic>
          <a:graphicData uri="http://schemas.openxmlformats.org/drawingml/2006/table">
            <a:tbl>
              <a:tblPr>
                <a:noFill/>
                <a:tableStyleId>{C2ECEB1D-DF2D-4E00-B169-3CB3EE509CE5}</a:tableStyleId>
              </a:tblPr>
              <a:tblGrid>
                <a:gridCol w="2638850"/>
              </a:tblGrid>
              <a:tr h="958775">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When thinking about the attributes of a historical figure, consider:</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Where they lived</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age at the time</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 era they lived in</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beliefs</a:t>
                      </a:r>
                      <a:endParaRPr sz="1100">
                        <a:solidFill>
                          <a:schemeClr val="dk1"/>
                        </a:solidFill>
                        <a:latin typeface="Inter"/>
                        <a:ea typeface="Inter"/>
                        <a:cs typeface="Inter"/>
                        <a:sym typeface="Inter"/>
                      </a:endParaRPr>
                    </a:p>
                    <a:p>
                      <a:pPr indent="-158750" lvl="0" marL="304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Their socio-economic status, race, and gender) </a:t>
                      </a:r>
                      <a:endParaRPr sz="1100">
                        <a:solidFill>
                          <a:schemeClr val="dk1"/>
                        </a:solidFill>
                        <a:latin typeface="Inter"/>
                        <a:ea typeface="Inter"/>
                        <a:cs typeface="Inter"/>
                        <a:sym typeface="Inter"/>
                      </a:endParaRPr>
                    </a:p>
                  </a:txBody>
                  <a:tcPr marT="87275" marB="87275" marR="86050" marL="86050"/>
                </a:tc>
              </a:tr>
            </a:tbl>
          </a:graphicData>
        </a:graphic>
      </p:graphicFrame>
      <p:sp>
        <p:nvSpPr>
          <p:cNvPr id="117" name="Google Shape;117;p26"/>
          <p:cNvSpPr txBox="1"/>
          <p:nvPr/>
        </p:nvSpPr>
        <p:spPr>
          <a:xfrm>
            <a:off x="3459765" y="2754341"/>
            <a:ext cx="3331800" cy="9291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000"/>
              <a:buFont typeface="Arial"/>
              <a:buNone/>
            </a:pPr>
            <a:r>
              <a:rPr lang="en" sz="12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cxnSp>
        <p:nvCxnSpPr>
          <p:cNvPr id="118" name="Google Shape;118;p26"/>
          <p:cNvCxnSpPr>
            <a:endCxn id="117" idx="1"/>
          </p:cNvCxnSpPr>
          <p:nvPr/>
        </p:nvCxnSpPr>
        <p:spPr>
          <a:xfrm flipH="1" rot="10800000">
            <a:off x="3006465" y="3218891"/>
            <a:ext cx="453300" cy="240900"/>
          </a:xfrm>
          <a:prstGeom prst="straightConnector1">
            <a:avLst/>
          </a:prstGeom>
          <a:noFill/>
          <a:ln cap="flat" cmpd="sng" w="9525">
            <a:solidFill>
              <a:schemeClr val="dk2"/>
            </a:solidFill>
            <a:prstDash val="solid"/>
            <a:round/>
            <a:headEnd len="med" w="med" type="none"/>
            <a:tailEnd len="med" w="med" type="triangle"/>
          </a:ln>
        </p:spPr>
      </p:cxnSp>
      <p:sp>
        <p:nvSpPr>
          <p:cNvPr id="119" name="Google Shape;119;p26"/>
          <p:cNvSpPr txBox="1"/>
          <p:nvPr/>
        </p:nvSpPr>
        <p:spPr>
          <a:xfrm>
            <a:off x="1691153" y="1156432"/>
            <a:ext cx="5182500" cy="1296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86450">
            <a:noAutofit/>
          </a:bodyPr>
          <a:lstStyle/>
          <a:p>
            <a:pPr indent="0" lvl="0" marL="0" rtl="0" algn="l">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a:t>
            </a:r>
            <a:r>
              <a:rPr lang="en" sz="1300">
                <a:solidFill>
                  <a:srgbClr val="000000"/>
                </a:solidFill>
                <a:latin typeface="Plus Jakarta Sans"/>
                <a:ea typeface="Plus Jakarta Sans"/>
                <a:cs typeface="Plus Jakarta Sans"/>
                <a:sym typeface="Plus Jakarta Sans"/>
              </a:rPr>
              <a:t> </a:t>
            </a:r>
            <a:r>
              <a:rPr lang="en" sz="13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000">
              <a:solidFill>
                <a:srgbClr val="000000"/>
              </a:solidFill>
              <a:latin typeface="Plus Jakarta Sans"/>
              <a:ea typeface="Plus Jakarta Sans"/>
              <a:cs typeface="Plus Jakarta Sans"/>
              <a:sym typeface="Plus Jakarta Sans"/>
            </a:endParaRPr>
          </a:p>
        </p:txBody>
      </p:sp>
      <p:pic>
        <p:nvPicPr>
          <p:cNvPr id="120" name="Google Shape;120;p26"/>
          <p:cNvPicPr preferRelativeResize="0"/>
          <p:nvPr/>
        </p:nvPicPr>
        <p:blipFill>
          <a:blip r:embed="rId5">
            <a:alphaModFix/>
          </a:blip>
          <a:stretch>
            <a:fillRect/>
          </a:stretch>
        </p:blipFill>
        <p:spPr>
          <a:xfrm>
            <a:off x="437838" y="1156429"/>
            <a:ext cx="1277930" cy="1277930"/>
          </a:xfrm>
          <a:prstGeom prst="rect">
            <a:avLst/>
          </a:prstGeom>
          <a:noFill/>
          <a:ln>
            <a:noFill/>
          </a:ln>
        </p:spPr>
      </p:pic>
      <p:graphicFrame>
        <p:nvGraphicFramePr>
          <p:cNvPr id="121" name="Google Shape;121;p26"/>
          <p:cNvGraphicFramePr/>
          <p:nvPr/>
        </p:nvGraphicFramePr>
        <p:xfrm>
          <a:off x="437824" y="6877285"/>
          <a:ext cx="3000000" cy="3000000"/>
        </p:xfrm>
        <a:graphic>
          <a:graphicData uri="http://schemas.openxmlformats.org/drawingml/2006/table">
            <a:tbl>
              <a:tblPr>
                <a:noFill/>
                <a:tableStyleId>{C2ECEB1D-DF2D-4E00-B169-3CB3EE509CE5}</a:tableStyleId>
              </a:tblPr>
              <a:tblGrid>
                <a:gridCol w="3256600"/>
                <a:gridCol w="3100575"/>
              </a:tblGrid>
              <a:tr h="789275">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20075">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2" name="Google Shape;122;p26"/>
          <p:cNvSpPr txBox="1"/>
          <p:nvPr/>
        </p:nvSpPr>
        <p:spPr>
          <a:xfrm>
            <a:off x="437835" y="6376304"/>
            <a:ext cx="1071300" cy="381900"/>
          </a:xfrm>
          <a:prstGeom prst="rect">
            <a:avLst/>
          </a:prstGeom>
          <a:noFill/>
          <a:ln cap="flat" cmpd="sng" w="19050">
            <a:solidFill>
              <a:schemeClr val="accent1"/>
            </a:solidFill>
            <a:prstDash val="solid"/>
            <a:round/>
            <a:headEnd len="sm" w="sm" type="none"/>
            <a:tailEnd len="sm" w="sm" type="none"/>
          </a:ln>
        </p:spPr>
        <p:txBody>
          <a:bodyPr anchorCtr="0" anchor="ctr" bIns="103750" lIns="86450" spcFirstLastPara="1" rIns="86450" wrap="square" tIns="103750">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Practice!</a:t>
            </a:r>
            <a:endParaRPr b="1" sz="1300">
              <a:latin typeface="Plus Jakarta Sans"/>
              <a:ea typeface="Plus Jakarta Sans"/>
              <a:cs typeface="Plus Jakarta Sans"/>
              <a:sym typeface="Plus Jakarta Sans"/>
            </a:endParaRPr>
          </a:p>
        </p:txBody>
      </p:sp>
      <p:sp>
        <p:nvSpPr>
          <p:cNvPr id="123" name="Google Shape;123;p26"/>
          <p:cNvSpPr txBox="1"/>
          <p:nvPr/>
        </p:nvSpPr>
        <p:spPr>
          <a:xfrm>
            <a:off x="2304518" y="6156124"/>
            <a:ext cx="4490400" cy="585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103750">
            <a:noAutofit/>
          </a:bodyPr>
          <a:lstStyle/>
          <a:p>
            <a:pPr indent="0" lvl="0" marL="0" rtl="0" algn="l">
              <a:lnSpc>
                <a:spcPct val="100000"/>
              </a:lnSpc>
              <a:spcBef>
                <a:spcPts val="0"/>
              </a:spcBef>
              <a:spcAft>
                <a:spcPts val="0"/>
              </a:spcAft>
              <a:buNone/>
            </a:pPr>
            <a:r>
              <a:rPr lang="en" sz="10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000">
              <a:latin typeface="Plus Jakarta Sans"/>
              <a:ea typeface="Plus Jakarta Sans"/>
              <a:cs typeface="Plus Jakarta Sans"/>
              <a:sym typeface="Plus Jakarta Sans"/>
            </a:endParaRPr>
          </a:p>
        </p:txBody>
      </p:sp>
      <p:graphicFrame>
        <p:nvGraphicFramePr>
          <p:cNvPr id="124" name="Google Shape;124;p26"/>
          <p:cNvGraphicFramePr/>
          <p:nvPr/>
        </p:nvGraphicFramePr>
        <p:xfrm>
          <a:off x="359106" y="4627135"/>
          <a:ext cx="3000000" cy="3000000"/>
        </p:xfrm>
        <a:graphic>
          <a:graphicData uri="http://schemas.openxmlformats.org/drawingml/2006/table">
            <a:tbl>
              <a:tblPr>
                <a:noFill/>
                <a:tableStyleId>{C2ECEB1D-DF2D-4E00-B169-3CB3EE509CE5}</a:tableStyleId>
              </a:tblPr>
              <a:tblGrid>
                <a:gridCol w="2638850"/>
              </a:tblGrid>
              <a:tr h="1047275">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100">
                        <a:solidFill>
                          <a:schemeClr val="dk1"/>
                        </a:solidFill>
                        <a:latin typeface="Inter"/>
                        <a:ea typeface="Inter"/>
                        <a:cs typeface="Inter"/>
                        <a:sym typeface="Inter"/>
                      </a:endParaRPr>
                    </a:p>
                  </a:txBody>
                  <a:tcPr marT="87275" marB="87275" marR="86050" marL="86050">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125" name="Google Shape;125;p26"/>
          <p:cNvSpPr txBox="1"/>
          <p:nvPr/>
        </p:nvSpPr>
        <p:spPr>
          <a:xfrm>
            <a:off x="3459765" y="3985132"/>
            <a:ext cx="3331800" cy="1863900"/>
          </a:xfrm>
          <a:prstGeom prst="rect">
            <a:avLst/>
          </a:prstGeom>
          <a:noFill/>
          <a:ln cap="flat" cmpd="sng" w="9525">
            <a:solidFill>
              <a:srgbClr val="9E9E9E"/>
            </a:solidFill>
            <a:prstDash val="solid"/>
            <a:round/>
            <a:headEnd len="sm" w="sm" type="none"/>
            <a:tailEnd len="sm" w="sm" type="none"/>
          </a:ln>
        </p:spPr>
        <p:txBody>
          <a:bodyPr anchorCtr="0" anchor="ctr" bIns="86450" lIns="86450" spcFirstLastPara="1" rIns="86450" wrap="square" tIns="864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Whose perspective is missing?</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might be a counterclaim to a particular perspective?</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might have caused people to draw different conclusions about a past event or idea?</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Historical Perspective</a:t>
            </a:r>
            <a:endParaRPr sz="1200">
              <a:latin typeface="Inter"/>
              <a:ea typeface="Inter"/>
              <a:cs typeface="Inter"/>
              <a:sym typeface="Inter"/>
            </a:endParaRPr>
          </a:p>
        </p:txBody>
      </p:sp>
      <p:sp>
        <p:nvSpPr>
          <p:cNvPr id="131" name="Google Shape;131;p2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32" name="Google Shape;132;p2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33" name="Google Shape;133;p27"/>
          <p:cNvGraphicFramePr/>
          <p:nvPr/>
        </p:nvGraphicFramePr>
        <p:xfrm>
          <a:off x="441450" y="1675875"/>
          <a:ext cx="3000000" cy="3000000"/>
        </p:xfrm>
        <a:graphic>
          <a:graphicData uri="http://schemas.openxmlformats.org/drawingml/2006/table">
            <a:tbl>
              <a:tblPr>
                <a:noFill/>
                <a:tableStyleId>{AEA8B426-2DF6-4BA7-82D3-2AA883BD53F4}</a:tableStyleId>
              </a:tblPr>
              <a:tblGrid>
                <a:gridCol w="1496725"/>
                <a:gridCol w="1097600"/>
                <a:gridCol w="3837975"/>
              </a:tblGrid>
              <a:tr h="109520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latin typeface="Halant"/>
                          <a:ea typeface="Halant"/>
                          <a:cs typeface="Halant"/>
                          <a:sym typeface="Halant"/>
                        </a:rPr>
                        <a:t>Khodadad Rezakhani, “The Gravy Train and the Bandwagon: The </a:t>
                      </a:r>
                      <a:r>
                        <a:rPr lang="en" sz="1200">
                          <a:latin typeface="Halant"/>
                          <a:ea typeface="Halant"/>
                          <a:cs typeface="Halant"/>
                          <a:sym typeface="Halant"/>
                        </a:rPr>
                        <a:t>Silk</a:t>
                      </a:r>
                      <a:r>
                        <a:rPr lang="en" sz="1200">
                          <a:latin typeface="Halant"/>
                          <a:ea typeface="Halant"/>
                          <a:cs typeface="Halant"/>
                          <a:sym typeface="Halant"/>
                        </a:rPr>
                        <a:t> Road as a Historiographical Concept,” </a:t>
                      </a:r>
                      <a:r>
                        <a:rPr i="1" lang="en" sz="1200">
                          <a:latin typeface="Halant"/>
                          <a:ea typeface="Halant"/>
                          <a:cs typeface="Halant"/>
                          <a:sym typeface="Halant"/>
                        </a:rPr>
                        <a:t>The Idea of the Silk Road: Historians Debate and Discuss This Modern Concept</a:t>
                      </a:r>
                      <a:r>
                        <a:rPr lang="en" sz="1200">
                          <a:latin typeface="Halant"/>
                          <a:ea typeface="Halant"/>
                          <a:cs typeface="Halant"/>
                          <a:sym typeface="Halant"/>
                        </a:rPr>
                        <a:t>, </a:t>
                      </a:r>
                      <a:r>
                        <a:rPr lang="en" sz="1200">
                          <a:solidFill>
                            <a:schemeClr val="dk1"/>
                          </a:solidFill>
                          <a:latin typeface="Halant"/>
                          <a:ea typeface="Halant"/>
                          <a:cs typeface="Halant"/>
                          <a:sym typeface="Halant"/>
                        </a:rPr>
                        <a:t>Aga Khan Foundation, talk given July 7, 2021.</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Khodadad Rezakhani is a global historian of late antique and early medieval periods.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776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is an assumption that the Silk Road is an ancient trade route that connects the East and the West. And both the “East” and the “West” here I would put in sort of quotation marks… And the Silk Road is a 19th-century concept. It was created really out of a fascination of the Europeans with the Orient, and a rediscovery of the East…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the question that this brings up is: okay, if it is a 19th-century concept, why does it thrive today? What purpose does it serve?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the matter is that modern historiography is a bit… conscious of its own Eurocentrism. It's always in the background of research. A lot of the historiography that we are used to is the history of the rise of the West. How did Europe become the dominant power of the West and of the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in teaching, generally, also in teaching of history, it has been very Eurocentric, in the sense of being the story of Western civilization. So something like the Silk Road very quickly gives results…for including the non-European world, in this case in particular China. Because in a sense, it is still the same story, still the same story of the rise of the West, but it is bringing a bit of the rest to the fore, and it's giving it legitimacy and a sense of inclusion…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it also has a general main issue: it assumes that the West, that Europe, was always the determining factor in world economy. That there was always a Europe as a market for the world's production, whether it is in manufactured production or just the trade of goods…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assuming these West–East connections, that the Silk Road is an almost paved road that brings the goods of China to the West… it really blurs the history of whatever is in between. It ignores the fact that there is 4,000 kilometers between Bukhara and Istanbul. It really doesn't consider that these areas are themselves part of a very active history. It imagines them as stagnant parts of history—and they only exist as in-between places, as stations on the Silk Road, only there serving to supposedly let the caravans pass…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r>
              <a:tr h="5521775">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8"/>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Historical Perspective</a:t>
            </a:r>
            <a:endParaRPr sz="1200">
              <a:latin typeface="Inter"/>
              <a:ea typeface="Inter"/>
              <a:cs typeface="Inter"/>
              <a:sym typeface="Inter"/>
            </a:endParaRPr>
          </a:p>
        </p:txBody>
      </p:sp>
      <p:sp>
        <p:nvSpPr>
          <p:cNvPr id="139" name="Google Shape;139;p28"/>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40" name="Google Shape;140;p28"/>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41" name="Google Shape;141;p28"/>
          <p:cNvGraphicFramePr/>
          <p:nvPr/>
        </p:nvGraphicFramePr>
        <p:xfrm>
          <a:off x="441450" y="2115200"/>
          <a:ext cx="3000000" cy="3000000"/>
        </p:xfrm>
        <a:graphic>
          <a:graphicData uri="http://schemas.openxmlformats.org/drawingml/2006/table">
            <a:tbl>
              <a:tblPr>
                <a:noFill/>
                <a:tableStyleId>{AEA8B426-2DF6-4BA7-82D3-2AA883BD53F4}</a:tableStyleId>
              </a:tblPr>
              <a:tblGrid>
                <a:gridCol w="4401175"/>
                <a:gridCol w="2031125"/>
              </a:tblGrid>
              <a:tr h="869000">
                <a:tc gridSpan="2">
                  <a:txBody>
                    <a:bodyPr/>
                    <a:lstStyle/>
                    <a:p>
                      <a:pPr indent="0" lvl="0" marL="0" rtl="0" algn="l">
                        <a:spcBef>
                          <a:spcPts val="0"/>
                        </a:spcBef>
                        <a:spcAft>
                          <a:spcPts val="0"/>
                        </a:spcAft>
                        <a:buNone/>
                      </a:pPr>
                      <a:r>
                        <a:rPr lang="en" sz="1200">
                          <a:latin typeface="Halant"/>
                          <a:ea typeface="Halant"/>
                          <a:cs typeface="Halant"/>
                          <a:sym typeface="Halant"/>
                        </a:rPr>
                        <a:t>Source: Arezou Azad, “The Idea of the Silk Road: Historians Debate and Discuss This Modern Concept,” Aga Khan Foundation, talk given July 7, 2021.</a:t>
                      </a:r>
                      <a:endParaRPr sz="12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Arezou Azad is a historian of medieval Middle East and Central Asia. She is a Senior Research Fellow at the Oriental Institute at Oxford University.</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53950">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I'm actually one of the historians who does see some merit in it [the term “the Silk Road]. For one, the attractive label or brand has enabled colleagues to obtain funding for research on this otherwise understudied and little understood region… Similarly… if we didn't have a silk roads program at UNESCO, for example, we might not have programs that take into account the cultural affinities and interactions that exist across these nation states. So that's a good thing…</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But what's bad about it, for historians, is that the silk road actually never existed. Or rather we have no evidence for it. And history, after all, is detective work. We need evidence to build a convincing case. We can't find evidence for a massive superhighway. And silk, it turns out, is not the only and indeed not usually the largest traded good.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main objection of the silk road concept is that it implies some kind of commonality about oriental people… [This] orientalist approach is exactly what famous Columbia professor [Edward Said] considered to be fundamentally racist and eurocentric forty or fifty years ago. The area is huge… and realities varied from place to place and over time. The silk road concept and label is often used in a way that glosses over these many histories, nuances, and differences. And that is an erasure or a reduction of history.</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9"/>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Historical Perspective</a:t>
            </a:r>
            <a:endParaRPr sz="1200">
              <a:latin typeface="Inter"/>
              <a:ea typeface="Inter"/>
              <a:cs typeface="Inter"/>
              <a:sym typeface="Inter"/>
            </a:endParaRPr>
          </a:p>
        </p:txBody>
      </p:sp>
      <p:sp>
        <p:nvSpPr>
          <p:cNvPr id="147" name="Google Shape;147;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48" name="Google Shape;148;p29"/>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49" name="Google Shape;149;p29"/>
          <p:cNvGraphicFramePr/>
          <p:nvPr/>
        </p:nvGraphicFramePr>
        <p:xfrm>
          <a:off x="441450" y="1961638"/>
          <a:ext cx="3000000" cy="3000000"/>
        </p:xfrm>
        <a:graphic>
          <a:graphicData uri="http://schemas.openxmlformats.org/drawingml/2006/table">
            <a:tbl>
              <a:tblPr>
                <a:noFill/>
                <a:tableStyleId>{AEA8B426-2DF6-4BA7-82D3-2AA883BD53F4}</a:tableStyleId>
              </a:tblPr>
              <a:tblGrid>
                <a:gridCol w="4401175"/>
                <a:gridCol w="2031125"/>
              </a:tblGrid>
              <a:tr h="86900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Zhang Zhan, “The Popularization of ‘The Silk Road’,. </a:t>
                      </a:r>
                      <a:r>
                        <a:rPr i="1" lang="en" sz="1200">
                          <a:solidFill>
                            <a:schemeClr val="dk1"/>
                          </a:solidFill>
                          <a:latin typeface="Halant"/>
                          <a:ea typeface="Halant"/>
                          <a:cs typeface="Halant"/>
                          <a:sym typeface="Halant"/>
                        </a:rPr>
                        <a:t>The Idea of the Silk Road: Historians Debate and Discuss This Modern Concept</a:t>
                      </a:r>
                      <a:r>
                        <a:rPr lang="en" sz="1200">
                          <a:solidFill>
                            <a:schemeClr val="dk1"/>
                          </a:solidFill>
                          <a:latin typeface="Halant"/>
                          <a:ea typeface="Halant"/>
                          <a:cs typeface="Halant"/>
                          <a:sym typeface="Halant"/>
                        </a:rPr>
                        <a:t>, Aga Khan Foundation, talk given July 7, 2021.</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Zhan Zhang is a philologist of ancient Iranian languages, with a focus on Khotanese, an eastern-Iranian language spoken in the oasis-state of Khotan (in present-day Xinjiang, China).</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53950">
                <a:tc gridSpan="2">
                  <a:txBody>
                    <a:bodyPr/>
                    <a:lstStyle/>
                    <a:p>
                      <a:pPr indent="0" lvl="0" marL="0" rtl="0" algn="l">
                        <a:spcBef>
                          <a:spcPts val="0"/>
                        </a:spcBef>
                        <a:spcAft>
                          <a:spcPts val="0"/>
                        </a:spcAft>
                        <a:buNone/>
                      </a:pPr>
                      <a:r>
                        <a:rPr lang="en" sz="1200">
                          <a:latin typeface="Inter"/>
                          <a:ea typeface="Inter"/>
                          <a:cs typeface="Inter"/>
                          <a:sym typeface="Inter"/>
                        </a:rPr>
                        <a:t>So as we mentioned, this word [Silk Road] was coined by Ferdinand von Richthofen in the 19th century, but he came to China as an imperialist. He was trying to see the possibility of building a railway from Germany to Qingdao, a German colony in China. So the purpose is purely imperialistic, I think…</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 it is a product of imperialism of the 19th century. But over time, this word changes its meaning a little bit. It was popularized by Sven Hedin, who traveled a lot…in Central Asia and China in the early 20th century. He published book after book. One of the books is called The Silk Road, by the way. He is a student of Richthofen. So this is the word that Sven Hedin used to denote the region that he traveled. He used it kind of like a marketing slogan, right?...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after the exploration of western China and Central Asia in the early 20th century, the Silk Road changed its meaning. To me, it expands timewise to include the Tang Dynasty, so from 200 BCE to 900 CE, but it shrinks in terms of the region. It refers to Central Asia and western China. So this is a very narrow definition of the Silk Road.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why is this concept so popular? I think the main reason is that it depicted a very rosy image of the past. Like, if you think about the Silk Road, it will conjure up an image of a caravan of camels and merchants. And they are doing trades, making money, and along the way they were also expanding the religion — the spiritual product. And the point is that these cultural exchanges are peaceful and non-political.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this is only a complementary part of the history of human history. Because in the past, the main motivator of history is military. It is violent. It is political…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nowadays, people try to use the Silk Road to cover up the ugly truth of the past— trying to say all kinds of cultural exchanges were peaceful, and people were doing trade, they were happy. But that’s not the case, right?</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0"/>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Historical Perspective</a:t>
            </a:r>
            <a:endParaRPr sz="1200">
              <a:latin typeface="Inter"/>
              <a:ea typeface="Inter"/>
              <a:cs typeface="Inter"/>
              <a:sym typeface="Inter"/>
            </a:endParaRPr>
          </a:p>
        </p:txBody>
      </p:sp>
      <p:sp>
        <p:nvSpPr>
          <p:cNvPr id="155" name="Google Shape;155;p30"/>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56" name="Google Shape;156;p30"/>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57" name="Google Shape;157;p30"/>
          <p:cNvGraphicFramePr/>
          <p:nvPr/>
        </p:nvGraphicFramePr>
        <p:xfrm>
          <a:off x="441450" y="1871150"/>
          <a:ext cx="3000000" cy="3000000"/>
        </p:xfrm>
        <a:graphic>
          <a:graphicData uri="http://schemas.openxmlformats.org/drawingml/2006/table">
            <a:tbl>
              <a:tblPr>
                <a:noFill/>
                <a:tableStyleId>{AEA8B426-2DF6-4BA7-82D3-2AA883BD53F4}</a:tableStyleId>
              </a:tblPr>
              <a:tblGrid>
                <a:gridCol w="4401175"/>
                <a:gridCol w="2031125"/>
              </a:tblGrid>
              <a:tr h="869000">
                <a:tc gridSpan="2">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Aslisho Qurboniev</a:t>
                      </a:r>
                      <a:r>
                        <a:rPr lang="en" sz="1200">
                          <a:solidFill>
                            <a:schemeClr val="dk1"/>
                          </a:solidFill>
                          <a:latin typeface="Halant"/>
                          <a:ea typeface="Halant"/>
                          <a:cs typeface="Halant"/>
                          <a:sym typeface="Halant"/>
                        </a:rPr>
                        <a:t>, “The Idea of the Silk Road: Soviet and Central Asian Perspectives,”. </a:t>
                      </a:r>
                      <a:r>
                        <a:rPr i="1" lang="en" sz="1200">
                          <a:solidFill>
                            <a:schemeClr val="dk1"/>
                          </a:solidFill>
                          <a:latin typeface="Halant"/>
                          <a:ea typeface="Halant"/>
                          <a:cs typeface="Halant"/>
                          <a:sym typeface="Halant"/>
                        </a:rPr>
                        <a:t>The Idea of the Silk Road: Historians Debate and Discuss This Modern Concept</a:t>
                      </a:r>
                      <a:r>
                        <a:rPr lang="en" sz="1200">
                          <a:solidFill>
                            <a:schemeClr val="dk1"/>
                          </a:solidFill>
                          <a:latin typeface="Halant"/>
                          <a:ea typeface="Halant"/>
                          <a:cs typeface="Halant"/>
                          <a:sym typeface="Halant"/>
                        </a:rPr>
                        <a:t>, Aga Khan Foundation, talk given July 7, 2021.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Aslisho Qurboniev is a historian of the Middle East and North Africa region with a strong interest in Central Asian history.</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53950">
                <a:tc gridSpan="2">
                  <a:txBody>
                    <a:bodyPr/>
                    <a:lstStyle/>
                    <a:p>
                      <a:pPr indent="0" lvl="0" marL="0" rtl="0" algn="l">
                        <a:spcBef>
                          <a:spcPts val="0"/>
                        </a:spcBef>
                        <a:spcAft>
                          <a:spcPts val="0"/>
                        </a:spcAft>
                        <a:buNone/>
                      </a:pPr>
                      <a:r>
                        <a:rPr lang="en" sz="1200">
                          <a:latin typeface="Inter"/>
                          <a:ea typeface="Inter"/>
                          <a:cs typeface="Inter"/>
                          <a:sym typeface="Inter"/>
                        </a:rPr>
                        <a:t>I'll give a brief overview of the reception of the idea of this transcontinental trade in the Soviet and Russian scholarship and its aftermath. In other words, how it influenced the historiography of Central Asia, and then what purposes it serves in the present…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 I also asked the same question: why is the Silk Road so popular and where does this originate in Russian and Soviet studies? I think it's safe to assume or to give credit to the eminent Russian orientalist Vasily Barthold as one of the first people to set this paradigm in the history of Central Asia, basically emphasizing the roles of Central Asians or Soviets as having monopolized the Silk Road trade and acting as intermediaries between China and West Asia and further west. So they traded on the Silk Road, they were very prosperous, and then eventually Barthold claimed in his lectures that he delivered in Tashkent in 1920–21 that later on, in the 18th century, Central Asia declined…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Following [some “Silk Road” branded initiatives in the 1990 and 2000s], this brand takes off. In Central Asia, of course, the Central Asian governments love this idea. And Central Asian people see this as an opportunity for themselves to somehow benefit from the world trade. They see it as giving them a place and a piece of the pie of world trade. Each country has their own goals, but they want to, for instance, build infrastructure projects, benefit socially and economically, build pipelines and railroads, and basically participate in trade.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This is also a project that’s supported by the UN and all sorts of world tourism initiatives. In a way, it is aimed at integrating the region, and the governments and the people are somehow optimistic about it. They do not see it as—beyond the Sinocentrism of the project and Eurocentrism of the whole idea—they see it as something of their own. They see it as part of their national historiography. It’s part of the myth of national history, because they are the ones who are supposed traders on this road, and it’s their land at the end of the day…</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1"/>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Aslisho Qurboniev</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3" name="Google Shape;163;p31"/>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Zhang Zhan</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4" name="Google Shape;164;p31"/>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Arezou Azad</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5" name="Google Shape;165;p31"/>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Khodadad Rezakhani</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6" name="Google Shape;166;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a:t>
            </a:r>
            <a:r>
              <a:rPr lang="en" sz="1800">
                <a:solidFill>
                  <a:schemeClr val="dk1"/>
                </a:solidFill>
                <a:latin typeface="Halant"/>
                <a:ea typeface="Halant"/>
                <a:cs typeface="Halant"/>
                <a:sym typeface="Halant"/>
              </a:rPr>
              <a:t>: Unit 1- Thinking Like a Historian</a:t>
            </a:r>
            <a:endParaRPr sz="1800">
              <a:latin typeface="Halant"/>
              <a:ea typeface="Halant"/>
              <a:cs typeface="Halant"/>
              <a:sym typeface="Halant"/>
            </a:endParaRPr>
          </a:p>
        </p:txBody>
      </p:sp>
      <p:pic>
        <p:nvPicPr>
          <p:cNvPr id="167" name="Google Shape;167;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8" name="Google Shape;168;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a:t>
            </a:r>
            <a:r>
              <a:rPr lang="en" sz="1000">
                <a:solidFill>
                  <a:srgbClr val="666666"/>
                </a:solidFill>
                <a:latin typeface="Inter"/>
                <a:ea typeface="Inter"/>
                <a:cs typeface="Inter"/>
                <a:sym typeface="Inter"/>
              </a:rPr>
              <a:t>2025</a:t>
            </a:r>
            <a:r>
              <a:rPr lang="en" sz="1000">
                <a:solidFill>
                  <a:srgbClr val="666666"/>
                </a:solidFill>
                <a:latin typeface="Inter"/>
                <a:ea typeface="Inter"/>
                <a:cs typeface="Inter"/>
                <a:sym typeface="Inter"/>
              </a:rPr>
              <a:t>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9" name="Google Shape;169;p31"/>
          <p:cNvSpPr txBox="1"/>
          <p:nvPr/>
        </p:nvSpPr>
        <p:spPr>
          <a:xfrm>
            <a:off x="476471" y="611570"/>
            <a:ext cx="6458400" cy="15753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four provided sources (Each student must read at least two sources, exchanging notes with other group members on the ones not read). Then, determine the different perspectives that scholars might have regarding the term “The Silk Road.”</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Silk Road?</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the Silk Road as a term?</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made this scholar’s perspective unique from the others?</a:t>
            </a:r>
            <a:endParaRPr sz="1300">
              <a:solidFill>
                <a:schemeClr val="dk1"/>
              </a:solidFill>
              <a:latin typeface="Halant"/>
              <a:ea typeface="Halant"/>
              <a:cs typeface="Halant"/>
              <a:sym typeface="Halant"/>
            </a:endParaRPr>
          </a:p>
        </p:txBody>
      </p:sp>
      <p:graphicFrame>
        <p:nvGraphicFramePr>
          <p:cNvPr id="170" name="Google Shape;170;p31"/>
          <p:cNvGraphicFramePr/>
          <p:nvPr/>
        </p:nvGraphicFramePr>
        <p:xfrm>
          <a:off x="469057" y="7205749"/>
          <a:ext cx="3000000" cy="3000000"/>
        </p:xfrm>
        <a:graphic>
          <a:graphicData uri="http://schemas.openxmlformats.org/drawingml/2006/table">
            <a:tbl>
              <a:tblPr>
                <a:noFill/>
                <a:tableStyleId>{C2ECEB1D-DF2D-4E00-B169-3CB3EE509CE5}</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Similarities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Differences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71" name="Google Shape;171;p31" title="Comparison@2x transparent.png"/>
          <p:cNvPicPr preferRelativeResize="0"/>
          <p:nvPr/>
        </p:nvPicPr>
        <p:blipFill>
          <a:blip r:embed="rId4">
            <a:alphaModFix/>
          </a:blip>
          <a:stretch>
            <a:fillRect/>
          </a:stretch>
        </p:blipFill>
        <p:spPr>
          <a:xfrm>
            <a:off x="3451225" y="7927950"/>
            <a:ext cx="639750" cy="639750"/>
          </a:xfrm>
          <a:prstGeom prst="rect">
            <a:avLst/>
          </a:prstGeom>
          <a:noFill/>
          <a:ln>
            <a:noFill/>
          </a:ln>
        </p:spPr>
      </p:pic>
      <p:pic>
        <p:nvPicPr>
          <p:cNvPr id="172" name="Google Shape;172;p31" title="Perspective@2x transparent.png"/>
          <p:cNvPicPr preferRelativeResize="0"/>
          <p:nvPr/>
        </p:nvPicPr>
        <p:blipFill>
          <a:blip r:embed="rId5">
            <a:alphaModFix/>
          </a:blip>
          <a:stretch>
            <a:fillRect/>
          </a:stretch>
        </p:blipFill>
        <p:spPr>
          <a:xfrm>
            <a:off x="3451217" y="4325050"/>
            <a:ext cx="639750" cy="639750"/>
          </a:xfrm>
          <a:prstGeom prst="rect">
            <a:avLst/>
          </a:prstGeom>
          <a:noFill/>
          <a:ln>
            <a:noFill/>
          </a:ln>
        </p:spPr>
      </p:pic>
      <p:pic>
        <p:nvPicPr>
          <p:cNvPr id="173" name="Google Shape;173;p31"/>
          <p:cNvPicPr preferRelativeResize="0"/>
          <p:nvPr/>
        </p:nvPicPr>
        <p:blipFill>
          <a:blip r:embed="rId6">
            <a:alphaModFix/>
          </a:blip>
          <a:stretch>
            <a:fillRect/>
          </a:stretch>
        </p:blipFill>
        <p:spPr>
          <a:xfrm>
            <a:off x="203550" y="105252"/>
            <a:ext cx="707548" cy="293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pic>
        <p:nvPicPr>
          <p:cNvPr id="178" name="Google Shape;178;p3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9" name="Google Shape;179;p32"/>
          <p:cNvSpPr txBox="1"/>
          <p:nvPr/>
        </p:nvSpPr>
        <p:spPr>
          <a:xfrm>
            <a:off x="688000" y="1943407"/>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900"/>
              </a:spcAft>
              <a:buClr>
                <a:schemeClr val="dk1"/>
              </a:buClr>
              <a:buSzPts val="1000"/>
              <a:buFont typeface="Arial"/>
              <a:buNone/>
            </a:pPr>
            <a:r>
              <a:rPr i="1" lang="en" sz="1600">
                <a:solidFill>
                  <a:schemeClr val="dk1"/>
                </a:solidFill>
                <a:latin typeface="Inter"/>
                <a:ea typeface="Inter"/>
                <a:cs typeface="Inter"/>
                <a:sym typeface="Inter"/>
              </a:rPr>
              <a:t>How can multiple interpretations of the same event all be supported by evidence?</a:t>
            </a:r>
            <a:endParaRPr b="1" i="1" sz="1600">
              <a:solidFill>
                <a:schemeClr val="dk1"/>
              </a:solidFill>
              <a:latin typeface="Inter"/>
              <a:ea typeface="Inter"/>
              <a:cs typeface="Inter"/>
              <a:sym typeface="Inter"/>
            </a:endParaRPr>
          </a:p>
        </p:txBody>
      </p:sp>
      <p:sp>
        <p:nvSpPr>
          <p:cNvPr id="180" name="Google Shape;180;p32"/>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Unit 1: Thinking Like a Historian</a:t>
            </a:r>
            <a:endParaRPr sz="1600">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Exit Ticket - Lesson 8</a:t>
            </a:r>
            <a:endParaRPr sz="1400">
              <a:solidFill>
                <a:srgbClr val="000000"/>
              </a:solidFill>
              <a:latin typeface="Plus Jakarta Sans Medium"/>
              <a:ea typeface="Plus Jakarta Sans Medium"/>
              <a:cs typeface="Plus Jakarta Sans Medium"/>
              <a:sym typeface="Plus Jakarta Sans Medium"/>
            </a:endParaRPr>
          </a:p>
        </p:txBody>
      </p:sp>
      <p:pic>
        <p:nvPicPr>
          <p:cNvPr id="181" name="Google Shape;181;p3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82" name="Google Shape;182;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3" name="Google Shape;183;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4" name="Google Shape;184;p32"/>
          <p:cNvSpPr txBox="1"/>
          <p:nvPr/>
        </p:nvSpPr>
        <p:spPr>
          <a:xfrm>
            <a:off x="428518" y="3108955"/>
            <a:ext cx="64584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Answer each of the questions below.</a:t>
            </a:r>
            <a:endParaRPr sz="1100">
              <a:solidFill>
                <a:schemeClr val="dk1"/>
              </a:solidFill>
              <a:latin typeface="Halant"/>
              <a:ea typeface="Halant"/>
              <a:cs typeface="Halant"/>
              <a:sym typeface="Halant"/>
            </a:endParaRPr>
          </a:p>
        </p:txBody>
      </p:sp>
      <p:sp>
        <p:nvSpPr>
          <p:cNvPr id="185" name="Google Shape;185;p32"/>
          <p:cNvSpPr/>
          <p:nvPr/>
        </p:nvSpPr>
        <p:spPr>
          <a:xfrm>
            <a:off x="548412" y="3514255"/>
            <a:ext cx="1683300" cy="17073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6" name="Google Shape;186;p32"/>
          <p:cNvSpPr/>
          <p:nvPr/>
        </p:nvSpPr>
        <p:spPr>
          <a:xfrm>
            <a:off x="524271" y="5436709"/>
            <a:ext cx="1731600" cy="1707300"/>
          </a:xfrm>
          <a:prstGeom prst="rect">
            <a:avLst/>
          </a:prstGeom>
          <a:noFill/>
          <a:ln cap="flat" cmpd="sng" w="38100">
            <a:solidFill>
              <a:srgbClr val="F1AF4B"/>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7" name="Google Shape;187;p32"/>
          <p:cNvSpPr/>
          <p:nvPr/>
        </p:nvSpPr>
        <p:spPr>
          <a:xfrm>
            <a:off x="524271" y="7327855"/>
            <a:ext cx="1731600" cy="1707300"/>
          </a:xfrm>
          <a:prstGeom prst="ellipse">
            <a:avLst/>
          </a:prstGeom>
          <a:noFill/>
          <a:ln cap="flat" cmpd="sng" w="38100">
            <a:solidFill>
              <a:srgbClr val="E95C3D"/>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8" name="Google Shape;188;p32"/>
          <p:cNvSpPr txBox="1"/>
          <p:nvPr/>
        </p:nvSpPr>
        <p:spPr>
          <a:xfrm>
            <a:off x="2712659" y="3514255"/>
            <a:ext cx="4173900" cy="1707300"/>
          </a:xfrm>
          <a:prstGeom prst="rect">
            <a:avLst/>
          </a:prstGeom>
          <a:noFill/>
          <a:ln cap="flat" cmpd="sng" w="9525">
            <a:solidFill>
              <a:srgbClr val="6484F3"/>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three important ideas or facts did you learn today?</a:t>
            </a:r>
            <a:endParaRPr b="1" sz="1100">
              <a:solidFill>
                <a:schemeClr val="dk1"/>
              </a:solidFill>
              <a:latin typeface="Inter"/>
              <a:ea typeface="Inter"/>
              <a:cs typeface="Inter"/>
              <a:sym typeface="Inter"/>
            </a:endParaRPr>
          </a:p>
        </p:txBody>
      </p:sp>
      <p:sp>
        <p:nvSpPr>
          <p:cNvPr id="189" name="Google Shape;189;p32"/>
          <p:cNvSpPr txBox="1"/>
          <p:nvPr/>
        </p:nvSpPr>
        <p:spPr>
          <a:xfrm>
            <a:off x="2712659" y="5436709"/>
            <a:ext cx="4173900" cy="1707300"/>
          </a:xfrm>
          <a:prstGeom prst="rect">
            <a:avLst/>
          </a:prstGeom>
          <a:noFill/>
          <a:ln cap="flat" cmpd="sng" w="9525">
            <a:solidFill>
              <a:srgbClr val="F1AF4B"/>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is something that squared with or confirmed your prior knowledge?</a:t>
            </a:r>
            <a:endParaRPr b="1" sz="1100">
              <a:solidFill>
                <a:schemeClr val="dk1"/>
              </a:solidFill>
              <a:latin typeface="Inter"/>
              <a:ea typeface="Inter"/>
              <a:cs typeface="Inter"/>
              <a:sym typeface="Inter"/>
            </a:endParaRPr>
          </a:p>
        </p:txBody>
      </p:sp>
      <p:sp>
        <p:nvSpPr>
          <p:cNvPr id="190" name="Google Shape;190;p32"/>
          <p:cNvSpPr txBox="1"/>
          <p:nvPr/>
        </p:nvSpPr>
        <p:spPr>
          <a:xfrm>
            <a:off x="2712659" y="7327855"/>
            <a:ext cx="4173900" cy="1707300"/>
          </a:xfrm>
          <a:prstGeom prst="rect">
            <a:avLst/>
          </a:prstGeom>
          <a:noFill/>
          <a:ln cap="flat" cmpd="sng" w="9525">
            <a:solidFill>
              <a:srgbClr val="E95C3D"/>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is something that is still circling in your head?</a:t>
            </a:r>
            <a:endParaRPr b="1" sz="1100">
              <a:solidFill>
                <a:schemeClr val="dk1"/>
              </a:solidFill>
              <a:latin typeface="Inter"/>
              <a:ea typeface="Inter"/>
              <a:cs typeface="Inter"/>
              <a:sym typeface="Inter"/>
            </a:endParaRPr>
          </a:p>
        </p:txBody>
      </p:sp>
      <p:sp>
        <p:nvSpPr>
          <p:cNvPr id="191" name="Google Shape;191;p32"/>
          <p:cNvSpPr txBox="1"/>
          <p:nvPr/>
        </p:nvSpPr>
        <p:spPr>
          <a:xfrm>
            <a:off x="310635" y="1643715"/>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