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2.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62d249f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62d249f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18b3f1c9c_0_1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18b3f1c9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18b3f1c9c_0_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18b3f1c9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675c67520b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675c67520b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2" name="Google Shape;102;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a:t>
            </a:r>
            <a:endParaRPr sz="1800">
              <a:solidFill>
                <a:schemeClr val="dk1"/>
              </a:solidFill>
              <a:latin typeface="Halant"/>
              <a:ea typeface="Halant"/>
              <a:cs typeface="Halant"/>
              <a:sym typeface="Halant"/>
            </a:endParaRPr>
          </a:p>
        </p:txBody>
      </p:sp>
      <p:sp>
        <p:nvSpPr>
          <p:cNvPr id="103" name="Google Shape;103;p25"/>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4" name="Google Shape;104;p25"/>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a:t>
            </a:r>
            <a:endParaRPr sz="1800">
              <a:solidFill>
                <a:schemeClr val="dk1"/>
              </a:solidFill>
              <a:latin typeface="Halant"/>
              <a:ea typeface="Halant"/>
              <a:cs typeface="Halant"/>
              <a:sym typeface="Halant"/>
            </a:endParaRPr>
          </a:p>
        </p:txBody>
      </p:sp>
      <p:sp>
        <p:nvSpPr>
          <p:cNvPr id="105" name="Google Shape;105;p25"/>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06" name="Google Shape;106;p25"/>
          <p:cNvCxnSpPr>
            <a:stCxn id="105" idx="5"/>
            <a:endCxn id="105"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07" name="Google Shape;107;p25"/>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08" name="Google Shape;108;p25"/>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a:t>
            </a:r>
            <a:r>
              <a:rPr lang="en" sz="1000">
                <a:latin typeface="Inter"/>
                <a:ea typeface="Inter"/>
                <a:cs typeface="Inter"/>
                <a:sym typeface="Inter"/>
              </a:rPr>
              <a:t>fallacy</a:t>
            </a:r>
            <a:r>
              <a:rPr lang="en" sz="1000">
                <a:latin typeface="Inter"/>
                <a:ea typeface="Inter"/>
                <a:cs typeface="Inter"/>
                <a:sym typeface="Inter"/>
              </a:rPr>
              <a:t> in three words.</a:t>
            </a:r>
            <a:endParaRPr sz="1000">
              <a:solidFill>
                <a:srgbClr val="000000"/>
              </a:solidFill>
              <a:latin typeface="Inter"/>
              <a:ea typeface="Inter"/>
              <a:cs typeface="Inter"/>
              <a:sym typeface="Inter"/>
            </a:endParaRPr>
          </a:p>
        </p:txBody>
      </p:sp>
      <p:sp>
        <p:nvSpPr>
          <p:cNvPr id="109" name="Google Shape;109;p25"/>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10" name="Google Shape;110;p25"/>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11" name="Google Shape;111;p25"/>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12" name="Google Shape;112;p25"/>
          <p:cNvCxnSpPr>
            <a:stCxn id="111" idx="5"/>
            <a:endCxn id="111"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13" name="Google Shape;113;p25"/>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14" name="Google Shape;114;p25"/>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15" name="Google Shape;115;p25"/>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16" name="Google Shape;116;p25"/>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2" name="Google Shape;122;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3" name="Google Shape;123;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4" name="Google Shape;124;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a:t>
            </a:r>
            <a:endParaRPr sz="1800">
              <a:solidFill>
                <a:schemeClr val="dk1"/>
              </a:solidFill>
              <a:latin typeface="Halant"/>
              <a:ea typeface="Halant"/>
              <a:cs typeface="Halant"/>
              <a:sym typeface="Halant"/>
            </a:endParaRPr>
          </a:p>
        </p:txBody>
      </p:sp>
      <p:sp>
        <p:nvSpPr>
          <p:cNvPr id="125" name="Google Shape;125;p26"/>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26" name="Google Shape;126;p26"/>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a:t>
            </a:r>
            <a:endParaRPr sz="1800">
              <a:solidFill>
                <a:schemeClr val="dk1"/>
              </a:solidFill>
              <a:latin typeface="Halant"/>
              <a:ea typeface="Halant"/>
              <a:cs typeface="Halant"/>
              <a:sym typeface="Halant"/>
            </a:endParaRPr>
          </a:p>
        </p:txBody>
      </p:sp>
      <p:sp>
        <p:nvSpPr>
          <p:cNvPr id="127" name="Google Shape;127;p26"/>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28" name="Google Shape;128;p26"/>
          <p:cNvCxnSpPr>
            <a:stCxn id="127" idx="5"/>
            <a:endCxn id="127"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29" name="Google Shape;129;p26"/>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0" name="Google Shape;130;p26"/>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1" name="Google Shape;131;p26"/>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32" name="Google Shape;132;p26"/>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33" name="Google Shape;133;p26"/>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34" name="Google Shape;134;p26"/>
          <p:cNvCxnSpPr>
            <a:stCxn id="133" idx="5"/>
            <a:endCxn id="133"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35" name="Google Shape;135;p26"/>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6" name="Google Shape;136;p26"/>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7" name="Google Shape;137;p26"/>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38" name="Google Shape;138;p26"/>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5" name="Google Shape;145;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6" name="Google Shape;146;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a:t>
            </a:r>
            <a:endParaRPr sz="1800">
              <a:solidFill>
                <a:schemeClr val="dk1"/>
              </a:solidFill>
              <a:latin typeface="Halant"/>
              <a:ea typeface="Halant"/>
              <a:cs typeface="Halant"/>
              <a:sym typeface="Halant"/>
            </a:endParaRPr>
          </a:p>
        </p:txBody>
      </p:sp>
      <p:sp>
        <p:nvSpPr>
          <p:cNvPr id="147" name="Google Shape;147;p27"/>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48" name="Google Shape;148;p27"/>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49" name="Google Shape;149;p27"/>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50" name="Google Shape;150;p27"/>
          <p:cNvCxnSpPr>
            <a:stCxn id="149" idx="5"/>
            <a:endCxn id="149"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51" name="Google Shape;151;p27"/>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2" name="Google Shape;152;p27"/>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3" name="Google Shape;153;p27"/>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54" name="Google Shape;154;p27"/>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55" name="Google Shape;155;p27"/>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a:t>
            </a:r>
            <a:endParaRPr sz="1200">
              <a:solidFill>
                <a:schemeClr val="dk1"/>
              </a:solidFill>
              <a:latin typeface="Inter"/>
              <a:ea typeface="Inter"/>
              <a:cs typeface="Inter"/>
              <a:sym typeface="Inter"/>
            </a:endParaRPr>
          </a:p>
        </p:txBody>
      </p:sp>
      <p:sp>
        <p:nvSpPr>
          <p:cNvPr id="156" name="Google Shape;156;p27"/>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pic>
        <p:nvPicPr>
          <p:cNvPr id="161" name="Google Shape;161;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2" name="Google Shape;162;p28"/>
          <p:cNvSpPr txBox="1"/>
          <p:nvPr/>
        </p:nvSpPr>
        <p:spPr>
          <a:xfrm>
            <a:off x="688000" y="1943407"/>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can avoiding fallacies help historians better understand the past?</a:t>
            </a:r>
            <a:endParaRPr i="1" sz="1600">
              <a:solidFill>
                <a:schemeClr val="dk1"/>
              </a:solidFill>
              <a:latin typeface="Inter"/>
              <a:ea typeface="Inter"/>
              <a:cs typeface="Inter"/>
              <a:sym typeface="Inter"/>
            </a:endParaRPr>
          </a:p>
        </p:txBody>
      </p:sp>
      <p:sp>
        <p:nvSpPr>
          <p:cNvPr id="163" name="Google Shape;163;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Unit 1: Thinking Like a Historian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Exit Ticket - Lesson 10</a:t>
            </a:r>
            <a:endParaRPr sz="1400">
              <a:solidFill>
                <a:srgbClr val="000000"/>
              </a:solidFill>
              <a:latin typeface="Plus Jakarta Sans Medium"/>
              <a:ea typeface="Plus Jakarta Sans Medium"/>
              <a:cs typeface="Plus Jakarta Sans Medium"/>
              <a:sym typeface="Plus Jakarta Sans Medium"/>
            </a:endParaRPr>
          </a:p>
        </p:txBody>
      </p:sp>
      <p:pic>
        <p:nvPicPr>
          <p:cNvPr id="164" name="Google Shape;164;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65" name="Google Shape;16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6" name="Google Shape;16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7" name="Google Shape;167;p28"/>
          <p:cNvSpPr txBox="1"/>
          <p:nvPr/>
        </p:nvSpPr>
        <p:spPr>
          <a:xfrm>
            <a:off x="428518" y="3036218"/>
            <a:ext cx="6458400" cy="682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Below is a list of the different historians’ fallacies you learned about this lesson. On the right, rank the list in order from “most essential” to “least essential” based on your own understanding. Then, provide a rationale for your #1 choice.</a:t>
            </a:r>
            <a:endParaRPr sz="1100">
              <a:solidFill>
                <a:schemeClr val="dk1"/>
              </a:solidFill>
              <a:latin typeface="Halant"/>
              <a:ea typeface="Halant"/>
              <a:cs typeface="Halant"/>
              <a:sym typeface="Halant"/>
            </a:endParaRPr>
          </a:p>
        </p:txBody>
      </p:sp>
      <p:sp>
        <p:nvSpPr>
          <p:cNvPr id="168" name="Google Shape;168;p28"/>
          <p:cNvSpPr/>
          <p:nvPr/>
        </p:nvSpPr>
        <p:spPr>
          <a:xfrm>
            <a:off x="688000" y="3759476"/>
            <a:ext cx="3512400" cy="2813100"/>
          </a:xfrm>
          <a:prstGeom prst="rect">
            <a:avLst/>
          </a:prstGeom>
          <a:noFill/>
          <a:ln cap="flat" cmpd="sng" w="9525">
            <a:solidFill>
              <a:srgbClr val="999999"/>
            </a:solidFill>
            <a:prstDash val="solid"/>
            <a:round/>
            <a:headEnd len="sm" w="sm" type="none"/>
            <a:tailEnd len="sm" w="sm" type="none"/>
          </a:ln>
        </p:spPr>
        <p:txBody>
          <a:bodyPr anchorCtr="0" anchor="t" bIns="86450" lIns="86450" spcFirstLastPara="1" rIns="86450" wrap="square" tIns="86450">
            <a:noAutofit/>
          </a:bodyPr>
          <a:lstStyle/>
          <a:p>
            <a:pPr indent="-298450" lvl="0" marL="431800" rtl="0" algn="l">
              <a:lnSpc>
                <a:spcPct val="100000"/>
              </a:lnSpc>
              <a:spcBef>
                <a:spcPts val="0"/>
              </a:spcBef>
              <a:spcAft>
                <a:spcPts val="0"/>
              </a:spcAft>
              <a:buSzPts val="1300"/>
              <a:buFont typeface="Inter"/>
              <a:buAutoNum type="arabicPeriod"/>
            </a:pPr>
            <a:r>
              <a:rPr lang="en" sz="1300">
                <a:latin typeface="Inter"/>
                <a:ea typeface="Inter"/>
                <a:cs typeface="Inter"/>
                <a:sym typeface="Inter"/>
              </a:rPr>
              <a:t>The fallacy of false dichotomous questions</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prevalent proof</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pragmatic fallacy</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lonely fact</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didactic fallacy</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one-dimensional man</a:t>
            </a:r>
            <a:endParaRPr sz="1300">
              <a:latin typeface="Inter"/>
              <a:ea typeface="Inter"/>
              <a:cs typeface="Inter"/>
              <a:sym typeface="Inter"/>
            </a:endParaRPr>
          </a:p>
          <a:p>
            <a:pPr indent="-298450" lvl="0" marL="431800" rtl="0" algn="l">
              <a:lnSpc>
                <a:spcPct val="100000"/>
              </a:lnSpc>
              <a:spcBef>
                <a:spcPts val="900"/>
              </a:spcBef>
              <a:spcAft>
                <a:spcPts val="900"/>
              </a:spcAft>
              <a:buSzPts val="1300"/>
              <a:buFont typeface="Inter"/>
              <a:buAutoNum type="arabicPeriod"/>
            </a:pPr>
            <a:r>
              <a:rPr lang="en" sz="1300">
                <a:latin typeface="Inter"/>
                <a:ea typeface="Inter"/>
                <a:cs typeface="Inter"/>
                <a:sym typeface="Inter"/>
              </a:rPr>
              <a:t>The fallacy of composition</a:t>
            </a:r>
            <a:endParaRPr sz="1300">
              <a:latin typeface="Inter"/>
              <a:ea typeface="Inter"/>
              <a:cs typeface="Inter"/>
              <a:sym typeface="Inter"/>
            </a:endParaRPr>
          </a:p>
        </p:txBody>
      </p:sp>
      <p:sp>
        <p:nvSpPr>
          <p:cNvPr id="169" name="Google Shape;169;p28"/>
          <p:cNvSpPr/>
          <p:nvPr/>
        </p:nvSpPr>
        <p:spPr>
          <a:xfrm>
            <a:off x="4350259" y="3759477"/>
            <a:ext cx="2277000" cy="4281300"/>
          </a:xfrm>
          <a:prstGeom prst="rect">
            <a:avLst/>
          </a:prstGeom>
          <a:noFill/>
          <a:ln>
            <a:noFill/>
          </a:ln>
        </p:spPr>
        <p:txBody>
          <a:bodyPr anchorCtr="0" anchor="t" bIns="86450" lIns="86450" spcFirstLastPara="1" rIns="86450" wrap="square" tIns="86450">
            <a:noAutofit/>
          </a:bodyPr>
          <a:lstStyle/>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p:txBody>
      </p:sp>
      <p:sp>
        <p:nvSpPr>
          <p:cNvPr id="170" name="Google Shape;170;p28"/>
          <p:cNvSpPr/>
          <p:nvPr/>
        </p:nvSpPr>
        <p:spPr>
          <a:xfrm>
            <a:off x="688000" y="6785792"/>
            <a:ext cx="3512400" cy="2064300"/>
          </a:xfrm>
          <a:prstGeom prst="rect">
            <a:avLst/>
          </a:prstGeom>
          <a:noFill/>
          <a:ln cap="flat" cmpd="sng" w="9525">
            <a:solidFill>
              <a:schemeClr val="dk1"/>
            </a:solidFill>
            <a:prstDash val="solid"/>
            <a:round/>
            <a:headEnd len="sm" w="sm" type="none"/>
            <a:tailEnd len="sm" w="sm" type="none"/>
          </a:ln>
        </p:spPr>
        <p:txBody>
          <a:bodyPr anchorCtr="0" anchor="t" bIns="86450" lIns="86450" spcFirstLastPara="1" rIns="86450" wrap="square" tIns="86450">
            <a:noAutofit/>
          </a:bodyPr>
          <a:lstStyle/>
          <a:p>
            <a:pPr indent="0" lvl="0" marL="0" rtl="0" algn="l">
              <a:lnSpc>
                <a:spcPct val="150000"/>
              </a:lnSpc>
              <a:spcBef>
                <a:spcPts val="0"/>
              </a:spcBef>
              <a:spcAft>
                <a:spcPts val="0"/>
              </a:spcAft>
              <a:buNone/>
            </a:pPr>
            <a:r>
              <a:rPr lang="en" sz="1100">
                <a:latin typeface="Inter"/>
                <a:ea typeface="Inter"/>
                <a:cs typeface="Inter"/>
                <a:sym typeface="Inter"/>
              </a:rPr>
              <a:t>Rationale:</a:t>
            </a:r>
            <a:endParaRPr sz="1100">
              <a:latin typeface="Inter"/>
              <a:ea typeface="Inter"/>
              <a:cs typeface="Inter"/>
              <a:sym typeface="Inter"/>
            </a:endParaRPr>
          </a:p>
        </p:txBody>
      </p:sp>
      <p:sp>
        <p:nvSpPr>
          <p:cNvPr id="171" name="Google Shape;171;p28"/>
          <p:cNvSpPr txBox="1"/>
          <p:nvPr/>
        </p:nvSpPr>
        <p:spPr>
          <a:xfrm>
            <a:off x="310635" y="1570979"/>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