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058400" cx="77724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4645D8B-F6A1-47C3-BC16-EB6CF31E8403}">
  <a:tblStyle styleId="{04645D8B-F6A1-47C3-BC16-EB6CF31E840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PlusJakartaSansMedium-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69692ed0b9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69692ed0b9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6030de6d5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6030de6d5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e89f9568a_0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e89f9568a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1573fbc6d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1573fbc6d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1573fbc6d3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1573fbc6d3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5e89f9568a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5e89f9568a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9692ed0b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9692ed0b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5e89f9568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5e89f956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2f45c0825e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2f45c0825e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12309e6211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12309e6211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12309e6211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12309e6211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image" Target="../media/image10.png"/><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image" Target="../media/image10.png"/><Relationship Id="rId6"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427325" y="3080600"/>
          <a:ext cx="3000000" cy="3000000"/>
        </p:xfrm>
        <a:graphic>
          <a:graphicData uri="http://schemas.openxmlformats.org/drawingml/2006/table">
            <a:tbl>
              <a:tblPr>
                <a:noFill/>
                <a:tableStyleId>{04645D8B-F6A1-47C3-BC16-EB6CF31E8403}</a:tableStyleId>
              </a:tblPr>
              <a:tblGrid>
                <a:gridCol w="803725"/>
                <a:gridCol w="2807275"/>
                <a:gridCol w="937600"/>
                <a:gridCol w="588750"/>
                <a:gridCol w="932950"/>
                <a:gridCol w="847450"/>
              </a:tblGrid>
              <a:tr h="346150">
                <a:tc>
                  <a:txBody>
                    <a:bodyPr/>
                    <a:lstStyle/>
                    <a:p>
                      <a:pPr indent="0" lvl="0" marL="0" rtl="0" algn="ctr">
                        <a:spcBef>
                          <a:spcPts val="0"/>
                        </a:spcBef>
                        <a:spcAft>
                          <a:spcPts val="0"/>
                        </a:spcAft>
                        <a:buNone/>
                      </a:pPr>
                      <a:r>
                        <a:rPr b="1" lang="en" sz="1100">
                          <a:latin typeface="Halant"/>
                          <a:ea typeface="Halant"/>
                          <a:cs typeface="Halant"/>
                          <a:sym typeface="Halant"/>
                        </a:rPr>
                        <a:t>CLAIM</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Halant"/>
                          <a:ea typeface="Halant"/>
                          <a:cs typeface="Halant"/>
                          <a:sym typeface="Halant"/>
                        </a:rPr>
                        <a:t>SUPPORTING STATEMENT</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INTUITION</a:t>
                      </a:r>
                      <a:endParaRPr b="1" sz="10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LOGIC</a:t>
                      </a:r>
                      <a:endParaRPr b="1" sz="1000">
                        <a:latin typeface="Halant"/>
                        <a:ea typeface="Halant"/>
                        <a:cs typeface="Halant"/>
                        <a:sym typeface="Halant"/>
                      </a:endParaRPr>
                    </a:p>
                  </a:txBody>
                  <a:tcPr marT="91425" marB="91425" marR="91425" marL="91425" anchor="ctr">
                    <a:solidFill>
                      <a:srgbClr val="E95C3E"/>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AUTHORITY</a:t>
                      </a:r>
                      <a:endParaRPr b="1" sz="1000">
                        <a:solidFill>
                          <a:schemeClr val="dk1"/>
                        </a:solidFill>
                        <a:latin typeface="Halant"/>
                        <a:ea typeface="Halant"/>
                        <a:cs typeface="Halant"/>
                        <a:sym typeface="Halant"/>
                      </a:endParaRPr>
                    </a:p>
                  </a:txBody>
                  <a:tcPr marT="91425" marB="91425" marR="91425" marL="91425" anchor="ctr">
                    <a:solidFill>
                      <a:srgbClr val="F1AF4B"/>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EVIDENCE</a:t>
                      </a:r>
                      <a:endParaRPr b="1" sz="1000">
                        <a:solidFill>
                          <a:schemeClr val="dk1"/>
                        </a:solidFill>
                        <a:latin typeface="Halant"/>
                        <a:ea typeface="Halant"/>
                        <a:cs typeface="Halant"/>
                        <a:sym typeface="Halant"/>
                      </a:endParaRPr>
                    </a:p>
                  </a:txBody>
                  <a:tcPr marT="91425" marB="91425" marR="91425" marL="91425" anchor="ctr">
                    <a:solidFill>
                      <a:srgbClr val="6484F3"/>
                    </a:solidFill>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The Earth is round.</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“My science teacher said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feels right because a lot of things I see in nature are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seen pictures from space that show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never heard of anyone falling off the edge of the Earth, so it might be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“Smoking is harmful to your health.”</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“Numerous studies show a high correlation between smoking and lung cancer.”</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“The Surgeon General warns that smoking causes cancer and other diseases.”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“Smoking immediately causes coughing and discomfort so it isn’t healthy.”</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615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 don’t think many athletes smoke.”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2100">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“Social media influences public opinion.”</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“Campaign managers for political figures emphasize using social media during elections.” </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“Why else would companies spend millions on social media advertising?”</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“After I am online, I want certain products more.”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820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“Recent polls show that many people use social media as their main source of news.”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0" name="Google Shape;60;p13"/>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62" name="Google Shape;62;p13"/>
          <p:cNvSpPr txBox="1"/>
          <p:nvPr/>
        </p:nvSpPr>
        <p:spPr>
          <a:xfrm>
            <a:off x="352650" y="2443300"/>
            <a:ext cx="706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Read the CLAIM. Then look at each supporting statement. Determine which claim tester is being used. Place an X in the appropriate column for each supporting statement.</a:t>
            </a:r>
            <a:endParaRPr b="1" sz="1100">
              <a:solidFill>
                <a:schemeClr val="dk1"/>
              </a:solidFill>
              <a:latin typeface="Halant"/>
              <a:ea typeface="Halant"/>
              <a:cs typeface="Halant"/>
              <a:sym typeface="Halant"/>
            </a:endParaRPr>
          </a:p>
        </p:txBody>
      </p:sp>
      <p:sp>
        <p:nvSpPr>
          <p:cNvPr id="63" name="Google Shape;63;p13"/>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sp>
        <p:nvSpPr>
          <p:cNvPr id="176" name="Google Shape;176;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Evaluating Arguments</a:t>
            </a:r>
            <a:endParaRPr sz="1900">
              <a:latin typeface="Halant"/>
              <a:ea typeface="Halant"/>
              <a:cs typeface="Halant"/>
              <a:sym typeface="Halant"/>
            </a:endParaRPr>
          </a:p>
        </p:txBody>
      </p:sp>
      <p:pic>
        <p:nvPicPr>
          <p:cNvPr id="177" name="Google Shape;177;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8" name="Google Shape;178;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9" name="Google Shape;179;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0" name="Google Shape;180;p22"/>
          <p:cNvSpPr txBox="1"/>
          <p:nvPr/>
        </p:nvSpPr>
        <p:spPr>
          <a:xfrm>
            <a:off x="423725" y="2119825"/>
            <a:ext cx="6950100" cy="36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  1.   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The Silk Road was a historically significant network of trade routes in the ancient world that connected China and eastern Asia to the Roman Empire and Europe. </a:t>
            </a:r>
            <a:r>
              <a:rPr b="1" lang="en" sz="1300">
                <a:solidFill>
                  <a:schemeClr val="lt1"/>
                </a:solidFill>
                <a:highlight>
                  <a:schemeClr val="accent1"/>
                </a:highlight>
                <a:latin typeface="Inter"/>
                <a:ea typeface="Inter"/>
                <a:cs typeface="Inter"/>
                <a:sym typeface="Inter"/>
              </a:rPr>
              <a:t>(0 points)</a:t>
            </a:r>
            <a:endParaRPr b="1" sz="13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Despite its popularity, “the Silk Road” is not an accurate term to describe ancient Eurasian trade routes because it was never used by people during that time, it assumes that silk was the only good traded, and it does not account for the various cultures that engaged in trade. </a:t>
            </a:r>
            <a:r>
              <a:rPr b="1" lang="en" sz="1300">
                <a:solidFill>
                  <a:schemeClr val="lt1"/>
                </a:solidFill>
                <a:highlight>
                  <a:schemeClr val="accent1"/>
                </a:highlight>
                <a:latin typeface="Inter"/>
                <a:ea typeface="Inter"/>
                <a:cs typeface="Inter"/>
                <a:sym typeface="Inter"/>
              </a:rPr>
              <a:t>(3 points)</a:t>
            </a:r>
            <a:endParaRPr b="1" sz="13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“The Silk Road” is not an accurate term to describe ancient Eurasian trade routes because it was more than one road. </a:t>
            </a:r>
            <a:r>
              <a:rPr b="1" lang="en" sz="1300">
                <a:solidFill>
                  <a:schemeClr val="lt1"/>
                </a:solidFill>
                <a:highlight>
                  <a:schemeClr val="accent1"/>
                </a:highlight>
                <a:latin typeface="Inter"/>
                <a:ea typeface="Inter"/>
                <a:cs typeface="Inter"/>
                <a:sym typeface="Inter"/>
              </a:rPr>
              <a:t>(1 point)</a:t>
            </a:r>
            <a:endParaRPr b="1" sz="13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 </a:t>
            </a:r>
            <a:r>
              <a:rPr lang="en" sz="1500">
                <a:solidFill>
                  <a:schemeClr val="dk1"/>
                </a:solidFill>
                <a:latin typeface="Inter"/>
                <a:ea typeface="Inter"/>
                <a:cs typeface="Inter"/>
                <a:sym typeface="Inter"/>
              </a:rPr>
              <a:t>Even though no one who traveled ancient Eurasian trade routes actually used the term, “the Silk Road,” it is still the most appropriate term to use because it has been used for about 150 years and its use contributes to the funding of research today. </a:t>
            </a:r>
            <a:r>
              <a:rPr b="1" lang="en" sz="1300">
                <a:solidFill>
                  <a:schemeClr val="lt1"/>
                </a:solidFill>
                <a:highlight>
                  <a:schemeClr val="accent1"/>
                </a:highlight>
                <a:latin typeface="Inter"/>
                <a:ea typeface="Inter"/>
                <a:cs typeface="Inter"/>
                <a:sym typeface="Inter"/>
              </a:rPr>
              <a:t>(2 points)</a:t>
            </a:r>
            <a:endParaRPr b="1" sz="1300">
              <a:solidFill>
                <a:schemeClr val="lt1"/>
              </a:solidFill>
              <a:highlight>
                <a:schemeClr val="accent1"/>
              </a:highlight>
              <a:latin typeface="Inter"/>
              <a:ea typeface="Inter"/>
              <a:cs typeface="Inter"/>
              <a:sym typeface="Inter"/>
            </a:endParaRPr>
          </a:p>
        </p:txBody>
      </p:sp>
      <p:sp>
        <p:nvSpPr>
          <p:cNvPr id="181" name="Google Shape;181;p22"/>
          <p:cNvSpPr txBox="1"/>
          <p:nvPr/>
        </p:nvSpPr>
        <p:spPr>
          <a:xfrm>
            <a:off x="445175" y="6518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Is “The Silk Road” an accurate term to describe ancient Eurasian trade routes?</a:t>
            </a:r>
            <a:endParaRPr b="1" sz="2500">
              <a:solidFill>
                <a:schemeClr val="dk1"/>
              </a:solidFill>
              <a:latin typeface="Inter"/>
              <a:ea typeface="Inter"/>
              <a:cs typeface="Inter"/>
              <a:sym typeface="Inter"/>
            </a:endParaRPr>
          </a:p>
        </p:txBody>
      </p:sp>
      <p:sp>
        <p:nvSpPr>
          <p:cNvPr id="182" name="Google Shape;182;p22"/>
          <p:cNvSpPr txBox="1"/>
          <p:nvPr/>
        </p:nvSpPr>
        <p:spPr>
          <a:xfrm>
            <a:off x="919625" y="7072900"/>
            <a:ext cx="5954700" cy="23517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a:p>
            <a:pPr indent="45720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Choice B is the </a:t>
            </a:r>
            <a:r>
              <a:rPr b="1" i="1" lang="en" sz="1300">
                <a:solidFill>
                  <a:schemeClr val="accent1"/>
                </a:solidFill>
                <a:latin typeface="Inter"/>
                <a:ea typeface="Inter"/>
                <a:cs typeface="Inter"/>
                <a:sym typeface="Inter"/>
              </a:rPr>
              <a:t>best</a:t>
            </a:r>
            <a:r>
              <a:rPr b="1" lang="en" sz="1300">
                <a:solidFill>
                  <a:schemeClr val="accent1"/>
                </a:solidFill>
                <a:latin typeface="Inter"/>
                <a:ea typeface="Inter"/>
                <a:cs typeface="Inter"/>
                <a:sym typeface="Inter"/>
              </a:rPr>
              <a:t> statement, as it clearly addresses the prompt by using the language of the prompt as well as being historically defensible. Each of the pieces of evidence are specific enough to be proven with appropriate evidence. Choice D, being 2 points, is clear and historically defensible, but its pieces of evidence are more vague and not necessarily defensible. Choice C does answer the prompt, but it only provides one piece of vague evidence, making it worth 1 point. Lastly, Choice A does not clearly address the prompt, but only defines what the Silk Road means and so is 0 points.</a:t>
            </a:r>
            <a:endParaRPr b="1" sz="1500">
              <a:solidFill>
                <a:schemeClr val="accent1"/>
              </a:solidFill>
              <a:latin typeface="Inter"/>
              <a:ea typeface="Inter"/>
              <a:cs typeface="Inter"/>
              <a:sym typeface="Inter"/>
            </a:endParaRPr>
          </a:p>
        </p:txBody>
      </p:sp>
      <p:cxnSp>
        <p:nvCxnSpPr>
          <p:cNvPr id="183" name="Google Shape;183;p22"/>
          <p:cNvCxnSpPr/>
          <p:nvPr/>
        </p:nvCxnSpPr>
        <p:spPr>
          <a:xfrm>
            <a:off x="946325" y="7293550"/>
            <a:ext cx="5904900" cy="1910400"/>
          </a:xfrm>
          <a:prstGeom prst="straightConnector1">
            <a:avLst/>
          </a:prstGeom>
          <a:noFill/>
          <a:ln cap="flat" cmpd="sng" w="9525">
            <a:solidFill>
              <a:srgbClr val="9E9E9E"/>
            </a:solidFill>
            <a:prstDash val="solid"/>
            <a:round/>
            <a:headEnd len="med" w="med" type="none"/>
            <a:tailEnd len="med" w="med" type="none"/>
          </a:ln>
        </p:spPr>
      </p:cxnSp>
      <p:cxnSp>
        <p:nvCxnSpPr>
          <p:cNvPr id="184" name="Google Shape;184;p22"/>
          <p:cNvCxnSpPr/>
          <p:nvPr/>
        </p:nvCxnSpPr>
        <p:spPr>
          <a:xfrm flipH="1" rot="10800000">
            <a:off x="946325" y="7293675"/>
            <a:ext cx="5832300" cy="1823400"/>
          </a:xfrm>
          <a:prstGeom prst="straightConnector1">
            <a:avLst/>
          </a:prstGeom>
          <a:noFill/>
          <a:ln cap="flat" cmpd="sng" w="9525">
            <a:solidFill>
              <a:srgbClr val="9E9E9E"/>
            </a:solidFill>
            <a:prstDash val="solid"/>
            <a:round/>
            <a:headEnd len="med" w="med" type="none"/>
            <a:tailEnd len="med" w="med" type="none"/>
          </a:ln>
        </p:spPr>
      </p:cxnSp>
      <p:sp>
        <p:nvSpPr>
          <p:cNvPr id="185" name="Google Shape;185;p22"/>
          <p:cNvSpPr txBox="1"/>
          <p:nvPr/>
        </p:nvSpPr>
        <p:spPr>
          <a:xfrm>
            <a:off x="2306750" y="7742200"/>
            <a:ext cx="3068100" cy="9696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Use CER Template</a:t>
            </a:r>
            <a:endParaRPr sz="1900">
              <a:solidFill>
                <a:schemeClr val="dk1"/>
              </a:solidFill>
              <a:latin typeface="Plus Jakarta Sans"/>
              <a:ea typeface="Plus Jakarta Sans"/>
              <a:cs typeface="Plus Jakarta Sans"/>
              <a:sym typeface="Plus Jakarta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pic>
        <p:nvPicPr>
          <p:cNvPr id="190" name="Google Shape;190;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3" name="Google Shape;193;p23"/>
          <p:cNvGraphicFramePr/>
          <p:nvPr/>
        </p:nvGraphicFramePr>
        <p:xfrm>
          <a:off x="443891" y="1982738"/>
          <a:ext cx="3000000" cy="3000000"/>
        </p:xfrm>
        <a:graphic>
          <a:graphicData uri="http://schemas.openxmlformats.org/drawingml/2006/table">
            <a:tbl>
              <a:tblPr>
                <a:noFill/>
                <a:tableStyleId>{04645D8B-F6A1-47C3-BC16-EB6CF31E8403}</a:tableStyleId>
              </a:tblPr>
              <a:tblGrid>
                <a:gridCol w="1434050"/>
                <a:gridCol w="5450675"/>
              </a:tblGrid>
              <a:tr h="104475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500">
                          <a:solidFill>
                            <a:srgbClr val="E95C3E"/>
                          </a:solidFill>
                          <a:latin typeface="Inter"/>
                          <a:ea typeface="Inter"/>
                          <a:cs typeface="Inter"/>
                          <a:sym typeface="Inter"/>
                        </a:rPr>
                        <a:t>Choice B is the </a:t>
                      </a:r>
                      <a:r>
                        <a:rPr b="1" i="1" lang="en" sz="1500">
                          <a:solidFill>
                            <a:srgbClr val="E95C3E"/>
                          </a:solidFill>
                          <a:latin typeface="Inter"/>
                          <a:ea typeface="Inter"/>
                          <a:cs typeface="Inter"/>
                          <a:sym typeface="Inter"/>
                        </a:rPr>
                        <a:t>best</a:t>
                      </a:r>
                      <a:r>
                        <a:rPr b="1" lang="en" sz="1500">
                          <a:solidFill>
                            <a:srgbClr val="E95C3E"/>
                          </a:solidFill>
                          <a:latin typeface="Inter"/>
                          <a:ea typeface="Inter"/>
                          <a:cs typeface="Inter"/>
                          <a:sym typeface="Inter"/>
                        </a:rPr>
                        <a:t> statement.</a:t>
                      </a:r>
                      <a:endParaRPr b="1" sz="1500">
                        <a:solidFill>
                          <a:srgbClr val="E95C3E"/>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500">
                          <a:solidFill>
                            <a:srgbClr val="E95C3E"/>
                          </a:solidFill>
                          <a:latin typeface="Inter"/>
                          <a:ea typeface="Inter"/>
                          <a:cs typeface="Inter"/>
                          <a:sym typeface="Inter"/>
                        </a:rPr>
                        <a:t>It clearly addresses the prompt by using the language of the prompt as well as being historically defensible by citing three reasons: the term was not “used by people during that time,” silk was not the only good traded, and various cultures engaged in trade.</a:t>
                      </a:r>
                      <a:endParaRPr b="1" sz="1500">
                        <a:solidFill>
                          <a:srgbClr val="E95C3E"/>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040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500">
                          <a:solidFill>
                            <a:srgbClr val="E95C3E"/>
                          </a:solidFill>
                          <a:latin typeface="Inter"/>
                          <a:ea typeface="Inter"/>
                          <a:cs typeface="Inter"/>
                          <a:sym typeface="Inter"/>
                        </a:rPr>
                        <a:t>Each of the pieces of evidence are specific enough to be proven with appropriate evidence. </a:t>
                      </a:r>
                      <a:endParaRPr b="1" sz="1500">
                        <a:solidFill>
                          <a:srgbClr val="E95C3E"/>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EVIDENCE #2</a:t>
                      </a:r>
                      <a:endParaRPr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(Facts, examples, sources)</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500">
                          <a:solidFill>
                            <a:srgbClr val="E95C3E"/>
                          </a:solidFill>
                          <a:latin typeface="Inter"/>
                          <a:ea typeface="Inter"/>
                          <a:cs typeface="Inter"/>
                          <a:sym typeface="Inter"/>
                        </a:rPr>
                        <a:t>Choice D, being 2 points, is clear and somewhat historically defensible, but its pieces of evidence are more vague and don’t have specificity necessary to be historically defensible.</a:t>
                      </a:r>
                      <a:endParaRPr b="1" sz="1500">
                        <a:solidFill>
                          <a:srgbClr val="E95C3E"/>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468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500">
                          <a:solidFill>
                            <a:srgbClr val="E95C3E"/>
                          </a:solidFill>
                          <a:latin typeface="Inter"/>
                          <a:ea typeface="Inter"/>
                          <a:cs typeface="Inter"/>
                          <a:sym typeface="Inter"/>
                        </a:rPr>
                        <a:t>The statement acknowledges that the term “has been used for about 150 years,” but doesn’t give any sort of hint why that matters.</a:t>
                      </a:r>
                      <a:endParaRPr b="1" sz="1500">
                        <a:solidFill>
                          <a:srgbClr val="E95C3E"/>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94" name="Google Shape;194;p23"/>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 Evidence, Reasoning (Exemplar)</a:t>
            </a:r>
            <a:endParaRPr sz="2500">
              <a:latin typeface="Plus Jakarta Sans Medium"/>
              <a:ea typeface="Plus Jakarta Sans Medium"/>
              <a:cs typeface="Plus Jakarta Sans Medium"/>
              <a:sym typeface="Plus Jakarta Sans Medium"/>
            </a:endParaRPr>
          </a:p>
        </p:txBody>
      </p:sp>
      <p:pic>
        <p:nvPicPr>
          <p:cNvPr id="195" name="Google Shape;195;p2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6" name="Google Shape;196;p23"/>
          <p:cNvSpPr txBox="1"/>
          <p:nvPr/>
        </p:nvSpPr>
        <p:spPr>
          <a:xfrm>
            <a:off x="770550" y="1292100"/>
            <a:ext cx="6231300" cy="4380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a:latin typeface="Inter"/>
                <a:ea typeface="Inter"/>
                <a:cs typeface="Inter"/>
                <a:sym typeface="Inter"/>
              </a:rPr>
              <a:t>  2.  Justify your choice of thesis statement using the template below:</a:t>
            </a:r>
            <a:endParaRPr>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24"/>
          <p:cNvSpPr txBox="1"/>
          <p:nvPr/>
        </p:nvSpPr>
        <p:spPr>
          <a:xfrm>
            <a:off x="1446800" y="902050"/>
            <a:ext cx="49098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 Prompt </a:t>
            </a:r>
            <a:endParaRPr b="1" sz="1900">
              <a:solidFill>
                <a:schemeClr val="dk1"/>
              </a:solidFill>
              <a:latin typeface="Plus Jakarta Sans"/>
              <a:ea typeface="Plus Jakarta Sans"/>
              <a:cs typeface="Plus Jakarta Sans"/>
              <a:sym typeface="Plus Jakarta Sans"/>
            </a:endParaRPr>
          </a:p>
        </p:txBody>
      </p:sp>
      <p:graphicFrame>
        <p:nvGraphicFramePr>
          <p:cNvPr id="202" name="Google Shape;202;p24"/>
          <p:cNvGraphicFramePr/>
          <p:nvPr/>
        </p:nvGraphicFramePr>
        <p:xfrm>
          <a:off x="969478" y="1521929"/>
          <a:ext cx="3000000" cy="3000000"/>
        </p:xfrm>
        <a:graphic>
          <a:graphicData uri="http://schemas.openxmlformats.org/drawingml/2006/table">
            <a:tbl>
              <a:tblPr>
                <a:noFill/>
                <a:tableStyleId>{04645D8B-F6A1-47C3-BC16-EB6CF31E8403}</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3" name="Google Shape;203;p24"/>
          <p:cNvSpPr txBox="1"/>
          <p:nvPr/>
        </p:nvSpPr>
        <p:spPr>
          <a:xfrm>
            <a:off x="1250456" y="352518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204" name="Google Shape;204;p24"/>
          <p:cNvGraphicFramePr/>
          <p:nvPr/>
        </p:nvGraphicFramePr>
        <p:xfrm>
          <a:off x="559991" y="4094910"/>
          <a:ext cx="3000000" cy="3000000"/>
        </p:xfrm>
        <a:graphic>
          <a:graphicData uri="http://schemas.openxmlformats.org/drawingml/2006/table">
            <a:tbl>
              <a:tblPr>
                <a:noFill/>
                <a:tableStyleId>{04645D8B-F6A1-47C3-BC16-EB6CF31E8403}</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the </a:t>
                      </a:r>
                      <a:r>
                        <a:rPr i="1" lang="en" sz="1300">
                          <a:solidFill>
                            <a:srgbClr val="000000"/>
                          </a:solidFill>
                          <a:latin typeface="Inter"/>
                          <a:ea typeface="Inter"/>
                          <a:cs typeface="Inter"/>
                          <a:sym typeface="Inter"/>
                        </a:rPr>
                        <a:t>best</a:t>
                      </a:r>
                      <a:r>
                        <a:rPr lang="en" sz="1300">
                          <a:solidFill>
                            <a:srgbClr val="000000"/>
                          </a:solidFill>
                          <a:latin typeface="Inter"/>
                          <a:ea typeface="Inter"/>
                          <a:cs typeface="Inter"/>
                          <a:sym typeface="Inter"/>
                        </a:rPr>
                        <a:t> thesis statement —which is worth three points as shown on the teacher key—that would answer the prompt.</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either the 1 or 2 point option from the WMC question. </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OR</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Student’s justification of the 3 point option needs deeper analysis.</a:t>
                      </a:r>
                      <a:endParaRPr sz="1300">
                        <a:solidFill>
                          <a:srgbClr val="000000"/>
                        </a:solidFill>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justification of their choice (either the 1 or 2 point option) lacks deep analysis.</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either makes no attempt to justify their choice OR try to justify the 0 point option.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5" name="Google Shape;205;p24"/>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206" name="Google Shape;206;p2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 for Formative Assessment: Evaluating Arguments</a:t>
            </a:r>
            <a:endParaRPr sz="1900">
              <a:latin typeface="Halant"/>
              <a:ea typeface="Halant"/>
              <a:cs typeface="Halant"/>
              <a:sym typeface="Halant"/>
            </a:endParaRPr>
          </a:p>
        </p:txBody>
      </p:sp>
      <p:pic>
        <p:nvPicPr>
          <p:cNvPr id="207" name="Google Shape;207;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8" name="Google Shape;208;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9" name="Google Shape;209;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world history.</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Using logic and intuition, write a statement that explains why you believe the claim to be false.</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(logic or intuition) you used when thinking about the myth.</a:t>
            </a:r>
            <a:endParaRPr sz="1100">
              <a:solidFill>
                <a:schemeClr val="dk1"/>
              </a:solidFill>
              <a:latin typeface="Halant"/>
              <a:ea typeface="Halant"/>
              <a:cs typeface="Halant"/>
              <a:sym typeface="Halant"/>
            </a:endParaRPr>
          </a:p>
        </p:txBody>
      </p:sp>
      <p:pic>
        <p:nvPicPr>
          <p:cNvPr id="72" name="Google Shape;72;p14"/>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graphicFrame>
        <p:nvGraphicFramePr>
          <p:cNvPr id="73" name="Google Shape;73;p14"/>
          <p:cNvGraphicFramePr/>
          <p:nvPr/>
        </p:nvGraphicFramePr>
        <p:xfrm>
          <a:off x="419100" y="4305300"/>
          <a:ext cx="3000000" cy="3000000"/>
        </p:xfrm>
        <a:graphic>
          <a:graphicData uri="http://schemas.openxmlformats.org/drawingml/2006/table">
            <a:tbl>
              <a:tblPr>
                <a:noFill/>
                <a:tableStyleId>{04645D8B-F6A1-47C3-BC16-EB6CF31E8403}</a:tableStyleId>
              </a:tblPr>
              <a:tblGrid>
                <a:gridCol w="2198850"/>
                <a:gridCol w="2852325"/>
                <a:gridCol w="1545375"/>
              </a:tblGrid>
              <a:tr h="653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Statement</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People in the Middle Ages believed the Earth was flat.</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Christopher Columbus discovered America.</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None/>
                      </a:pPr>
                      <a:r>
                        <a:rPr i="1" lang="en" sz="1200">
                          <a:solidFill>
                            <a:srgbClr val="231F20"/>
                          </a:solidFill>
                          <a:latin typeface="Halant"/>
                          <a:ea typeface="Halant"/>
                          <a:cs typeface="Halant"/>
                          <a:sym typeface="Halant"/>
                        </a:rPr>
                        <a:t>The Greeks invented all the foundations of mathematics.</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8475">
                <a:tc>
                  <a:txBody>
                    <a:bodyPr/>
                    <a:lstStyle/>
                    <a:p>
                      <a:pPr indent="0" lvl="0" marL="0" rtl="0" algn="l">
                        <a:lnSpc>
                          <a:spcPct val="96999"/>
                        </a:lnSpc>
                        <a:spcBef>
                          <a:spcPts val="0"/>
                        </a:spcBef>
                        <a:spcAft>
                          <a:spcPts val="0"/>
                        </a:spcAft>
                        <a:buClr>
                          <a:schemeClr val="dk1"/>
                        </a:buClr>
                        <a:buSzPts val="1100"/>
                        <a:buFont typeface="Arial"/>
                        <a:buNone/>
                      </a:pPr>
                      <a:r>
                        <a:rPr i="1" lang="en" sz="1200">
                          <a:solidFill>
                            <a:srgbClr val="231F20"/>
                          </a:solidFill>
                          <a:latin typeface="Halant"/>
                          <a:ea typeface="Halant"/>
                          <a:cs typeface="Halant"/>
                          <a:sym typeface="Halant"/>
                        </a:rPr>
                        <a:t>Ancient civilizations in the Americas were primitive and lacked advanced knowledge.</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4" name="Google Shape;74;p14"/>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75" name="Google Shape;75;p14"/>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76" name="Google Shape;76;p14"/>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77" name="Google Shape;77;p14"/>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78" name="Google Shape;78;p14"/>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pic>
        <p:nvPicPr>
          <p:cNvPr id="83" name="Google Shape;8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4" name="Google Shape;8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6" name="Google Shape;86;p15"/>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a:t>
            </a:r>
            <a:r>
              <a:rPr lang="en" sz="1100">
                <a:solidFill>
                  <a:schemeClr val="dk1"/>
                </a:solidFill>
                <a:latin typeface="Halant"/>
                <a:ea typeface="Halant"/>
                <a:cs typeface="Halant"/>
                <a:sym typeface="Halant"/>
              </a:rPr>
              <a:t>world history.</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Thinking about authority and evidence, what sources could contradict and challenge the claim/myth.</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(authority or evidence)  you used when thinking about the myth.</a:t>
            </a:r>
            <a:endParaRPr sz="1100">
              <a:solidFill>
                <a:schemeClr val="dk1"/>
              </a:solidFill>
              <a:latin typeface="Halant"/>
              <a:ea typeface="Halant"/>
              <a:cs typeface="Halant"/>
              <a:sym typeface="Halant"/>
            </a:endParaRPr>
          </a:p>
        </p:txBody>
      </p:sp>
      <p:pic>
        <p:nvPicPr>
          <p:cNvPr id="87" name="Google Shape;87;p15"/>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sp>
        <p:nvSpPr>
          <p:cNvPr id="88" name="Google Shape;88;p15"/>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89" name="Google Shape;89;p15"/>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90" name="Google Shape;90;p15"/>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91" name="Google Shape;91;p15"/>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92" name="Google Shape;92;p15"/>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93" name="Google Shape;93;p15"/>
          <p:cNvGraphicFramePr/>
          <p:nvPr/>
        </p:nvGraphicFramePr>
        <p:xfrm>
          <a:off x="419100" y="4305300"/>
          <a:ext cx="3000000" cy="3000000"/>
        </p:xfrm>
        <a:graphic>
          <a:graphicData uri="http://schemas.openxmlformats.org/drawingml/2006/table">
            <a:tbl>
              <a:tblPr>
                <a:noFill/>
                <a:tableStyleId>{04645D8B-F6A1-47C3-BC16-EB6CF31E8403}</a:tableStyleId>
              </a:tblPr>
              <a:tblGrid>
                <a:gridCol w="2198850"/>
                <a:gridCol w="2852325"/>
                <a:gridCol w="1545375"/>
              </a:tblGrid>
              <a:tr h="653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Statement</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The Roman Empire was always united and stable.</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Ancient India was isolated from the rest of the ancient world.</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None/>
                      </a:pPr>
                      <a:r>
                        <a:rPr i="1" lang="en" sz="1200">
                          <a:solidFill>
                            <a:srgbClr val="231F20"/>
                          </a:solidFill>
                          <a:latin typeface="Halant"/>
                          <a:ea typeface="Halant"/>
                          <a:cs typeface="Halant"/>
                          <a:sym typeface="Halant"/>
                        </a:rPr>
                        <a:t>Pharaohs ruled Egypt without opposition or unrest.</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8475">
                <a:tc>
                  <a:txBody>
                    <a:bodyPr/>
                    <a:lstStyle/>
                    <a:p>
                      <a:pPr indent="0" lvl="0" marL="0" rtl="0" algn="l">
                        <a:lnSpc>
                          <a:spcPct val="96999"/>
                        </a:lnSpc>
                        <a:spcBef>
                          <a:spcPts val="0"/>
                        </a:spcBef>
                        <a:spcAft>
                          <a:spcPts val="0"/>
                        </a:spcAft>
                        <a:buClr>
                          <a:schemeClr val="dk1"/>
                        </a:buClr>
                        <a:buSzPts val="1100"/>
                        <a:buFont typeface="Arial"/>
                        <a:buNone/>
                      </a:pPr>
                      <a:r>
                        <a:rPr i="1" lang="en" sz="1200">
                          <a:solidFill>
                            <a:srgbClr val="231F20"/>
                          </a:solidFill>
                          <a:latin typeface="Halant"/>
                          <a:ea typeface="Halant"/>
                          <a:cs typeface="Halant"/>
                          <a:sym typeface="Halant"/>
                        </a:rPr>
                        <a:t>Ancient Mesopotamia had little influence on later civilizations.</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9" name="Google Shape;99;p16"/>
          <p:cNvSpPr txBox="1"/>
          <p:nvPr/>
        </p:nvSpPr>
        <p:spPr>
          <a:xfrm>
            <a:off x="2757050" y="2292925"/>
            <a:ext cx="4479000" cy="18348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assessing the validity of an claim using the available evidence. Furthermore, by utilizing other skills, like contextualization, perspective, and continuity and change over time, the rationale behind an argument can be better understood.</a:t>
            </a:r>
            <a:endParaRPr b="1" sz="1500">
              <a:solidFill>
                <a:schemeClr val="dk1"/>
              </a:solidFill>
              <a:latin typeface="Plus Jakarta Sans"/>
              <a:ea typeface="Plus Jakarta Sans"/>
              <a:cs typeface="Plus Jakarta Sans"/>
              <a:sym typeface="Plus Jakarta Sans"/>
            </a:endParaRPr>
          </a:p>
        </p:txBody>
      </p:sp>
      <p:sp>
        <p:nvSpPr>
          <p:cNvPr id="100" name="Google Shape;100;p1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Arguments</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16"/>
          <p:cNvSpPr txBox="1"/>
          <p:nvPr/>
        </p:nvSpPr>
        <p:spPr>
          <a:xfrm>
            <a:off x="536450" y="4625100"/>
            <a:ext cx="6699600" cy="13473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5" name="Google Shape;105;p16"/>
          <p:cNvPicPr preferRelativeResize="0"/>
          <p:nvPr/>
        </p:nvPicPr>
        <p:blipFill>
          <a:blip r:embed="rId5">
            <a:alphaModFix/>
          </a:blip>
          <a:stretch>
            <a:fillRect/>
          </a:stretch>
        </p:blipFill>
        <p:spPr>
          <a:xfrm>
            <a:off x="461874" y="2232375"/>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Arguments</a:t>
            </a:r>
            <a:endParaRPr sz="1900">
              <a:latin typeface="Halant"/>
              <a:ea typeface="Halant"/>
              <a:cs typeface="Halant"/>
              <a:sym typeface="Halant"/>
            </a:endParaRPr>
          </a:p>
        </p:txBody>
      </p:sp>
      <p:pic>
        <p:nvPicPr>
          <p:cNvPr id="111" name="Google Shape;11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4" name="Google Shape;114;p17"/>
          <p:cNvSpPr txBox="1"/>
          <p:nvPr/>
        </p:nvSpPr>
        <p:spPr>
          <a:xfrm>
            <a:off x="423725" y="2424625"/>
            <a:ext cx="6950100" cy="36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  1.    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The Silk Road was a historically significant network of trade routes in the ancient world that connected China and eastern Asia to the Roman Empire and Europe.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Despite its popularity, “the Silk Road” is not an accurate term to describe ancient Eurasian trade routes because it was never used by people during that time, it assumes that silk was the only good traded, and it does not account for the various cultures that engaged in trade.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“The Silk Road” is not an accurate term to describe ancient Eurasian trade routes because it was more than one road.</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 </a:t>
            </a:r>
            <a:r>
              <a:rPr lang="en" sz="1500">
                <a:solidFill>
                  <a:schemeClr val="dk1"/>
                </a:solidFill>
                <a:latin typeface="Inter"/>
                <a:ea typeface="Inter"/>
                <a:cs typeface="Inter"/>
                <a:sym typeface="Inter"/>
              </a:rPr>
              <a:t>Even though no one who traveled ancient Eurasian trade routes actually used the term, “the Silk Road,” it is still the most appropriate term to use because it has been used for about 150 years and its use contributes to the funding of research today.</a:t>
            </a:r>
            <a:endParaRPr sz="1500">
              <a:solidFill>
                <a:schemeClr val="dk1"/>
              </a:solidFill>
              <a:latin typeface="Inter"/>
              <a:ea typeface="Inter"/>
              <a:cs typeface="Inter"/>
              <a:sym typeface="Inter"/>
            </a:endParaRPr>
          </a:p>
        </p:txBody>
      </p:sp>
      <p:sp>
        <p:nvSpPr>
          <p:cNvPr id="115" name="Google Shape;115;p17"/>
          <p:cNvSpPr txBox="1"/>
          <p:nvPr/>
        </p:nvSpPr>
        <p:spPr>
          <a:xfrm>
            <a:off x="445175" y="8804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Is “The Silk Road” an accurate term to describe ancient Eurasian trade routes?</a:t>
            </a:r>
            <a:endParaRPr b="1" sz="2500">
              <a:solidFill>
                <a:schemeClr val="dk1"/>
              </a:solidFill>
              <a:latin typeface="Inter"/>
              <a:ea typeface="Inter"/>
              <a:cs typeface="Inter"/>
              <a:sym typeface="Inter"/>
            </a:endParaRPr>
          </a:p>
        </p:txBody>
      </p:sp>
      <p:sp>
        <p:nvSpPr>
          <p:cNvPr id="116" name="Google Shape;116;p17"/>
          <p:cNvSpPr txBox="1"/>
          <p:nvPr/>
        </p:nvSpPr>
        <p:spPr>
          <a:xfrm>
            <a:off x="918600" y="6940575"/>
            <a:ext cx="5954700" cy="20004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p:txBody>
      </p:sp>
      <p:cxnSp>
        <p:nvCxnSpPr>
          <p:cNvPr id="117" name="Google Shape;117;p17"/>
          <p:cNvCxnSpPr/>
          <p:nvPr/>
        </p:nvCxnSpPr>
        <p:spPr>
          <a:xfrm>
            <a:off x="974050" y="7015875"/>
            <a:ext cx="5904900" cy="1910400"/>
          </a:xfrm>
          <a:prstGeom prst="straightConnector1">
            <a:avLst/>
          </a:prstGeom>
          <a:noFill/>
          <a:ln cap="flat" cmpd="sng" w="9525">
            <a:solidFill>
              <a:srgbClr val="9E9E9E"/>
            </a:solidFill>
            <a:prstDash val="solid"/>
            <a:round/>
            <a:headEnd len="med" w="med" type="none"/>
            <a:tailEnd len="med" w="med" type="none"/>
          </a:ln>
        </p:spPr>
      </p:cxnSp>
      <p:cxnSp>
        <p:nvCxnSpPr>
          <p:cNvPr id="118" name="Google Shape;118;p17"/>
          <p:cNvCxnSpPr/>
          <p:nvPr/>
        </p:nvCxnSpPr>
        <p:spPr>
          <a:xfrm flipH="1" rot="10800000">
            <a:off x="974050" y="7016000"/>
            <a:ext cx="5832300" cy="1823400"/>
          </a:xfrm>
          <a:prstGeom prst="straightConnector1">
            <a:avLst/>
          </a:prstGeom>
          <a:noFill/>
          <a:ln cap="flat" cmpd="sng" w="9525">
            <a:solidFill>
              <a:srgbClr val="9E9E9E"/>
            </a:solidFill>
            <a:prstDash val="solid"/>
            <a:round/>
            <a:headEnd len="med" w="med" type="none"/>
            <a:tailEnd len="med" w="med" type="none"/>
          </a:ln>
        </p:spPr>
      </p:cxnSp>
      <p:sp>
        <p:nvSpPr>
          <p:cNvPr id="119" name="Google Shape;119;p17"/>
          <p:cNvSpPr txBox="1"/>
          <p:nvPr/>
        </p:nvSpPr>
        <p:spPr>
          <a:xfrm>
            <a:off x="2334475" y="7464525"/>
            <a:ext cx="3068100" cy="9696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Use CER Template</a:t>
            </a:r>
            <a:endParaRPr sz="1900">
              <a:solidFill>
                <a:schemeClr val="dk1"/>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7" name="Google Shape;127;p18"/>
          <p:cNvGraphicFramePr/>
          <p:nvPr/>
        </p:nvGraphicFramePr>
        <p:xfrm>
          <a:off x="443891" y="1982738"/>
          <a:ext cx="3000000" cy="3000000"/>
        </p:xfrm>
        <a:graphic>
          <a:graphicData uri="http://schemas.openxmlformats.org/drawingml/2006/table">
            <a:tbl>
              <a:tblPr>
                <a:noFill/>
                <a:tableStyleId>{04645D8B-F6A1-47C3-BC16-EB6CF31E8403}</a:tableStyleId>
              </a:tblPr>
              <a:tblGrid>
                <a:gridCol w="1434050"/>
                <a:gridCol w="5450675"/>
              </a:tblGrid>
              <a:tr h="104475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040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EVIDENCE #2</a:t>
                      </a:r>
                      <a:endParaRPr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(Facts, examples, sources)</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468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8" name="Google Shape;128;p18"/>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 Evidence, Reasoning</a:t>
            </a:r>
            <a:endParaRPr sz="2500">
              <a:latin typeface="Plus Jakarta Sans Medium"/>
              <a:ea typeface="Plus Jakarta Sans Medium"/>
              <a:cs typeface="Plus Jakarta Sans Medium"/>
              <a:sym typeface="Plus Jakarta Sans Medium"/>
            </a:endParaRPr>
          </a:p>
        </p:txBody>
      </p:sp>
      <p:pic>
        <p:nvPicPr>
          <p:cNvPr id="129" name="Google Shape;129;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0" name="Google Shape;130;p18"/>
          <p:cNvSpPr txBox="1"/>
          <p:nvPr/>
        </p:nvSpPr>
        <p:spPr>
          <a:xfrm>
            <a:off x="770550" y="1292100"/>
            <a:ext cx="6231300" cy="4380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a:latin typeface="Inter"/>
                <a:ea typeface="Inter"/>
                <a:cs typeface="Inter"/>
                <a:sym typeface="Inter"/>
              </a:rPr>
              <a:t>  2.  Justify your choice of thesis statement using the template below:</a:t>
            </a:r>
            <a:endParaRPr>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pic>
        <p:nvPicPr>
          <p:cNvPr id="135" name="Google Shape;135;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6" name="Google Shape;136;p19"/>
          <p:cNvSpPr txBox="1"/>
          <p:nvPr/>
        </p:nvSpPr>
        <p:spPr>
          <a:xfrm>
            <a:off x="0" y="0"/>
            <a:ext cx="7772400" cy="1347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 (Exemplar)</a:t>
            </a:r>
            <a:endParaRPr sz="1500">
              <a:solidFill>
                <a:srgbClr val="000000"/>
              </a:solidFill>
              <a:latin typeface="Plus Jakarta Sans Medium"/>
              <a:ea typeface="Plus Jakarta Sans Medium"/>
              <a:cs typeface="Plus Jakarta Sans Medium"/>
              <a:sym typeface="Plus Jakarta Sans Medium"/>
            </a:endParaRPr>
          </a:p>
        </p:txBody>
      </p:sp>
      <p:pic>
        <p:nvPicPr>
          <p:cNvPr id="137" name="Google Shape;137;p1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8" name="Google Shape;138;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9" name="Google Shape;13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0" name="Google Shape;140;p19"/>
          <p:cNvGraphicFramePr/>
          <p:nvPr/>
        </p:nvGraphicFramePr>
        <p:xfrm>
          <a:off x="427325" y="3004400"/>
          <a:ext cx="3000000" cy="3000000"/>
        </p:xfrm>
        <a:graphic>
          <a:graphicData uri="http://schemas.openxmlformats.org/drawingml/2006/table">
            <a:tbl>
              <a:tblPr>
                <a:noFill/>
                <a:tableStyleId>{04645D8B-F6A1-47C3-BC16-EB6CF31E8403}</a:tableStyleId>
              </a:tblPr>
              <a:tblGrid>
                <a:gridCol w="803725"/>
                <a:gridCol w="2807275"/>
                <a:gridCol w="937600"/>
                <a:gridCol w="588750"/>
                <a:gridCol w="932950"/>
                <a:gridCol w="847450"/>
              </a:tblGrid>
              <a:tr h="346150">
                <a:tc>
                  <a:txBody>
                    <a:bodyPr/>
                    <a:lstStyle/>
                    <a:p>
                      <a:pPr indent="0" lvl="0" marL="0" rtl="0" algn="ctr">
                        <a:spcBef>
                          <a:spcPts val="0"/>
                        </a:spcBef>
                        <a:spcAft>
                          <a:spcPts val="0"/>
                        </a:spcAft>
                        <a:buNone/>
                      </a:pPr>
                      <a:r>
                        <a:rPr b="1" lang="en" sz="1100">
                          <a:latin typeface="Halant"/>
                          <a:ea typeface="Halant"/>
                          <a:cs typeface="Halant"/>
                          <a:sym typeface="Halant"/>
                        </a:rPr>
                        <a:t>CLAIM</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Halant"/>
                          <a:ea typeface="Halant"/>
                          <a:cs typeface="Halant"/>
                          <a:sym typeface="Halant"/>
                        </a:rPr>
                        <a:t>SUPPORTING STATEMENT</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INTUITION</a:t>
                      </a:r>
                      <a:endParaRPr b="1" sz="10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LOGIC</a:t>
                      </a:r>
                      <a:endParaRPr b="1" sz="1000">
                        <a:latin typeface="Halant"/>
                        <a:ea typeface="Halant"/>
                        <a:cs typeface="Halant"/>
                        <a:sym typeface="Halant"/>
                      </a:endParaRPr>
                    </a:p>
                  </a:txBody>
                  <a:tcPr marT="91425" marB="91425" marR="91425" marL="91425" anchor="ctr">
                    <a:solidFill>
                      <a:srgbClr val="E95C3E"/>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AUTHORITY</a:t>
                      </a:r>
                      <a:endParaRPr b="1" sz="1000">
                        <a:solidFill>
                          <a:schemeClr val="dk1"/>
                        </a:solidFill>
                        <a:latin typeface="Halant"/>
                        <a:ea typeface="Halant"/>
                        <a:cs typeface="Halant"/>
                        <a:sym typeface="Halant"/>
                      </a:endParaRPr>
                    </a:p>
                  </a:txBody>
                  <a:tcPr marT="91425" marB="91425" marR="91425" marL="91425" anchor="ctr">
                    <a:solidFill>
                      <a:srgbClr val="F1AF4B"/>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EVIDENCE</a:t>
                      </a:r>
                      <a:endParaRPr b="1" sz="1000">
                        <a:solidFill>
                          <a:schemeClr val="dk1"/>
                        </a:solidFill>
                        <a:latin typeface="Halant"/>
                        <a:ea typeface="Halant"/>
                        <a:cs typeface="Halant"/>
                        <a:sym typeface="Halant"/>
                      </a:endParaRPr>
                    </a:p>
                  </a:txBody>
                  <a:tcPr marT="91425" marB="91425" marR="91425" marL="91425" anchor="ctr">
                    <a:solidFill>
                      <a:srgbClr val="6484F3"/>
                    </a:solidFill>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The Earth is round.</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“My science teacher said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feels right because a lot of things I see in nature are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seen pictures from space that show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never heard of anyone falling off the edge of the Earth, so it might be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“Smoking is harmful to your health.”</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“Numerous studies show a high correlation between smoking and lung cancer.”</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“The Surgeon General warns that smoking causes cancer and other diseases.”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“Smoking immediately causes coughing and discomfort so it isn’t healthy.”</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615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 don’t think many athletes smoke.”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2100">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“Social media influences public opinion.”</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“Campaign managers for political figures emphasize using social media during elections.” </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“Why else would companies spend millions on social media advertising?”</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“After I am online, I want certain products more.”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820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“Recent polls show that many people use social media as their main source of news.”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41" name="Google Shape;141;p19"/>
          <p:cNvSpPr txBox="1"/>
          <p:nvPr/>
        </p:nvSpPr>
        <p:spPr>
          <a:xfrm>
            <a:off x="352650" y="2443300"/>
            <a:ext cx="706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Read the CLAIM. Then look at each supporting statement. Determine which claim tester is being used. Place an X in the appropriate column for each supporting statement.</a:t>
            </a:r>
            <a:endParaRPr b="1" sz="1100">
              <a:solidFill>
                <a:schemeClr val="dk1"/>
              </a:solidFill>
              <a:latin typeface="Halant"/>
              <a:ea typeface="Halant"/>
              <a:cs typeface="Halant"/>
              <a:sym typeface="Halant"/>
            </a:endParaRPr>
          </a:p>
        </p:txBody>
      </p:sp>
      <p:sp>
        <p:nvSpPr>
          <p:cNvPr id="142" name="Google Shape;142;p19"/>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143" name="Google Shape;143;p19"/>
          <p:cNvPicPr preferRelativeResize="0"/>
          <p:nvPr/>
        </p:nvPicPr>
        <p:blipFill>
          <a:blip r:embed="rId5">
            <a:alphaModFix/>
          </a:blip>
          <a:stretch>
            <a:fillRect/>
          </a:stretch>
        </p:blipFill>
        <p:spPr>
          <a:xfrm>
            <a:off x="694375" y="1332063"/>
            <a:ext cx="1183725" cy="11837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7" name="Shape 147"/>
        <p:cNvGrpSpPr/>
        <p:nvPr/>
      </p:nvGrpSpPr>
      <p:grpSpPr>
        <a:xfrm>
          <a:off x="0" y="0"/>
          <a:ext cx="0" cy="0"/>
          <a:chOff x="0" y="0"/>
          <a:chExt cx="0" cy="0"/>
        </a:xfrm>
      </p:grpSpPr>
      <p:pic>
        <p:nvPicPr>
          <p:cNvPr id="148" name="Google Shape;148;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9" name="Google Shape;149;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0" name="Google Shape;150;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1" name="Google Shape;151;p20"/>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American Indians.</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a:t>
            </a:r>
            <a:r>
              <a:rPr lang="en" sz="1100">
                <a:solidFill>
                  <a:schemeClr val="dk1"/>
                </a:solidFill>
                <a:latin typeface="Halant"/>
                <a:ea typeface="Halant"/>
                <a:cs typeface="Halant"/>
                <a:sym typeface="Halant"/>
              </a:rPr>
              <a:t>Using logic and intuition</a:t>
            </a:r>
            <a:r>
              <a:rPr lang="en" sz="1100">
                <a:solidFill>
                  <a:schemeClr val="dk1"/>
                </a:solidFill>
                <a:latin typeface="Halant"/>
                <a:ea typeface="Halant"/>
                <a:cs typeface="Halant"/>
                <a:sym typeface="Halant"/>
              </a:rPr>
              <a:t>, </a:t>
            </a:r>
            <a:r>
              <a:rPr lang="en" sz="1100">
                <a:solidFill>
                  <a:schemeClr val="dk1"/>
                </a:solidFill>
                <a:latin typeface="Halant"/>
                <a:ea typeface="Halant"/>
                <a:cs typeface="Halant"/>
                <a:sym typeface="Halant"/>
              </a:rPr>
              <a:t>write a statement that explains why you believe the claim to be false.</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a:t>
            </a:r>
            <a:r>
              <a:rPr lang="en" sz="1100">
                <a:solidFill>
                  <a:schemeClr val="dk1"/>
                </a:solidFill>
                <a:latin typeface="Halant"/>
                <a:ea typeface="Halant"/>
                <a:cs typeface="Halant"/>
                <a:sym typeface="Halant"/>
              </a:rPr>
              <a:t>logic or intuition) </a:t>
            </a:r>
            <a:r>
              <a:rPr lang="en" sz="1100">
                <a:solidFill>
                  <a:schemeClr val="dk1"/>
                </a:solidFill>
                <a:latin typeface="Halant"/>
                <a:ea typeface="Halant"/>
                <a:cs typeface="Halant"/>
                <a:sym typeface="Halant"/>
              </a:rPr>
              <a:t>you used when thinking about the myth.</a:t>
            </a:r>
            <a:endParaRPr sz="1100">
              <a:solidFill>
                <a:schemeClr val="dk1"/>
              </a:solidFill>
              <a:latin typeface="Halant"/>
              <a:ea typeface="Halant"/>
              <a:cs typeface="Halant"/>
              <a:sym typeface="Halant"/>
            </a:endParaRPr>
          </a:p>
        </p:txBody>
      </p:sp>
      <p:pic>
        <p:nvPicPr>
          <p:cNvPr id="152" name="Google Shape;152;p20"/>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sp>
        <p:nvSpPr>
          <p:cNvPr id="153" name="Google Shape;153;p20"/>
          <p:cNvSpPr txBox="1"/>
          <p:nvPr/>
        </p:nvSpPr>
        <p:spPr>
          <a:xfrm>
            <a:off x="0" y="0"/>
            <a:ext cx="7772400" cy="1347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r>
              <a:rPr lang="en" sz="2500">
                <a:latin typeface="Plus Jakarta Sans Medium"/>
                <a:ea typeface="Plus Jakarta Sans Medium"/>
                <a:cs typeface="Plus Jakarta Sans Medium"/>
                <a:sym typeface="Plus Jakarta Sans Medium"/>
              </a:rPr>
              <a:t> (Exemplar)</a:t>
            </a:r>
            <a:endParaRPr sz="1500">
              <a:solidFill>
                <a:srgbClr val="000000"/>
              </a:solidFill>
              <a:latin typeface="Plus Jakarta Sans Medium"/>
              <a:ea typeface="Plus Jakarta Sans Medium"/>
              <a:cs typeface="Plus Jakarta Sans Medium"/>
              <a:sym typeface="Plus Jakarta Sans Medium"/>
            </a:endParaRPr>
          </a:p>
        </p:txBody>
      </p:sp>
      <p:pic>
        <p:nvPicPr>
          <p:cNvPr id="154" name="Google Shape;154;p20"/>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55" name="Google Shape;155;p20"/>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156" name="Google Shape;156;p20"/>
          <p:cNvPicPr preferRelativeResize="0"/>
          <p:nvPr/>
        </p:nvPicPr>
        <p:blipFill>
          <a:blip r:embed="rId6">
            <a:alphaModFix/>
          </a:blip>
          <a:stretch>
            <a:fillRect/>
          </a:stretch>
        </p:blipFill>
        <p:spPr>
          <a:xfrm>
            <a:off x="694375" y="1332063"/>
            <a:ext cx="1183725" cy="1183725"/>
          </a:xfrm>
          <a:prstGeom prst="rect">
            <a:avLst/>
          </a:prstGeom>
          <a:noFill/>
          <a:ln>
            <a:noFill/>
          </a:ln>
        </p:spPr>
      </p:pic>
      <p:graphicFrame>
        <p:nvGraphicFramePr>
          <p:cNvPr id="157" name="Google Shape;157;p20"/>
          <p:cNvGraphicFramePr/>
          <p:nvPr/>
        </p:nvGraphicFramePr>
        <p:xfrm>
          <a:off x="419100" y="4305300"/>
          <a:ext cx="3000000" cy="3000000"/>
        </p:xfrm>
        <a:graphic>
          <a:graphicData uri="http://schemas.openxmlformats.org/drawingml/2006/table">
            <a:tbl>
              <a:tblPr>
                <a:noFill/>
                <a:tableStyleId>{04645D8B-F6A1-47C3-BC16-EB6CF31E8403}</a:tableStyleId>
              </a:tblPr>
              <a:tblGrid>
                <a:gridCol w="2198850"/>
                <a:gridCol w="2852325"/>
                <a:gridCol w="1545375"/>
              </a:tblGrid>
              <a:tr h="653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Statement</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People in the Middle Ages believed the Earth was flat.</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That seems too simplistic to be true of an entire era.</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Intuition</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Christopher Columbus discovered America.</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People already lived here; therefore, it wasn’t 'discovered'.</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Logic</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None/>
                      </a:pPr>
                      <a:r>
                        <a:rPr i="1" lang="en" sz="1200">
                          <a:solidFill>
                            <a:srgbClr val="231F20"/>
                          </a:solidFill>
                          <a:latin typeface="Halant"/>
                          <a:ea typeface="Halant"/>
                          <a:cs typeface="Halant"/>
                          <a:sym typeface="Halant"/>
                        </a:rPr>
                        <a:t>The Greeks invented all the foundations of mathematics.</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It is not  likely that one group invented everything in a given field; absolute language like “all” is a red flag.</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Logic</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8475">
                <a:tc>
                  <a:txBody>
                    <a:bodyPr/>
                    <a:lstStyle/>
                    <a:p>
                      <a:pPr indent="0" lvl="0" marL="0" rtl="0" algn="l">
                        <a:lnSpc>
                          <a:spcPct val="96999"/>
                        </a:lnSpc>
                        <a:spcBef>
                          <a:spcPts val="0"/>
                        </a:spcBef>
                        <a:spcAft>
                          <a:spcPts val="0"/>
                        </a:spcAft>
                        <a:buClr>
                          <a:schemeClr val="dk1"/>
                        </a:buClr>
                        <a:buSzPts val="1100"/>
                        <a:buFont typeface="Arial"/>
                        <a:buNone/>
                      </a:pPr>
                      <a:r>
                        <a:rPr i="1" lang="en" sz="1200">
                          <a:solidFill>
                            <a:srgbClr val="231F20"/>
                          </a:solidFill>
                          <a:latin typeface="Halant"/>
                          <a:ea typeface="Halant"/>
                          <a:cs typeface="Halant"/>
                          <a:sym typeface="Halant"/>
                        </a:rPr>
                        <a:t>Ancient civilizations in the Americas were primitive and lacked advanced knowledge.</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Large cities and calendars could not exist without advanced knowledge</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Logic</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pic>
        <p:nvPicPr>
          <p:cNvPr id="162" name="Google Shape;162;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3" name="Google Shape;163;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5" name="Google Shape;165;p21"/>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American Indians.</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Thinking about authority and evidence, what sources could contradict and challenge the claim/myth.</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(authority or evidence)  you used when thinking about the myth.</a:t>
            </a:r>
            <a:endParaRPr sz="1100">
              <a:solidFill>
                <a:schemeClr val="dk1"/>
              </a:solidFill>
              <a:latin typeface="Halant"/>
              <a:ea typeface="Halant"/>
              <a:cs typeface="Halant"/>
              <a:sym typeface="Halant"/>
            </a:endParaRPr>
          </a:p>
        </p:txBody>
      </p:sp>
      <p:pic>
        <p:nvPicPr>
          <p:cNvPr id="166" name="Google Shape;166;p21"/>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sp>
        <p:nvSpPr>
          <p:cNvPr id="167" name="Google Shape;167;p21"/>
          <p:cNvSpPr txBox="1"/>
          <p:nvPr/>
        </p:nvSpPr>
        <p:spPr>
          <a:xfrm>
            <a:off x="0" y="0"/>
            <a:ext cx="7772400" cy="1347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 (Exemplar)</a:t>
            </a:r>
            <a:endParaRPr sz="1500">
              <a:solidFill>
                <a:srgbClr val="000000"/>
              </a:solidFill>
              <a:latin typeface="Plus Jakarta Sans Medium"/>
              <a:ea typeface="Plus Jakarta Sans Medium"/>
              <a:cs typeface="Plus Jakarta Sans Medium"/>
              <a:sym typeface="Plus Jakarta Sans Medium"/>
            </a:endParaRPr>
          </a:p>
        </p:txBody>
      </p:sp>
      <p:pic>
        <p:nvPicPr>
          <p:cNvPr id="168" name="Google Shape;168;p21"/>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69" name="Google Shape;169;p21"/>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170" name="Google Shape;170;p21"/>
          <p:cNvPicPr preferRelativeResize="0"/>
          <p:nvPr/>
        </p:nvPicPr>
        <p:blipFill>
          <a:blip r:embed="rId6">
            <a:alphaModFix/>
          </a:blip>
          <a:stretch>
            <a:fillRect/>
          </a:stretch>
        </p:blipFill>
        <p:spPr>
          <a:xfrm>
            <a:off x="694375" y="1332063"/>
            <a:ext cx="1183725" cy="1183725"/>
          </a:xfrm>
          <a:prstGeom prst="rect">
            <a:avLst/>
          </a:prstGeom>
          <a:noFill/>
          <a:ln>
            <a:noFill/>
          </a:ln>
        </p:spPr>
      </p:pic>
      <p:graphicFrame>
        <p:nvGraphicFramePr>
          <p:cNvPr id="171" name="Google Shape;171;p21"/>
          <p:cNvGraphicFramePr/>
          <p:nvPr/>
        </p:nvGraphicFramePr>
        <p:xfrm>
          <a:off x="381550" y="4497613"/>
          <a:ext cx="3000000" cy="3000000"/>
        </p:xfrm>
        <a:graphic>
          <a:graphicData uri="http://schemas.openxmlformats.org/drawingml/2006/table">
            <a:tbl>
              <a:tblPr>
                <a:noFill/>
                <a:tableStyleId>{04645D8B-F6A1-47C3-BC16-EB6CF31E8403}</a:tableStyleId>
              </a:tblPr>
              <a:tblGrid>
                <a:gridCol w="2198850"/>
                <a:gridCol w="2852325"/>
                <a:gridCol w="1545375"/>
              </a:tblGrid>
              <a:tr h="653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Statement</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The Roman Empire was always united and stable.</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Civil Wars in the records and many emperors were murdered.</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Evidence</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Clr>
                          <a:schemeClr val="dk1"/>
                        </a:buClr>
                        <a:buFont typeface="Arial"/>
                        <a:buNone/>
                      </a:pPr>
                      <a:r>
                        <a:rPr i="1" lang="en" sz="1200">
                          <a:solidFill>
                            <a:schemeClr val="dk1"/>
                          </a:solidFill>
                          <a:latin typeface="Halant"/>
                          <a:ea typeface="Halant"/>
                          <a:cs typeface="Halant"/>
                          <a:sym typeface="Halant"/>
                        </a:rPr>
                        <a:t>Ancient India was isolated from the rest of the ancient world.</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Trade routes like the Silk Road and maritime routes linked India to other areas of Eurasia.</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Evidence</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6100">
                <a:tc>
                  <a:txBody>
                    <a:bodyPr/>
                    <a:lstStyle/>
                    <a:p>
                      <a:pPr indent="0" lvl="0" marL="0" rtl="0" algn="l">
                        <a:lnSpc>
                          <a:spcPct val="96999"/>
                        </a:lnSpc>
                        <a:spcBef>
                          <a:spcPts val="0"/>
                        </a:spcBef>
                        <a:spcAft>
                          <a:spcPts val="0"/>
                        </a:spcAft>
                        <a:buNone/>
                      </a:pPr>
                      <a:r>
                        <a:rPr i="1" lang="en" sz="1200">
                          <a:solidFill>
                            <a:srgbClr val="231F20"/>
                          </a:solidFill>
                          <a:latin typeface="Halant"/>
                          <a:ea typeface="Halant"/>
                          <a:cs typeface="Halant"/>
                          <a:sym typeface="Halant"/>
                        </a:rPr>
                        <a:t>Pharaohs ruled Egypt without opposition or unrest.</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An Egyptologist publishes a book on resistance during Ancient Egypt.</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Authority</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8475">
                <a:tc>
                  <a:txBody>
                    <a:bodyPr/>
                    <a:lstStyle/>
                    <a:p>
                      <a:pPr indent="0" lvl="0" marL="0" rtl="0" algn="l">
                        <a:lnSpc>
                          <a:spcPct val="96999"/>
                        </a:lnSpc>
                        <a:spcBef>
                          <a:spcPts val="0"/>
                        </a:spcBef>
                        <a:spcAft>
                          <a:spcPts val="0"/>
                        </a:spcAft>
                        <a:buClr>
                          <a:schemeClr val="dk1"/>
                        </a:buClr>
                        <a:buSzPts val="1100"/>
                        <a:buFont typeface="Arial"/>
                        <a:buNone/>
                      </a:pPr>
                      <a:r>
                        <a:rPr i="1" lang="en" sz="1200">
                          <a:solidFill>
                            <a:srgbClr val="231F20"/>
                          </a:solidFill>
                          <a:latin typeface="Halant"/>
                          <a:ea typeface="Halant"/>
                          <a:cs typeface="Halant"/>
                          <a:sym typeface="Halant"/>
                        </a:rPr>
                        <a:t>Ancient Mesopotamia had little influence on later civilizations.</a:t>
                      </a:r>
                      <a:endParaRPr i="1" sz="1200">
                        <a:solidFill>
                          <a:schemeClr val="dk1"/>
                        </a:solidFill>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A scholarly book on the development of writing in the ancient world.</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Authority</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