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10287000" cx="182880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D78C325-81DB-4340-9419-0264D49BE96F}">
  <a:tblStyle styleId="{ED78C325-81DB-4340-9419-0264D49BE9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3330a62d5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3330a62d5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618a834762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618a834762_0_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618a834762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3618a834762_0_2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63e41bd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3563e41bd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618a834762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3618a834762_0_1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86" name="Google Shape;86;p14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113" name="Google Shape;113;p21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4" name="Google Shape;114;p21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118" name="Google Shape;118;p2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22" name="Google Shape;122;p2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1247775" y="2564607"/>
            <a:ext cx="157734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50" lIns="137150" spcFirstLastPara="1" rIns="137150" wrap="square" tIns="6855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b="0" i="0" sz="9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1247775" y="6884194"/>
            <a:ext cx="15773400" cy="22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50" lIns="137150" spcFirstLastPara="1" rIns="137150" wrap="square" tIns="6855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2400"/>
              </a:spcBef>
              <a:spcAft>
                <a:spcPts val="240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0" type="dt"/>
          </p:nvPr>
        </p:nvSpPr>
        <p:spPr>
          <a:xfrm>
            <a:off x="1257300" y="9534525"/>
            <a:ext cx="41148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1" type="ftr"/>
          </p:nvPr>
        </p:nvSpPr>
        <p:spPr>
          <a:xfrm>
            <a:off x="6057900" y="9534525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12915900" y="9534525"/>
            <a:ext cx="41148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26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36" name="Google Shape;136;p2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8" name="Google Shape;138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9" name="Google Shape;139;p2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40" name="Google Shape;140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41" name="Google Shape;141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" name="Google Shape;142;p2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43" name="Google Shape;143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44" name="Google Shape;144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5" name="Google Shape;145;p26"/>
          <p:cNvSpPr txBox="1"/>
          <p:nvPr/>
        </p:nvSpPr>
        <p:spPr>
          <a:xfrm>
            <a:off x="4092088" y="3911778"/>
            <a:ext cx="140799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HISTORIANS’ FALLACIES</a:t>
            </a:r>
            <a:endParaRPr sz="8600"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6" name="Google Shape;146;p26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26"/>
          <p:cNvSpPr txBox="1"/>
          <p:nvPr/>
        </p:nvSpPr>
        <p:spPr>
          <a:xfrm>
            <a:off x="4092100" y="5394150"/>
            <a:ext cx="14079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2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2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Thinking Like a Historian</a:t>
            </a:r>
            <a:endParaRPr sz="5200"/>
          </a:p>
        </p:txBody>
      </p:sp>
      <p:sp>
        <p:nvSpPr>
          <p:cNvPr id="148" name="Google Shape;148;p26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26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50" name="Google Shape;150;p26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1" name="Google Shape;151;p26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1791375" y="3566926"/>
            <a:ext cx="14705400" cy="29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4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can avoiding fallacies help historians better understand the past?</a:t>
            </a:r>
            <a:endParaRPr i="1" sz="4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8" name="Google Shape;158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9" name="Google Shape;159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0" name="Google Shape;160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1" name="Google Shape;161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2" name="Google Shape;162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163" name="Google Shape;163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4" name="Google Shape;164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5" name="Google Shape;165;p27"/>
          <p:cNvSpPr txBox="1"/>
          <p:nvPr/>
        </p:nvSpPr>
        <p:spPr>
          <a:xfrm>
            <a:off x="2553980" y="194310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1400"/>
          </a:p>
        </p:txBody>
      </p:sp>
      <p:grpSp>
        <p:nvGrpSpPr>
          <p:cNvPr id="166" name="Google Shape;166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7" name="Google Shape;167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171" name="Google Shape;171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77" name="Google Shape;177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8" name="Google Shape;178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0" name="Google Shape;180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81" name="Google Shape;181;p28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28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3" name="Google Shape;183;p2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84" name="Google Shape;184;p2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85" name="Google Shape;185;p2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2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87" name="Google Shape;187;p2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8" name="Google Shape;188;p2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9" name="Google Shape;189;p28"/>
          <p:cNvSpPr txBox="1"/>
          <p:nvPr/>
        </p:nvSpPr>
        <p:spPr>
          <a:xfrm>
            <a:off x="1789275" y="2498050"/>
            <a:ext cx="9376500" cy="44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 can think of the primary job of the historian in two ways: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understand people from a time and place not like our own.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provide the most accurate picture of the past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p28"/>
          <p:cNvSpPr txBox="1"/>
          <p:nvPr/>
        </p:nvSpPr>
        <p:spPr>
          <a:xfrm>
            <a:off x="1273912" y="876300"/>
            <a:ext cx="14460000" cy="10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JOB OF A HISTORIAN</a:t>
            </a:r>
            <a:endParaRPr sz="100"/>
          </a:p>
        </p:txBody>
      </p:sp>
      <p:sp>
        <p:nvSpPr>
          <p:cNvPr id="191" name="Google Shape;191;p28"/>
          <p:cNvSpPr txBox="1"/>
          <p:nvPr/>
        </p:nvSpPr>
        <p:spPr>
          <a:xfrm>
            <a:off x="1794759" y="7425475"/>
            <a:ext cx="14698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-US" sz="40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Being thoughtful about how we research and tell stories of the past is critical if we are to do both well.</a:t>
            </a:r>
            <a:endParaRPr b="1" sz="40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2" name="Google Shape;192;p28" title="Thesis_Statement@2x transpar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61550" y="2182900"/>
            <a:ext cx="3841600" cy="38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8"/>
          <p:cNvSpPr txBox="1"/>
          <p:nvPr/>
        </p:nvSpPr>
        <p:spPr>
          <a:xfrm>
            <a:off x="13726950" y="5696750"/>
            <a:ext cx="21108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Arguments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9" name="Google Shape;199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0" name="Google Shape;200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03" name="Google Shape;203;p29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29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5" name="Google Shape;205;p29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06" name="Google Shape;206;p2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07" name="Google Shape;207;p2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8" name="Google Shape;208;p29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09" name="Google Shape;209;p29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p29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1" name="Google Shape;211;p29"/>
          <p:cNvSpPr txBox="1"/>
          <p:nvPr/>
        </p:nvSpPr>
        <p:spPr>
          <a:xfrm>
            <a:off x="1789275" y="2498050"/>
            <a:ext cx="9376500" cy="49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 far, we’ve engaged with methods that scholars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should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use, that is, examples of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good scholarship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lesson provides an opportunity to explore methods that scholars should avoid, as non-examples can often be as helpful as examples when learning.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1273912" y="876300"/>
            <a:ext cx="14460000" cy="10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HISTORIANS’ FALLACIES</a:t>
            </a:r>
            <a:endParaRPr sz="100"/>
          </a:p>
        </p:txBody>
      </p:sp>
      <p:pic>
        <p:nvPicPr>
          <p:cNvPr id="213" name="Google Shape;21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50775" y="2374763"/>
            <a:ext cx="4152900" cy="617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9" name="Google Shape;219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24" name="Google Shape;224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6" name="Google Shape;226;p30"/>
          <p:cNvSpPr txBox="1"/>
          <p:nvPr/>
        </p:nvSpPr>
        <p:spPr>
          <a:xfrm>
            <a:off x="2553980" y="49530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STATIONS PREVIEW</a:t>
            </a:r>
            <a:endParaRPr sz="1400"/>
          </a:p>
        </p:txBody>
      </p:sp>
      <p:grpSp>
        <p:nvGrpSpPr>
          <p:cNvPr id="227" name="Google Shape;227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8" name="Google Shape;228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9" name="Google Shape;229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1" name="Google Shape;231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32" name="Google Shape;232;p3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aphicFrame>
        <p:nvGraphicFramePr>
          <p:cNvPr id="233" name="Google Shape;233;p30"/>
          <p:cNvGraphicFramePr/>
          <p:nvPr/>
        </p:nvGraphicFramePr>
        <p:xfrm>
          <a:off x="952500" y="194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{ED78C325-81DB-4340-9419-0264D49BE96F}</a:tableStyleId>
              </a:tblPr>
              <a:tblGrid>
                <a:gridCol w="5462425"/>
                <a:gridCol w="5462425"/>
                <a:gridCol w="5462425"/>
              </a:tblGrid>
              <a:tr h="775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1: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Question-Framing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2: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Factual Verification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3: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Factual Significance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</a:tr>
              <a:tr h="1986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false dichotomous questions is an example of a fallacy of question-framing, that is a fallacy that scholars commit at the beginning of the research process.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prevalent proof is an example of factual verification, a fallacy that scholars commit during the research process.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pragmatic fallacy is an example of factual significance, a fallacy that scholars commit during the research process, specifically when deciding what to cite as support of a claim.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75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4: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Generalization and Narration</a:t>
                      </a:r>
                      <a:endParaRPr b="1" i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5: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Motivation and Composition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6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lonely fact is an example of a fallacy of generalization, that is, a fallacy that scholars commit when trying to prove an argument.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didactic fallacy is an example of a fallacy of narration, that is, a fallacy that scholars commit when communicating their argument.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one-dimensional man is a fallacy of motivation, that is, a fallacy that scholars commit during the process of explanation, especially explaining causes.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composition is a fallacy that scholars commit during the process of explaining dynamics and histories of groups.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4" name="Google Shape;234;p30"/>
          <p:cNvSpPr txBox="1"/>
          <p:nvPr/>
        </p:nvSpPr>
        <p:spPr>
          <a:xfrm>
            <a:off x="12257156" y="5441800"/>
            <a:ext cx="5088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-US" sz="36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Each station contains a complex reading. Seek to </a:t>
            </a:r>
            <a:r>
              <a:rPr b="1" lang="en-US" sz="36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understand the main idea even though the text is difficult. </a:t>
            </a:r>
            <a:endParaRPr b="1" sz="36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0" name="Google Shape;240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41" name="Google Shape;24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2" name="Google Shape;24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3" name="Google Shape;24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45" name="Google Shape;24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6" name="Google Shape;24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7" name="Google Shape;247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8" name="Google Shape;248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9" name="Google Shape;249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1" name="Google Shape;251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52" name="Google Shape;252;p31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3" name="Google Shape;253;p31"/>
          <p:cNvSpPr txBox="1"/>
          <p:nvPr/>
        </p:nvSpPr>
        <p:spPr>
          <a:xfrm>
            <a:off x="2553905" y="657575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STATIONS DIRECTIONS</a:t>
            </a:r>
            <a:endParaRPr sz="1400"/>
          </a:p>
        </p:txBody>
      </p:sp>
      <p:sp>
        <p:nvSpPr>
          <p:cNvPr id="254" name="Google Shape;254;p31"/>
          <p:cNvSpPr txBox="1"/>
          <p:nvPr/>
        </p:nvSpPr>
        <p:spPr>
          <a:xfrm>
            <a:off x="371025" y="2413000"/>
            <a:ext cx="9689100" cy="6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station highlights 1-2 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fallacies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that are common in scholarship.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each station: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the fallacy(ies)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an abbreviated “Reduce It” protocol to summarize the fallacy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Come up with one example of this fallacy that you might see in conducting research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or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regular life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5" name="Google Shape;255;p31"/>
          <p:cNvPicPr preferRelativeResize="0"/>
          <p:nvPr/>
        </p:nvPicPr>
        <p:blipFill rotWithShape="1">
          <a:blip r:embed="rId4">
            <a:alphaModFix/>
          </a:blip>
          <a:srcRect b="31128" l="20223" r="33167" t="24109"/>
          <a:stretch/>
        </p:blipFill>
        <p:spPr>
          <a:xfrm>
            <a:off x="10340386" y="2665775"/>
            <a:ext cx="7081390" cy="45330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