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97105CC-4272-4A5D-964A-49DDE38D8CB0}">
  <a:tblStyle styleId="{497105CC-4272-4A5D-964A-49DDE38D8CB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LFugR-0-AmQw1E7j8VnXZdVXKgXZ4mGbgTR1aPxKdZg/view" TargetMode="External"/><Relationship Id="rId11" Type="http://schemas.openxmlformats.org/officeDocument/2006/relationships/hyperlink" Target="https://docs.google.com/presentation/d/1XMiq4Kjwjz6x8xGZuuYn9Y-WEScMz0Zuw-UndQeqxow/view" TargetMode="External"/><Relationship Id="rId10" Type="http://schemas.openxmlformats.org/officeDocument/2006/relationships/hyperlink" Target="https://docs.google.com/presentation/d/1LFugR-0-AmQw1E7j8VnXZdVXKgXZ4mGbgTR1aPxKdZg/view" TargetMode="External"/><Relationship Id="rId12" Type="http://schemas.openxmlformats.org/officeDocument/2006/relationships/image" Target="../media/image2.png"/><Relationship Id="rId9" Type="http://schemas.openxmlformats.org/officeDocument/2006/relationships/hyperlink" Target="https://docs.google.com/presentation/d/1e97IurNRrYltbVLT-42prz8XzpHmycdmE8eJmjcKkB4/view" TargetMode="External"/><Relationship Id="rId5" Type="http://schemas.openxmlformats.org/officeDocument/2006/relationships/hyperlink" Target="https://docs.google.com/presentation/d/1XMiq4Kjwjz6x8xGZuuYn9Y-WEScMz0Zuw-UndQeqxow/view" TargetMode="External"/><Relationship Id="rId6" Type="http://schemas.openxmlformats.org/officeDocument/2006/relationships/hyperlink" Target="https://docs.google.com/presentation/d/1CD_z5Fn4ZfY3KKsRhenkPWP6qt2lmulM-xO5fZlq5rk/view" TargetMode="External"/><Relationship Id="rId7" Type="http://schemas.openxmlformats.org/officeDocument/2006/relationships/hyperlink" Target="https://docs.google.com/presentation/d/1HRZAOX2vZ45pphIpdI8Lro2husj_nJ0R5n2aGvGc8DQ/view" TargetMode="External"/><Relationship Id="rId8" Type="http://schemas.openxmlformats.org/officeDocument/2006/relationships/hyperlink" Target="https://docs.google.com/presentation/d/1ASI0LTYq4qofRhqqws-lhpD5iDYyUMn-RzelLyFs81E/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CD_z5Fn4ZfY3KKsRhenkPWP6qt2lmulM-xO5fZlq5rk/view" TargetMode="External"/><Relationship Id="rId5" Type="http://schemas.openxmlformats.org/officeDocument/2006/relationships/hyperlink" Target="https://docs.google.com/presentation/d/1HRZAOX2vZ45pphIpdI8Lro2husj_nJ0R5n2aGvGc8DQ/view" TargetMode="External"/><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ASI0LTYq4qofRhqqws-lhpD5iDYyUMn-RzelLyFs81E/view"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{497105CC-4272-4A5D-964A-49DDE38D8CB0}</a:tableStyleId>
              </a:tblPr>
              <a:tblGrid>
                <a:gridCol w="1268650"/>
                <a:gridCol w="3930825"/>
                <a:gridCol w="3854550"/>
              </a:tblGrid>
              <a:tr h="2533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10: Historians’ Fallacies</a:t>
                      </a:r>
                      <a:endParaRPr b="1" sz="1300">
                        <a:latin typeface="Inter"/>
                        <a:ea typeface="Inter"/>
                        <a:cs typeface="Inter"/>
                        <a:sym typeface="Inter"/>
                      </a:endParaRPr>
                    </a:p>
                  </a:txBody>
                  <a:tcPr marT="91425" marB="91425" marR="91425" marL="91425"/>
                </a:tc>
                <a:tc hMerge="1"/>
              </a:tr>
              <a:tr h="3702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can avoiding fallacies help historians better understand the past?</a:t>
                      </a:r>
                      <a:endParaRPr sz="1200">
                        <a:solidFill>
                          <a:schemeClr val="dk1"/>
                        </a:solidFill>
                        <a:latin typeface="Inter"/>
                        <a:ea typeface="Inter"/>
                        <a:cs typeface="Inter"/>
                        <a:sym typeface="Inter"/>
                      </a:endParaRPr>
                    </a:p>
                  </a:txBody>
                  <a:tcPr marT="91425" marB="91425" marR="91425" marL="91425"/>
                </a:tc>
                <a:tc hMerge="1"/>
              </a:tr>
              <a:tr h="3702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Arguments</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522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Historians’ Fallacies Stations Presentation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Historians’ Fallacies Stations Resources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Historians’ Fallacies Student Worksheet and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7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Fallacy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Scenario Response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015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67650">
                <a:tc rowSpan="2">
                  <a:txBody>
                    <a:bodyPr/>
                    <a:lstStyle/>
                    <a:p>
                      <a:pPr indent="0" lvl="0" marL="0" rtl="0" algn="l">
                        <a:lnSpc>
                          <a:spcPct val="100000"/>
                        </a:lnSpc>
                        <a:spcBef>
                          <a:spcPts val="0"/>
                        </a:spcBef>
                        <a:spcAft>
                          <a:spcPts val="0"/>
                        </a:spcAft>
                        <a:buNone/>
                      </a:pPr>
                      <a:r>
                        <a:rPr b="1" lang="en" sz="1200">
                          <a:latin typeface="Inter"/>
                          <a:ea typeface="Inter"/>
                          <a:cs typeface="Inter"/>
                          <a:sym typeface="Inter"/>
                        </a:rPr>
                        <a:t>ACTIVITY 1 - LAUNCH</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Using the </a:t>
                      </a:r>
                      <a:r>
                        <a:rPr lang="en" sz="1200" u="sng">
                          <a:solidFill>
                            <a:schemeClr val="hlink"/>
                          </a:solidFill>
                          <a:latin typeface="Inter"/>
                          <a:ea typeface="Inter"/>
                          <a:cs typeface="Inter"/>
                          <a:sym typeface="Inter"/>
                          <a:hlinkClick r:id="rId11"/>
                        </a:rPr>
                        <a:t>Historians’ Fallacies Presentation</a:t>
                      </a:r>
                      <a:r>
                        <a:rPr lang="en" sz="1200">
                          <a:latin typeface="Inter"/>
                          <a:ea typeface="Inter"/>
                          <a:cs typeface="Inter"/>
                          <a:sym typeface="Inter"/>
                        </a:rPr>
                        <a:t>, introduce the supporting question, the job of the historian, and concept of historians’ fallacies. Then, go over the stations activity, including both academic and behavioral expectations.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672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Historians’ Fallacies Presentation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the stations activity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and ask questions about the job of the historian and historians’ fallacies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2">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544638"/>
          <a:ext cx="3000000" cy="3000000"/>
        </p:xfrm>
        <a:graphic>
          <a:graphicData uri="http://schemas.openxmlformats.org/drawingml/2006/table">
            <a:tbl>
              <a:tblPr>
                <a:noFill/>
                <a:tableStyleId>{497105CC-4272-4A5D-964A-49DDE38D8CB0}</a:tableStyleId>
              </a:tblPr>
              <a:tblGrid>
                <a:gridCol w="1291025"/>
                <a:gridCol w="3986750"/>
                <a:gridCol w="37762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10: Historians’ Fallacies</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go through five stations that highlight a total of 7 fallacies. Each fallacy is important to be aware of when engaging in scholarship. It is important to alert students that the text they are reading is over 55 years old and written for an academic audience. The prose is not simple! Still, this is a great activity to get students to seek out the main idea of a text, even if the text is difficult, by using (an abbreviated version of) the Reduce It! Strategy. Providing time for both close reading and peer interaction during the stations will be critical for success. Consider having the first chunk of station time to be silent reading, followed by peer discussion. </a:t>
                      </a:r>
                      <a:r>
                        <a:rPr lang="en" sz="1200">
                          <a:solidFill>
                            <a:schemeClr val="dk1"/>
                          </a:solidFill>
                          <a:latin typeface="Inter"/>
                          <a:ea typeface="Inter"/>
                          <a:cs typeface="Inter"/>
                          <a:sym typeface="Inter"/>
                        </a:rPr>
                        <a:t>Plan for 12-15 minutes per station. Consider have two sets of stations to reduce the number of students at each station at at time. 3-5 students per station is ideal.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Set up 5 (or 10) stations in classroom, dividing students up proportionally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Place multiple copies of each </a:t>
                      </a:r>
                      <a:r>
                        <a:rPr lang="en" sz="1200" u="sng">
                          <a:solidFill>
                            <a:schemeClr val="hlink"/>
                          </a:solidFill>
                          <a:latin typeface="Inter"/>
                          <a:ea typeface="Inter"/>
                          <a:cs typeface="Inter"/>
                          <a:sym typeface="Inter"/>
                          <a:hlinkClick r:id="rId4"/>
                        </a:rPr>
                        <a:t>reading</a:t>
                      </a:r>
                      <a:r>
                        <a:rPr lang="en" sz="1200">
                          <a:solidFill>
                            <a:schemeClr val="dk1"/>
                          </a:solidFill>
                          <a:latin typeface="Inter"/>
                          <a:ea typeface="Inter"/>
                          <a:cs typeface="Inter"/>
                          <a:sym typeface="Inter"/>
                        </a:rPr>
                        <a:t> at each station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t>
                      </a:r>
                      <a:r>
                        <a:rPr lang="en" sz="1200" u="sng">
                          <a:solidFill>
                            <a:schemeClr val="hlink"/>
                          </a:solidFill>
                          <a:latin typeface="Inter"/>
                          <a:ea typeface="Inter"/>
                          <a:cs typeface="Inter"/>
                          <a:sym typeface="Inter"/>
                          <a:hlinkClick r:id="rId5"/>
                        </a:rPr>
                        <a:t>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station movement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to reinforce academic and behavioral expectations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Engage with various fallacies at each of the five stations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expectations and rotate from station to station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and answer questions as needed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both independently and with peers to complete stations passport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Since students wrote their first CER paragraph for the course in the previous lesson, use this reflection </a:t>
                      </a:r>
                      <a:r>
                        <a:rPr lang="en" sz="1200">
                          <a:latin typeface="Inter"/>
                          <a:ea typeface="Inter"/>
                          <a:cs typeface="Inter"/>
                          <a:sym typeface="Inter"/>
                        </a:rPr>
                        <a:t>activity</a:t>
                      </a:r>
                      <a:r>
                        <a:rPr lang="en" sz="1200">
                          <a:latin typeface="Inter"/>
                          <a:ea typeface="Inter"/>
                          <a:cs typeface="Inter"/>
                          <a:sym typeface="Inter"/>
                        </a:rPr>
                        <a:t> to reinforce CER as a core way of communicating claims in a social studies class. Students will reflect on the broader goals of thinking about and avoiding fallacies by answering the lesson’s supporting question: How can avoiding fallacies help historians better understand the past?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final component of their stations passport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time for student writing</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CER protocol as needed</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lesson’s supporting question in a CER paragraph</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{497105CC-4272-4A5D-964A-49DDE38D8CB0}</a:tableStyleId>
              </a:tblPr>
              <a:tblGrid>
                <a:gridCol w="1346925"/>
                <a:gridCol w="3830225"/>
                <a:gridCol w="3876875"/>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10: Historians’ Fallacies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While students have already reflected on the lesson within their station’s passport, if time is available, this lesson’s exit ticket can allow for a deeper conversation about how students perceive the various fallacies they engaged with. </a:t>
                      </a:r>
                      <a:r>
                        <a:rPr lang="en" sz="1200">
                          <a:solidFill>
                            <a:schemeClr val="dk1"/>
                          </a:solidFill>
                          <a:latin typeface="Inter"/>
                          <a:ea typeface="Inter"/>
                          <a:cs typeface="Inter"/>
                          <a:sym typeface="Inter"/>
                        </a:rPr>
                        <a:t>This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“Rank and Reflect,” asks students to rank the 7 fallacies they learned about and then provide rationale for their top choice.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Exit Ticket and provide instructions for “Rank and Reflect”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Exit Ticket task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