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10287000" cx="18288000"/>
  <p:notesSz cx="6858000" cy="9144000"/>
  <p:embeddedFontLst>
    <p:embeddedFont>
      <p:font typeface="Halant"/>
      <p:bold r:id="rId25"/>
    </p:embeddedFont>
    <p:embeddedFont>
      <p:font typeface="Inter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Inter-regular.fntdata"/><Relationship Id="rId25" Type="http://schemas.openxmlformats.org/officeDocument/2006/relationships/font" Target="fonts/Halant-bold.fntdata"/><Relationship Id="rId28" Type="http://schemas.openxmlformats.org/officeDocument/2006/relationships/font" Target="fonts/Inter-italic.fntdata"/><Relationship Id="rId27" Type="http://schemas.openxmlformats.org/officeDocument/2006/relationships/font" Target="fonts/Inter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e68f366de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ee68f366de_0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ee68f366de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g2ee68f366de_0_3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ee68f366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g2ee68f366d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ee68f366de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g2ee68f366de_0_1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ee68f366de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g2ee68f366de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ee68f366d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g2ee68f366de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ee68f366de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g2ee68f366de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2ee68f366de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g2ee68f366de_0_1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2ee68f366d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g2ee68f366de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e68f366de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ee68f366de_0_1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ee7d884309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ee7d884309_0_2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ee7d884309_0_9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2ee7d884309_0_9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ee7d884309_0_10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2ee7d884309_0_10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ee7d884309_0_10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2ee7d884309_0_10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ee7d884309_0_10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2ee7d884309_0_10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ee7d884309_0_1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2ee7d884309_0_1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ee7d884309_0_1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g2ee7d884309_0_11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17838" y="3684853"/>
            <a:ext cx="14079900" cy="18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6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CLAIMS + MYTHS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345850" y="5719350"/>
            <a:ext cx="137214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Thinking Like a Historian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4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50" name="Google Shape;450;p34"/>
          <p:cNvSpPr/>
          <p:nvPr/>
        </p:nvSpPr>
        <p:spPr>
          <a:xfrm>
            <a:off x="13094125" y="6712125"/>
            <a:ext cx="3177000" cy="2997600"/>
          </a:xfrm>
          <a:prstGeom prst="rect">
            <a:avLst/>
          </a:prstGeom>
          <a:solidFill>
            <a:srgbClr val="6484F3"/>
          </a:solidFill>
          <a:ln cap="flat" cmpd="sng" w="952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34"/>
          <p:cNvSpPr/>
          <p:nvPr/>
        </p:nvSpPr>
        <p:spPr>
          <a:xfrm>
            <a:off x="9436525" y="6712125"/>
            <a:ext cx="3177000" cy="2997600"/>
          </a:xfrm>
          <a:prstGeom prst="rect">
            <a:avLst/>
          </a:prstGeom>
          <a:solidFill>
            <a:srgbClr val="E95C3D"/>
          </a:solidFill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34"/>
          <p:cNvSpPr/>
          <p:nvPr/>
        </p:nvSpPr>
        <p:spPr>
          <a:xfrm>
            <a:off x="5626525" y="6712125"/>
            <a:ext cx="3177000" cy="2997600"/>
          </a:xfrm>
          <a:prstGeom prst="rect">
            <a:avLst/>
          </a:prstGeom>
          <a:solidFill>
            <a:srgbClr val="F1AF4B"/>
          </a:solidFill>
          <a:ln cap="flat" cmpd="sng" w="952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34"/>
          <p:cNvSpPr/>
          <p:nvPr/>
        </p:nvSpPr>
        <p:spPr>
          <a:xfrm>
            <a:off x="2051025" y="6712125"/>
            <a:ext cx="3177000" cy="2997600"/>
          </a:xfrm>
          <a:prstGeom prst="rect">
            <a:avLst/>
          </a:prstGeom>
          <a:solidFill>
            <a:srgbClr val="38E0A4"/>
          </a:solidFill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34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455" name="Google Shape;455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56" name="Google Shape;456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57" name="Google Shape;457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9" name="Google Shape;459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/>
            </a:p>
          </p:txBody>
        </p:sp>
      </p:grpSp>
      <p:sp>
        <p:nvSpPr>
          <p:cNvPr id="460" name="Google Shape;460;p34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61" name="Google Shape;461;p3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462" name="Google Shape;462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463" name="Google Shape;463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4" name="Google Shape;464;p3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465" name="Google Shape;465;p3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66" name="Google Shape;466;p3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67" name="Google Shape;467;p34"/>
          <p:cNvGrpSpPr/>
          <p:nvPr/>
        </p:nvGrpSpPr>
        <p:grpSpPr>
          <a:xfrm>
            <a:off x="1704735" y="3829051"/>
            <a:ext cx="10097768" cy="1105408"/>
            <a:chOff x="1704735" y="3847638"/>
            <a:chExt cx="10097768" cy="1105408"/>
          </a:xfrm>
        </p:grpSpPr>
        <p:sp>
          <p:nvSpPr>
            <p:cNvPr id="468" name="Google Shape;468;p34"/>
            <p:cNvSpPr txBox="1"/>
            <p:nvPr/>
          </p:nvSpPr>
          <p:spPr>
            <a:xfrm>
              <a:off x="2988503" y="3976363"/>
              <a:ext cx="8814000" cy="95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Write your statement on the colored post-it that reflects which claims tester you used.</a:t>
              </a:r>
              <a:endParaRPr/>
            </a:p>
          </p:txBody>
        </p:sp>
        <p:grpSp>
          <p:nvGrpSpPr>
            <p:cNvPr id="469" name="Google Shape;469;p34"/>
            <p:cNvGrpSpPr/>
            <p:nvPr/>
          </p:nvGrpSpPr>
          <p:grpSpPr>
            <a:xfrm>
              <a:off x="1704735" y="3847638"/>
              <a:ext cx="1105408" cy="1105408"/>
              <a:chOff x="0" y="-56030"/>
              <a:chExt cx="812800" cy="812800"/>
            </a:xfrm>
          </p:grpSpPr>
          <p:sp>
            <p:nvSpPr>
              <p:cNvPr id="470" name="Google Shape;470;p34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1" name="Google Shape;471;p34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2" name="Google Shape;472;p34"/>
            <p:cNvSpPr txBox="1"/>
            <p:nvPr/>
          </p:nvSpPr>
          <p:spPr>
            <a:xfrm>
              <a:off x="1704735" y="4021774"/>
              <a:ext cx="1105500" cy="77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0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473" name="Google Shape;473;p34"/>
          <p:cNvGrpSpPr/>
          <p:nvPr/>
        </p:nvGrpSpPr>
        <p:grpSpPr>
          <a:xfrm>
            <a:off x="1704735" y="5065965"/>
            <a:ext cx="11557864" cy="1105408"/>
            <a:chOff x="1704735" y="5065965"/>
            <a:chExt cx="11557864" cy="1105408"/>
          </a:xfrm>
        </p:grpSpPr>
        <p:sp>
          <p:nvSpPr>
            <p:cNvPr id="474" name="Google Shape;474;p34"/>
            <p:cNvSpPr txBox="1"/>
            <p:nvPr/>
          </p:nvSpPr>
          <p:spPr>
            <a:xfrm>
              <a:off x="2988499" y="5337197"/>
              <a:ext cx="10274100" cy="47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Place the your post-its next to the corresponding claim. </a:t>
              </a:r>
              <a:endParaRPr sz="308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grpSp>
          <p:nvGrpSpPr>
            <p:cNvPr id="475" name="Google Shape;475;p34"/>
            <p:cNvGrpSpPr/>
            <p:nvPr/>
          </p:nvGrpSpPr>
          <p:grpSpPr>
            <a:xfrm>
              <a:off x="1704735" y="5065965"/>
              <a:ext cx="1105408" cy="1105408"/>
              <a:chOff x="0" y="-56030"/>
              <a:chExt cx="812800" cy="812800"/>
            </a:xfrm>
          </p:grpSpPr>
          <p:sp>
            <p:nvSpPr>
              <p:cNvPr id="476" name="Google Shape;476;p34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7" name="Google Shape;477;p34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8" name="Google Shape;478;p34"/>
            <p:cNvSpPr txBox="1"/>
            <p:nvPr/>
          </p:nvSpPr>
          <p:spPr>
            <a:xfrm>
              <a:off x="1704735" y="5187347"/>
              <a:ext cx="1105500" cy="77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034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479" name="Google Shape;479;p34"/>
          <p:cNvGrpSpPr/>
          <p:nvPr/>
        </p:nvGrpSpPr>
        <p:grpSpPr>
          <a:xfrm>
            <a:off x="1704735" y="2592138"/>
            <a:ext cx="11557865" cy="1105408"/>
            <a:chOff x="1704735" y="2592138"/>
            <a:chExt cx="11557865" cy="1105408"/>
          </a:xfrm>
        </p:grpSpPr>
        <p:sp>
          <p:nvSpPr>
            <p:cNvPr id="480" name="Google Shape;480;p34"/>
            <p:cNvSpPr txBox="1"/>
            <p:nvPr/>
          </p:nvSpPr>
          <p:spPr>
            <a:xfrm>
              <a:off x="2988500" y="2907242"/>
              <a:ext cx="10274100" cy="47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Complete pages 2 &amp; 3 of the Claims Testing Worksheet</a:t>
              </a:r>
              <a:endParaRPr/>
            </a:p>
          </p:txBody>
        </p:sp>
        <p:grpSp>
          <p:nvGrpSpPr>
            <p:cNvPr id="481" name="Google Shape;481;p34"/>
            <p:cNvGrpSpPr/>
            <p:nvPr/>
          </p:nvGrpSpPr>
          <p:grpSpPr>
            <a:xfrm>
              <a:off x="1704735" y="2592138"/>
              <a:ext cx="1105408" cy="1105408"/>
              <a:chOff x="0" y="-56030"/>
              <a:chExt cx="812800" cy="812800"/>
            </a:xfrm>
          </p:grpSpPr>
          <p:sp>
            <p:nvSpPr>
              <p:cNvPr id="482" name="Google Shape;482;p34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p34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4" name="Google Shape;484;p34"/>
            <p:cNvSpPr txBox="1"/>
            <p:nvPr/>
          </p:nvSpPr>
          <p:spPr>
            <a:xfrm>
              <a:off x="1704735" y="2757392"/>
              <a:ext cx="1105500" cy="77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034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485" name="Google Shape;485;p34"/>
          <p:cNvSpPr txBox="1"/>
          <p:nvPr/>
        </p:nvSpPr>
        <p:spPr>
          <a:xfrm>
            <a:off x="2178983" y="7672207"/>
            <a:ext cx="2921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Intuition</a:t>
            </a:r>
            <a:endParaRPr b="1" sz="5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86" name="Google Shape;486;p34"/>
          <p:cNvSpPr txBox="1"/>
          <p:nvPr/>
        </p:nvSpPr>
        <p:spPr>
          <a:xfrm>
            <a:off x="5626525" y="7672200"/>
            <a:ext cx="31770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Authority</a:t>
            </a:r>
            <a:endParaRPr b="1" sz="5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87" name="Google Shape;487;p34"/>
          <p:cNvSpPr txBox="1"/>
          <p:nvPr/>
        </p:nvSpPr>
        <p:spPr>
          <a:xfrm>
            <a:off x="9436525" y="7672200"/>
            <a:ext cx="31770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Logic</a:t>
            </a:r>
            <a:endParaRPr b="1" sz="5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88" name="Google Shape;488;p34"/>
          <p:cNvSpPr txBox="1"/>
          <p:nvPr/>
        </p:nvSpPr>
        <p:spPr>
          <a:xfrm>
            <a:off x="13094125" y="7672200"/>
            <a:ext cx="31770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5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3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494" name="Google Shape;494;p3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495" name="Google Shape;495;p3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496" name="Google Shape;496;p3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7" name="Google Shape;497;p3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498" name="Google Shape;498;p3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499" name="Google Shape;499;p3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0" name="Google Shape;500;p3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501" name="Google Shape;501;p3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502" name="Google Shape;502;p3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03" name="Google Shape;503;p35"/>
          <p:cNvSpPr txBox="1"/>
          <p:nvPr/>
        </p:nvSpPr>
        <p:spPr>
          <a:xfrm>
            <a:off x="5584523" y="3531050"/>
            <a:ext cx="112503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People in the Middle Ages believed the Earth was flat.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504" name="Google Shape;504;p3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05" name="Google Shape;505;p3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06" name="Google Shape;506;p3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507" name="Google Shape;507;p3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8" name="Google Shape;508;p3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" name="Google Shape;513;p36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514" name="Google Shape;514;p3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15" name="Google Shape;515;p3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16" name="Google Shape;516;p3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7" name="Google Shape;517;p3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18" name="Google Shape;518;p3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519" name="Google Shape;519;p3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20" name="Google Shape;520;p3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521" name="Google Shape;521;p3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522" name="Google Shape;522;p3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23" name="Google Shape;523;p36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24" name="Google Shape;524;p36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25" name="Google Shape;525;p36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526" name="Google Shape;526;p36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27" name="Google Shape;527;p36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8" name="Google Shape;528;p36"/>
          <p:cNvSpPr txBox="1"/>
          <p:nvPr/>
        </p:nvSpPr>
        <p:spPr>
          <a:xfrm>
            <a:off x="6167575" y="4068450"/>
            <a:ext cx="9912300" cy="21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7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Christopher Columbus discovered America.</a:t>
            </a:r>
            <a:endParaRPr b="1" sz="7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3" name="Google Shape;533;p37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534" name="Google Shape;534;p37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35" name="Google Shape;535;p37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36" name="Google Shape;536;p37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7" name="Google Shape;537;p37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38" name="Google Shape;538;p37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539" name="Google Shape;539;p37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0" name="Google Shape;540;p37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541" name="Google Shape;541;p37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542" name="Google Shape;542;p37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43" name="Google Shape;543;p37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4" name="Google Shape;544;p37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5" name="Google Shape;545;p37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546" name="Google Shape;546;p37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47" name="Google Shape;547;p37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48" name="Google Shape;548;p37"/>
          <p:cNvSpPr txBox="1"/>
          <p:nvPr/>
        </p:nvSpPr>
        <p:spPr>
          <a:xfrm>
            <a:off x="6344425" y="3531050"/>
            <a:ext cx="98985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Greeks invented all the foundations of mathematics.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" name="Google Shape;553;p38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554" name="Google Shape;554;p38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55" name="Google Shape;555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56" name="Google Shape;556;p38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7" name="Google Shape;557;p38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58" name="Google Shape;558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559" name="Google Shape;559;p38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60" name="Google Shape;560;p38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561" name="Google Shape;561;p38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562" name="Google Shape;562;p38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63" name="Google Shape;563;p38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64" name="Google Shape;564;p38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65" name="Google Shape;565;p3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566" name="Google Shape;566;p38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7" name="Google Shape;567;p3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8" name="Google Shape;568;p38"/>
          <p:cNvSpPr txBox="1"/>
          <p:nvPr/>
        </p:nvSpPr>
        <p:spPr>
          <a:xfrm>
            <a:off x="5081549" y="3531000"/>
            <a:ext cx="123306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Ancient civilizations in the Americas were primitive and lacked advanced knowledge.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Google Shape;573;p39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574" name="Google Shape;574;p39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75" name="Google Shape;575;p39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6" name="Google Shape;576;p39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77" name="Google Shape;577;p39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78" name="Google Shape;578;p39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579" name="Google Shape;579;p39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0" name="Google Shape;580;p39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581" name="Google Shape;581;p39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582" name="Google Shape;582;p39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83" name="Google Shape;583;p39"/>
          <p:cNvSpPr txBox="1"/>
          <p:nvPr/>
        </p:nvSpPr>
        <p:spPr>
          <a:xfrm>
            <a:off x="5954847" y="3531000"/>
            <a:ext cx="104508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Roman Empire was always united and stable.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584" name="Google Shape;584;p39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85" name="Google Shape;585;p39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86" name="Google Shape;586;p39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587" name="Google Shape;587;p39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8" name="Google Shape;588;p39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" name="Google Shape;593;p40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594" name="Google Shape;594;p40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95" name="Google Shape;595;p40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96" name="Google Shape;596;p40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7" name="Google Shape;597;p40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8" name="Google Shape;598;p40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599" name="Google Shape;599;p40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00" name="Google Shape;600;p40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01" name="Google Shape;601;p40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02" name="Google Shape;602;p40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03" name="Google Shape;603;p40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04" name="Google Shape;604;p40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05" name="Google Shape;605;p40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606" name="Google Shape;606;p40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7" name="Google Shape;607;p40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8" name="Google Shape;608;p40"/>
          <p:cNvSpPr txBox="1"/>
          <p:nvPr/>
        </p:nvSpPr>
        <p:spPr>
          <a:xfrm>
            <a:off x="5732825" y="3531000"/>
            <a:ext cx="108801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Ancient India was isolated from the rest of the ancient world.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" name="Google Shape;613;p41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614" name="Google Shape;614;p41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615" name="Google Shape;615;p41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616" name="Google Shape;616;p41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7" name="Google Shape;617;p41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618" name="Google Shape;618;p41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19" name="Google Shape;619;p41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20" name="Google Shape;620;p41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1" name="Google Shape;621;p41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22" name="Google Shape;622;p41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23" name="Google Shape;623;p41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24" name="Google Shape;624;p41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25" name="Google Shape;625;p41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626" name="Google Shape;626;p41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7" name="Google Shape;627;p41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8" name="Google Shape;628;p41"/>
          <p:cNvSpPr txBox="1"/>
          <p:nvPr/>
        </p:nvSpPr>
        <p:spPr>
          <a:xfrm>
            <a:off x="5229573" y="3531050"/>
            <a:ext cx="118866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Pharaohs ruled Egypt without opposition or unrest.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Google Shape;633;p42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634" name="Google Shape;634;p42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635" name="Google Shape;635;p42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636" name="Google Shape;636;p42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37" name="Google Shape;637;p42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638" name="Google Shape;638;p42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39" name="Google Shape;639;p42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40" name="Google Shape;640;p42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41" name="Google Shape;641;p42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42" name="Google Shape;642;p42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3" name="Google Shape;643;p42"/>
          <p:cNvSpPr txBox="1"/>
          <p:nvPr/>
        </p:nvSpPr>
        <p:spPr>
          <a:xfrm>
            <a:off x="5732825" y="3531050"/>
            <a:ext cx="10953900" cy="3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Ancient Mesopotamia had little influence on later civilizations.</a:t>
            </a:r>
            <a:endParaRPr b="1" sz="7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44" name="Google Shape;644;p42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45" name="Google Shape;645;p42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46" name="Google Shape;646;p42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647" name="Google Shape;647;p42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8" name="Google Shape;648;p42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340" y="3962780"/>
            <a:ext cx="14705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can evaluating claims lead to a more accurate history?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/>
          <p:nvPr/>
        </p:nvSpPr>
        <p:spPr>
          <a:xfrm>
            <a:off x="-509577" y="-9804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27"/>
          <p:cNvSpPr/>
          <p:nvPr/>
        </p:nvSpPr>
        <p:spPr>
          <a:xfrm>
            <a:off x="11450720" y="67585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9" name="Google Shape;209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0" name="Google Shape;21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1" name="Google Shape;21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grpSp>
        <p:nvGrpSpPr>
          <p:cNvPr id="214" name="Google Shape;214;p27"/>
          <p:cNvGrpSpPr/>
          <p:nvPr/>
        </p:nvGrpSpPr>
        <p:grpSpPr>
          <a:xfrm>
            <a:off x="6122257" y="253502"/>
            <a:ext cx="8880118" cy="8644840"/>
            <a:chOff x="5337757" y="283102"/>
            <a:chExt cx="8880118" cy="8644840"/>
          </a:xfrm>
        </p:grpSpPr>
        <p:sp>
          <p:nvSpPr>
            <p:cNvPr id="215" name="Google Shape;215;p27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7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7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18" name="Google Shape;218;p27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7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7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1" name="Google Shape;221;p27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222" name="Google Shape;222;p27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27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224" name="Google Shape;224;p27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25" name="Google Shape;225;p27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26" name="Google Shape;226;p27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227" name="Google Shape;227;p27"/>
          <p:cNvSpPr txBox="1"/>
          <p:nvPr/>
        </p:nvSpPr>
        <p:spPr>
          <a:xfrm>
            <a:off x="4572000" y="8749475"/>
            <a:ext cx="37665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Adapted from Big History, the OER Project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8" name="Google Shape;228;p27"/>
          <p:cNvSpPr txBox="1"/>
          <p:nvPr/>
        </p:nvSpPr>
        <p:spPr>
          <a:xfrm>
            <a:off x="627275" y="2768100"/>
            <a:ext cx="5495100" cy="58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We all </a:t>
            </a:r>
            <a:r>
              <a:rPr b="1" lang="en-US" sz="3500">
                <a:solidFill>
                  <a:srgbClr val="6484F3"/>
                </a:solidFill>
                <a:latin typeface="Inter"/>
                <a:ea typeface="Inter"/>
                <a:cs typeface="Inter"/>
                <a:sym typeface="Inter"/>
              </a:rPr>
              <a:t>make</a:t>
            </a: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claims.</a:t>
            </a:r>
            <a:endParaRPr b="1" sz="35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We all </a:t>
            </a:r>
            <a:r>
              <a:rPr b="1" lang="en-US" sz="35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evaluate</a:t>
            </a: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claims.</a:t>
            </a:r>
            <a:endParaRPr b="1" sz="35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Claims are </a:t>
            </a:r>
            <a:r>
              <a:rPr b="1" lang="en-US" sz="3500">
                <a:solidFill>
                  <a:srgbClr val="38E0A4"/>
                </a:solidFill>
                <a:latin typeface="Inter"/>
                <a:ea typeface="Inter"/>
                <a:cs typeface="Inter"/>
                <a:sym typeface="Inter"/>
              </a:rPr>
              <a:t>arguments</a:t>
            </a:r>
            <a:r>
              <a:rPr b="1" lang="en-US" sz="35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1" sz="35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Here are four ways that we often evaluate claims→→→</a:t>
            </a:r>
            <a:endParaRPr sz="32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32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In scholarship, we </a:t>
            </a:r>
            <a:r>
              <a:rPr lang="en-US" sz="32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often</a:t>
            </a:r>
            <a:r>
              <a:rPr lang="en-US" sz="320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combine several of these when evaluating claims.</a:t>
            </a:r>
            <a:endParaRPr sz="320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8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4" name="Google Shape;234;p28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235" name="Google Shape;235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6" name="Google Shape;236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7" name="Google Shape;237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9" name="Google Shape;239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40" name="Google Shape;240;p28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1" name="Google Shape;241;p28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42" name="Google Shape;242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43" name="Google Shape;243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4" name="Google Shape;244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5" name="Google Shape;245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6" name="Google Shape;246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47" name="Google Shape;247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8" name="Google Shape;248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9" name="Google Shape;249;p28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250" name="Google Shape;250;p28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8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6" name="Google Shape;256;p28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257" name="Google Shape;257;p28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28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259" name="Google Shape;259;p28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60" name="Google Shape;260;p28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61" name="Google Shape;261;p28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262" name="Google Shape;262;p28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Earth is round.”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“My science teacher said the Earth is round.”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“This feels right because a lot of things I see in nature are round.”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“I’ve seen pictures from space that show the Earth is round.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“I’ve never heard of anyone falling off the edge of the Earth, so it might be round.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29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269" name="Google Shape;269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70" name="Google Shape;270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1" name="Google Shape;271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3" name="Google Shape;273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74" name="Google Shape;274;p2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5" name="Google Shape;275;p29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76" name="Google Shape;276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7" name="Google Shape;277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8" name="Google Shape;278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9" name="Google Shape;279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0" name="Google Shape;280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81" name="Google Shape;281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2" name="Google Shape;282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83" name="Google Shape;283;p29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284" name="Google Shape;284;p29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9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9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87" name="Google Shape;287;p29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9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9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90" name="Google Shape;290;p29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291" name="Google Shape;291;p29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29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293" name="Google Shape;293;p29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94" name="Google Shape;294;p29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95" name="Google Shape;295;p29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296" name="Google Shape;296;p29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Earth is round.”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1AF4B"/>
                </a:highlight>
                <a:latin typeface="Inter"/>
                <a:ea typeface="Inter"/>
                <a:cs typeface="Inter"/>
                <a:sym typeface="Inter"/>
              </a:rPr>
              <a:t>“My science teacher said the Earth is round.”</a:t>
            </a:r>
            <a:endParaRPr sz="2900">
              <a:solidFill>
                <a:schemeClr val="dk1"/>
              </a:solidFill>
              <a:highlight>
                <a:srgbClr val="F1AF4B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38E0A4"/>
                </a:highlight>
                <a:latin typeface="Inter"/>
                <a:ea typeface="Inter"/>
                <a:cs typeface="Inter"/>
                <a:sym typeface="Inter"/>
              </a:rPr>
              <a:t>“This feels right because a lot of things I see in nature are round.”</a:t>
            </a:r>
            <a:endParaRPr sz="2900">
              <a:solidFill>
                <a:schemeClr val="dk1"/>
              </a:solidFill>
              <a:highlight>
                <a:srgbClr val="38E0A4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6484F3"/>
                </a:highlight>
                <a:latin typeface="Inter"/>
                <a:ea typeface="Inter"/>
                <a:cs typeface="Inter"/>
                <a:sym typeface="Inter"/>
              </a:rPr>
              <a:t>“I’ve seen pictures from space that show the Earth is round.</a:t>
            </a:r>
            <a:endParaRPr sz="2900">
              <a:solidFill>
                <a:schemeClr val="dk1"/>
              </a:solidFill>
              <a:highlight>
                <a:srgbClr val="6484F3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E95C3D"/>
                </a:highlight>
                <a:latin typeface="Inter"/>
                <a:ea typeface="Inter"/>
                <a:cs typeface="Inter"/>
                <a:sym typeface="Inter"/>
              </a:rPr>
              <a:t>“I’ve never heard of anyone falling off the edge of the Earth, so it might be round.</a:t>
            </a:r>
            <a:endParaRPr sz="2900">
              <a:solidFill>
                <a:schemeClr val="dk1"/>
              </a:solidFill>
              <a:highlight>
                <a:srgbClr val="E95C3D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97" name="Google Shape;297;p29"/>
          <p:cNvCxnSpPr/>
          <p:nvPr/>
        </p:nvCxnSpPr>
        <p:spPr>
          <a:xfrm flipH="1">
            <a:off x="7381175" y="3976525"/>
            <a:ext cx="1711200" cy="3870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98" name="Google Shape;298;p29"/>
          <p:cNvCxnSpPr>
            <a:endCxn id="286" idx="2"/>
          </p:cNvCxnSpPr>
          <p:nvPr/>
        </p:nvCxnSpPr>
        <p:spPr>
          <a:xfrm rot="10800000">
            <a:off x="4406538" y="2751925"/>
            <a:ext cx="4752300" cy="2618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99" name="Google Shape;299;p29"/>
          <p:cNvCxnSpPr/>
          <p:nvPr/>
        </p:nvCxnSpPr>
        <p:spPr>
          <a:xfrm rot="10800000">
            <a:off x="2538550" y="5469925"/>
            <a:ext cx="6603600" cy="1592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00" name="Google Shape;300;p29"/>
          <p:cNvCxnSpPr/>
          <p:nvPr/>
        </p:nvCxnSpPr>
        <p:spPr>
          <a:xfrm rot="10800000">
            <a:off x="5658000" y="7925550"/>
            <a:ext cx="360030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0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6" name="Google Shape;306;p30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307" name="Google Shape;307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08" name="Google Shape;308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9" name="Google Shape;309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1" name="Google Shape;311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12" name="Google Shape;312;p30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3" name="Google Shape;313;p30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314" name="Google Shape;314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15" name="Google Shape;315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16" name="Google Shape;316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7" name="Google Shape;317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19" name="Google Shape;319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0" name="Google Shape;320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1" name="Google Shape;321;p30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322" name="Google Shape;322;p30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0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0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25" name="Google Shape;325;p30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0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0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8" name="Google Shape;328;p30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329" name="Google Shape;329;p30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0" name="Google Shape;330;p30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331" name="Google Shape;331;p30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32" name="Google Shape;332;p30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33" name="Google Shape;333;p30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334" name="Google Shape;334;p30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“Smoking is harmful to your health”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“Numerous studies show a high correlation between smoking and lung cancer.”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Surgeon General warns that smoking causes cancer and other diseases.”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“Smoking immediately causes coughing and discomfort so it isn’t healthy.”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“I don’t think many athletes smoke.”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1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0" name="Google Shape;340;p31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341" name="Google Shape;341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42" name="Google Shape;342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3" name="Google Shape;343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4" name="Google Shape;344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5" name="Google Shape;345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46" name="Google Shape;346;p31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7" name="Google Shape;347;p31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348" name="Google Shape;348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9" name="Google Shape;349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50" name="Google Shape;350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51" name="Google Shape;351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2" name="Google Shape;352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53" name="Google Shape;353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" name="Google Shape;354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55" name="Google Shape;355;p31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356" name="Google Shape;356;p31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1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1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59" name="Google Shape;359;p31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1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1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62" name="Google Shape;362;p31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363" name="Google Shape;363;p31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4" name="Google Shape;364;p31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365" name="Google Shape;365;p31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66" name="Google Shape;366;p31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67" name="Google Shape;367;p31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368" name="Google Shape;368;p31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“Smoking is harmful to your health”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6484F3"/>
                </a:highlight>
                <a:latin typeface="Inter"/>
                <a:ea typeface="Inter"/>
                <a:cs typeface="Inter"/>
                <a:sym typeface="Inter"/>
              </a:rPr>
              <a:t>“Numerous studies show a high correlation between smoking and lung cancer.”</a:t>
            </a:r>
            <a:endParaRPr sz="2900">
              <a:solidFill>
                <a:schemeClr val="dk1"/>
              </a:solidFill>
              <a:highlight>
                <a:srgbClr val="6484F3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1AF4B"/>
                </a:highlight>
                <a:latin typeface="Inter"/>
                <a:ea typeface="Inter"/>
                <a:cs typeface="Inter"/>
                <a:sym typeface="Inter"/>
              </a:rPr>
              <a:t>“The Surgeon General warns that smoking causes cancer and other diseases.”</a:t>
            </a:r>
            <a:endParaRPr sz="2900">
              <a:solidFill>
                <a:schemeClr val="dk1"/>
              </a:solidFill>
              <a:highlight>
                <a:srgbClr val="F1AF4B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E95C3D"/>
                </a:highlight>
                <a:latin typeface="Inter"/>
                <a:ea typeface="Inter"/>
                <a:cs typeface="Inter"/>
                <a:sym typeface="Inter"/>
              </a:rPr>
              <a:t>“Smoking immediately causes coughing and discomfort so it isn’t healthy.”</a:t>
            </a:r>
            <a:endParaRPr sz="2900">
              <a:solidFill>
                <a:schemeClr val="dk1"/>
              </a:solidFill>
              <a:highlight>
                <a:srgbClr val="E95C3D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38E0A4"/>
                </a:highlight>
                <a:latin typeface="Inter"/>
                <a:ea typeface="Inter"/>
                <a:cs typeface="Inter"/>
                <a:sym typeface="Inter"/>
              </a:rPr>
              <a:t>“I don’t think many athletes smoke.”</a:t>
            </a:r>
            <a:endParaRPr sz="2900">
              <a:solidFill>
                <a:schemeClr val="dk1"/>
              </a:solidFill>
              <a:highlight>
                <a:srgbClr val="38E0A4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69" name="Google Shape;369;p31"/>
          <p:cNvCxnSpPr/>
          <p:nvPr/>
        </p:nvCxnSpPr>
        <p:spPr>
          <a:xfrm flipH="1">
            <a:off x="2737775" y="3976525"/>
            <a:ext cx="6354600" cy="132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0" name="Google Shape;370;p31"/>
          <p:cNvCxnSpPr/>
          <p:nvPr/>
        </p:nvCxnSpPr>
        <p:spPr>
          <a:xfrm rot="10800000">
            <a:off x="7980675" y="5448175"/>
            <a:ext cx="1509900" cy="502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1" name="Google Shape;371;p31"/>
          <p:cNvCxnSpPr/>
          <p:nvPr/>
        </p:nvCxnSpPr>
        <p:spPr>
          <a:xfrm flipH="1">
            <a:off x="5558350" y="7062625"/>
            <a:ext cx="3583800" cy="26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2" name="Google Shape;372;p31"/>
          <p:cNvCxnSpPr/>
          <p:nvPr/>
        </p:nvCxnSpPr>
        <p:spPr>
          <a:xfrm rot="10800000">
            <a:off x="4994100" y="3047250"/>
            <a:ext cx="4264200" cy="5608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2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8" name="Google Shape;378;p32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379" name="Google Shape;379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80" name="Google Shape;380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81" name="Google Shape;381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2" name="Google Shape;382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3" name="Google Shape;383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84" name="Google Shape;384;p32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5" name="Google Shape;385;p32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386" name="Google Shape;386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87" name="Google Shape;387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88" name="Google Shape;388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89" name="Google Shape;389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0" name="Google Shape;390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91" name="Google Shape;391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2" name="Google Shape;392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93" name="Google Shape;393;p32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394" name="Google Shape;394;p32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2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00" name="Google Shape;400;p32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01" name="Google Shape;401;p32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32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03" name="Google Shape;403;p32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04" name="Google Shape;404;p32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05" name="Google Shape;405;p32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06" name="Google Shape;406;p32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“Social media influences public opinion.”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“Campaign managers for political figures emphasize using social media during elections.” 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“Why else would companies spend millions on social media advertising?”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“After I am online, I want certain products more.”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“Recent polls show that many people use social media as their main source of news.”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3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2" name="Google Shape;412;p33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413" name="Google Shape;413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14" name="Google Shape;414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15" name="Google Shape;415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7" name="Google Shape;417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18" name="Google Shape;418;p33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9" name="Google Shape;419;p33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420" name="Google Shape;420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21" name="Google Shape;421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22" name="Google Shape;422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23" name="Google Shape;423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24" name="Google Shape;424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25" name="Google Shape;425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6" name="Google Shape;426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27" name="Google Shape;427;p33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428" name="Google Shape;428;p33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3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34" name="Google Shape;434;p33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35" name="Google Shape;435;p33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33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37" name="Google Shape;437;p33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8" name="Google Shape;438;p33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9" name="Google Shape;439;p33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40" name="Google Shape;440;p33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“Social media influences public opinion.”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1AF4B"/>
                </a:highlight>
                <a:latin typeface="Inter"/>
                <a:ea typeface="Inter"/>
                <a:cs typeface="Inter"/>
                <a:sym typeface="Inter"/>
              </a:rPr>
              <a:t>“Campaign managers for political figures emphasize using social media during elections.” </a:t>
            </a:r>
            <a:endParaRPr sz="2900">
              <a:solidFill>
                <a:schemeClr val="dk1"/>
              </a:solidFill>
              <a:highlight>
                <a:srgbClr val="F1AF4B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E95C3D"/>
                </a:highlight>
                <a:latin typeface="Inter"/>
                <a:ea typeface="Inter"/>
                <a:cs typeface="Inter"/>
                <a:sym typeface="Inter"/>
              </a:rPr>
              <a:t>“Why else would companies spend millions on social media advertising?”</a:t>
            </a:r>
            <a:endParaRPr sz="2900">
              <a:solidFill>
                <a:schemeClr val="dk1"/>
              </a:solidFill>
              <a:highlight>
                <a:srgbClr val="E95C3D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3: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38E0A4"/>
                </a:highlight>
                <a:latin typeface="Inter"/>
                <a:ea typeface="Inter"/>
                <a:cs typeface="Inter"/>
                <a:sym typeface="Inter"/>
              </a:rPr>
              <a:t>“After I am online, I want certain products more.”</a:t>
            </a:r>
            <a:endParaRPr sz="2900">
              <a:solidFill>
                <a:schemeClr val="dk1"/>
              </a:solidFill>
              <a:highlight>
                <a:srgbClr val="38E0A4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4: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6484F3"/>
                </a:highlight>
                <a:latin typeface="Inter"/>
                <a:ea typeface="Inter"/>
                <a:cs typeface="Inter"/>
                <a:sym typeface="Inter"/>
              </a:rPr>
              <a:t>“Recent polls show that many people use social media as their main source of news.</a:t>
            </a:r>
            <a:endParaRPr sz="2900">
              <a:solidFill>
                <a:schemeClr val="dk1"/>
              </a:solidFill>
              <a:highlight>
                <a:srgbClr val="6484F3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41" name="Google Shape;441;p33"/>
          <p:cNvCxnSpPr/>
          <p:nvPr/>
        </p:nvCxnSpPr>
        <p:spPr>
          <a:xfrm flipH="1">
            <a:off x="7891875" y="4341550"/>
            <a:ext cx="1432800" cy="97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2" name="Google Shape;442;p33"/>
          <p:cNvCxnSpPr/>
          <p:nvPr/>
        </p:nvCxnSpPr>
        <p:spPr>
          <a:xfrm flipH="1">
            <a:off x="5677575" y="5988575"/>
            <a:ext cx="3486900" cy="17046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3" name="Google Shape;443;p33"/>
          <p:cNvCxnSpPr/>
          <p:nvPr/>
        </p:nvCxnSpPr>
        <p:spPr>
          <a:xfrm rot="10800000">
            <a:off x="5359150" y="2848225"/>
            <a:ext cx="3783000" cy="4214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4" name="Google Shape;444;p33"/>
          <p:cNvCxnSpPr>
            <a:endCxn id="439" idx="2"/>
          </p:cNvCxnSpPr>
          <p:nvPr/>
        </p:nvCxnSpPr>
        <p:spPr>
          <a:xfrm rot="10800000">
            <a:off x="1685088" y="5620890"/>
            <a:ext cx="7573200" cy="3034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