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236FF18-9829-4178-BC6C-5DE9AC984106}">
  <a:tblStyle styleId="{0236FF18-9829-4178-BC6C-5DE9AC98410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4f5dfb13a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4f5dfb1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UF8Ib2Hehp72il1cFldVUZB2mD0XFmdE5idA8_g6uC0/edit?usp=sharing" TargetMode="External"/><Relationship Id="rId10" Type="http://schemas.openxmlformats.org/officeDocument/2006/relationships/hyperlink" Target="https://docs.google.com/presentation/d/1FHmaJzSpQJGR3LRD9ygIFM7pLHo-ihjbhDKcPLelKHU/view" TargetMode="External"/><Relationship Id="rId13" Type="http://schemas.openxmlformats.org/officeDocument/2006/relationships/hyperlink" Target="https://docs.google.com/presentation/d/14tKnGIu8U5ex3HkcN7ro-0qOsNO495hePA7dxeZkT-g/view" TargetMode="External"/><Relationship Id="rId12" Type="http://schemas.openxmlformats.org/officeDocument/2006/relationships/hyperlink" Target="https://docs.google.com/presentation/d/15SUTZAOzevM-vPNvLg8R4diQ_l4Rn_s4aUBrVyZVRSU/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mUTwBslfnnaVJ_wnbe0RNoKcvCfpcw0xONwVfEGE_20/view" TargetMode="External"/><Relationship Id="rId14" Type="http://schemas.openxmlformats.org/officeDocument/2006/relationships/hyperlink" Target="https://docs.google.com/presentation/d/1mXKUuwU_wpimXKSTu_lA_nRBJm1GlU1_wbmAGqtImz8/view" TargetMode="External"/><Relationship Id="rId5" Type="http://schemas.openxmlformats.org/officeDocument/2006/relationships/hyperlink" Target="https://docs.google.com/presentation/d/1mXKUuwU_wpimXKSTu_lA_nRBJm1GlU1_wbmAGqtImz8/view" TargetMode="External"/><Relationship Id="rId6" Type="http://schemas.openxmlformats.org/officeDocument/2006/relationships/hyperlink" Target="https://docs.google.com/presentation/d/1KMCpAwIkJGa_fIpDIT16HDKWCfVAudzrS42soudSAz0/view" TargetMode="External"/><Relationship Id="rId7" Type="http://schemas.openxmlformats.org/officeDocument/2006/relationships/hyperlink" Target="https://docs.google.com/presentation/d/1U7JV2YzD-X5eVCphfYHqdm5rchDc3AB4CdpmRR3zbHE/view" TargetMode="External"/><Relationship Id="rId8" Type="http://schemas.openxmlformats.org/officeDocument/2006/relationships/hyperlink" Target="https://docs.google.com/presentation/d/1djAuF2saIqJS2P0uyS3jjip-VELiPnXATNAKApNeZr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KMCpAwIkJGa_fIpDIT16HDKWCfVAudzrS42soudSAz0/view" TargetMode="External"/><Relationship Id="rId6" Type="http://schemas.openxmlformats.org/officeDocument/2006/relationships/hyperlink" Target="https://docs.google.com/presentation/d/1U7JV2YzD-X5eVCphfYHqdm5rchDc3AB4CdpmRR3zbHE/view" TargetMode="External"/><Relationship Id="rId7" Type="http://schemas.openxmlformats.org/officeDocument/2006/relationships/hyperlink" Target="https://docs.google.com/presentation/d/1djAuF2saIqJS2P0uyS3jjip-VELiPnXATNAKApNeZr0/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mUTwBslfnnaVJ_wnbe0RNoKcvCfpcw0xONwVfEGE_20/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{0236FF18-9829-4178-BC6C-5DE9AC984106}</a:tableStyleId>
              </a:tblPr>
              <a:tblGrid>
                <a:gridCol w="1633350"/>
                <a:gridCol w="4045800"/>
                <a:gridCol w="3669725"/>
              </a:tblGrid>
              <a:tr h="348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Coerced Labor</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1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systems that coerced labor from Indigenous populations affect their social, economic, and cultural structures?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01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86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Three Versions of Coerced Labor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Version 1</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Version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Version 3</a:t>
                      </a:r>
                      <a:endParaRPr sz="1200">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9"/>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Three Versions of </a:t>
                      </a:r>
                      <a:r>
                        <a:rPr lang="en" sz="1200">
                          <a:latin typeface="Inter"/>
                          <a:ea typeface="Inter"/>
                          <a:cs typeface="Inter"/>
                          <a:sym typeface="Inter"/>
                        </a:rPr>
                        <a:t>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Version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Version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Version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15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Coerce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3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658325"/>
          <a:ext cx="3000000" cy="3000000"/>
        </p:xfrm>
        <a:graphic>
          <a:graphicData uri="http://schemas.openxmlformats.org/drawingml/2006/table">
            <a:tbl>
              <a:tblPr>
                <a:noFill/>
                <a:tableStyleId>{0236FF18-9829-4178-BC6C-5DE9AC984106}</a:tableStyleId>
              </a:tblPr>
              <a:tblGrid>
                <a:gridCol w="1633350"/>
                <a:gridCol w="4045800"/>
                <a:gridCol w="3669725"/>
              </a:tblGrid>
              <a:tr h="301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Coerced Labor</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50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historical thinking skill of Causation. The “What is Causation?” Guide on page one of the Coerced Labor Student Worksheet should be used first. Then, place students into groups of three. Each group member should have a different version of the worksheet. They will read their source and answer the corresponding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5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student worksheet</a:t>
                      </a:r>
                      <a:endParaRPr sz="1200">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Version 1</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Version 2</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Version 3</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skill of Causation using the guide (page 1)</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student groups of 3</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expectations and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causation guide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Sit with group of 3</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one source and answer accompanying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50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share their learnings from their readings with their small groups. Together, they will complete the Causation Graphic Organizer, found on page 3 of the student worksheet. They will determine the three main effects of the coerced labor, rank them, and provide a justification for their ranking.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2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Instruct students to share their learnings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the Causation Graphic Organizer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Share learnings with small group</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Causation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658325"/>
          <a:ext cx="3000000" cy="3000000"/>
        </p:xfrm>
        <a:graphic>
          <a:graphicData uri="http://schemas.openxmlformats.org/drawingml/2006/table">
            <a:tbl>
              <a:tblPr>
                <a:noFill/>
                <a:tableStyleId>{0236FF18-9829-4178-BC6C-5DE9AC984106}</a:tableStyleId>
              </a:tblPr>
              <a:tblGrid>
                <a:gridCol w="1633350"/>
                <a:gridCol w="4045800"/>
                <a:gridCol w="3669725"/>
              </a:tblGrid>
              <a:tr h="301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Coerced Labor</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8400">
                <a:tc rowSpan="2">
                  <a:txBody>
                    <a:bodyPr/>
                    <a:lstStyle/>
                    <a:p>
                      <a:pPr indent="0" lvl="0" marL="0" rtl="0" algn="l">
                        <a:spcBef>
                          <a:spcPts val="0"/>
                        </a:spcBef>
                        <a:spcAft>
                          <a:spcPts val="0"/>
                        </a:spcAft>
                        <a:buNone/>
                      </a:pPr>
                      <a:r>
                        <a:rPr b="1" lang="en" sz="1300">
                          <a:latin typeface="Inter"/>
                          <a:ea typeface="Inter"/>
                          <a:cs typeface="Inter"/>
                          <a:sym typeface="Inter"/>
                        </a:rPr>
                        <a:t>ACTIVITY 3 -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read and view images regarding the impact of European exploration.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2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a:t>
                      </a:r>
                      <a:r>
                        <a:rPr lang="en" sz="1200">
                          <a:latin typeface="Inter"/>
                          <a:ea typeface="Inter"/>
                          <a:cs typeface="Inter"/>
                          <a:sym typeface="Inter"/>
                        </a:rPr>
                        <a:t> (or guide to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a:t>
                      </a:r>
                      <a:r>
                        <a:rPr lang="en" sz="1200">
                          <a:latin typeface="Inter"/>
                          <a:ea typeface="Inter"/>
                          <a:cs typeface="Inter"/>
                          <a:sym typeface="Inter"/>
                        </a:rPr>
                        <a:t>: Euro Exploration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04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30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01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2.12 Evaluate the motivations for European maritime expeditions across the Atlantic Ocean and the impact of ideology, disease, and inherited and revised technologies on systems of enslavement and colonization.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2.13 Analyze government structures, technological innovations and geographical features of empires and city states across the Americas to evaluate the drastic impact of European colonization on Indigenous societies, including the Aztec and Incan Empires.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