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5"/>
  </p:sldMasterIdLst>
  <p:notesMasterIdLst>
    <p:notesMasterId r:id="rId6"/>
  </p:notesMasterIdLst>
  <p:sldIdLst>
    <p:sldId id="256" r:id="rId7"/>
    <p:sldId id="257" r:id="rId8"/>
    <p:sldId id="258" r:id="rId9"/>
  </p:sldIdLst>
  <p:sldSz cy="5143500" cx="9144000"/>
  <p:notesSz cx="6858000" cy="9144000"/>
  <p:embeddedFontLst>
    <p:embeddedFont>
      <p:font typeface="Inter"/>
      <p:regular r:id="rId10"/>
      <p:bold r:id="rId11"/>
      <p:italic r:id="rId12"/>
      <p:boldItalic r:id="rId13"/>
    </p:embeddedFont>
    <p:embeddedFont>
      <p:font typeface="Plus Jakarta Sans"/>
      <p:regular r:id="rId14"/>
      <p:bold r:id="rId15"/>
      <p:italic r:id="rId16"/>
      <p:boldItalic r:id="rId17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27575912-91FC-4FE5-83BF-92782056F7BC}">
  <a:tblStyle styleId="{27575912-91FC-4FE5-83BF-92782056F7BC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  <a:tblStyle styleId="{E48BC41F-E96B-4B48-9430-6FBA608AFB48}" styleName="Table_1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bold.fntdata"/><Relationship Id="rId10" Type="http://schemas.openxmlformats.org/officeDocument/2006/relationships/font" Target="fonts/Inter-regular.fntdata"/><Relationship Id="rId13" Type="http://schemas.openxmlformats.org/officeDocument/2006/relationships/font" Target="fonts/Inter-boldItalic.fntdata"/><Relationship Id="rId12" Type="http://schemas.openxmlformats.org/officeDocument/2006/relationships/font" Target="fonts/Inter-italic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3.xml"/><Relationship Id="rId15" Type="http://schemas.openxmlformats.org/officeDocument/2006/relationships/font" Target="fonts/PlusJakartaSans-bold.fntdata"/><Relationship Id="rId14" Type="http://schemas.openxmlformats.org/officeDocument/2006/relationships/font" Target="fonts/PlusJakartaSans-regular.fntdata"/><Relationship Id="rId17" Type="http://schemas.openxmlformats.org/officeDocument/2006/relationships/font" Target="fonts/PlusJakartaSans-boldItalic.fntdata"/><Relationship Id="rId16" Type="http://schemas.openxmlformats.org/officeDocument/2006/relationships/font" Target="fonts/PlusJakartaSans-italic.fntdata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36f90b32bc2_0_976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g36f90b32bc2_0_976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36f917323af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9" name="Google Shape;89;g36f917323af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g36f90b32bc2_0_183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6" name="Google Shape;96;g36f90b32bc2_0_183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2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" name="Google Shape;13;p2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4" name="Google Shape;14;p2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1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0" name="Google Shape;70;p11"/>
          <p:cNvSpPr txBox="1"/>
          <p:nvPr>
            <p:ph idx="1" type="body"/>
          </p:nvPr>
        </p:nvSpPr>
        <p:spPr>
          <a:xfrm rot="5400000">
            <a:off x="2940300" y="-942431"/>
            <a:ext cx="3263400" cy="7886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1" name="Google Shape;71;p11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2" name="Google Shape;72;p11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3" name="Google Shape;73;p11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2"/>
          <p:cNvSpPr txBox="1"/>
          <p:nvPr>
            <p:ph type="title"/>
          </p:nvPr>
        </p:nvSpPr>
        <p:spPr>
          <a:xfrm rot="5400000">
            <a:off x="5350050" y="1467544"/>
            <a:ext cx="4359000" cy="1971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6" name="Google Shape;76;p12"/>
          <p:cNvSpPr txBox="1"/>
          <p:nvPr>
            <p:ph idx="1" type="body"/>
          </p:nvPr>
        </p:nvSpPr>
        <p:spPr>
          <a:xfrm rot="5400000">
            <a:off x="1349475" y="-447056"/>
            <a:ext cx="4359000" cy="58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7" name="Google Shape;77;p12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8" name="Google Shape;78;p12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9" name="Google Shape;79;p12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/>
          <p:nvPr>
            <p:ph type="ctrTitle"/>
          </p:nvPr>
        </p:nvSpPr>
        <p:spPr>
          <a:xfrm>
            <a:off x="1143000" y="841772"/>
            <a:ext cx="6858000" cy="17907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7" name="Google Shape;17;p3"/>
          <p:cNvSpPr txBox="1"/>
          <p:nvPr>
            <p:ph idx="1" type="subTitle"/>
          </p:nvPr>
        </p:nvSpPr>
        <p:spPr>
          <a:xfrm>
            <a:off x="1143000" y="2701528"/>
            <a:ext cx="6858000" cy="1241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8" name="Google Shape;18;p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9" name="Google Shape;19;p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0" name="Google Shape;20;p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4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23" name="Google Shape;23;p4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4" name="Google Shape;24;p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5" name="Google Shape;25;p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6" name="Google Shape;26;p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5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29" name="Google Shape;29;p5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0" name="Google Shape;30;p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1" name="Google Shape;31;p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2" name="Google Shape;32;p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6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35" name="Google Shape;35;p6"/>
          <p:cNvSpPr txBox="1"/>
          <p:nvPr>
            <p:ph idx="1" type="body"/>
          </p:nvPr>
        </p:nvSpPr>
        <p:spPr>
          <a:xfrm>
            <a:off x="6286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6" name="Google Shape;36;p6"/>
          <p:cNvSpPr txBox="1"/>
          <p:nvPr>
            <p:ph idx="2" type="body"/>
          </p:nvPr>
        </p:nvSpPr>
        <p:spPr>
          <a:xfrm>
            <a:off x="46291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7" name="Google Shape;37;p6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8" name="Google Shape;38;p6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9" name="Google Shape;39;p6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40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7"/>
          <p:cNvSpPr txBox="1"/>
          <p:nvPr>
            <p:ph type="title"/>
          </p:nvPr>
        </p:nvSpPr>
        <p:spPr>
          <a:xfrm>
            <a:off x="629841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42" name="Google Shape;42;p7"/>
          <p:cNvSpPr txBox="1"/>
          <p:nvPr>
            <p:ph idx="1" type="body"/>
          </p:nvPr>
        </p:nvSpPr>
        <p:spPr>
          <a:xfrm>
            <a:off x="629841" y="1260872"/>
            <a:ext cx="38685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3" name="Google Shape;43;p7"/>
          <p:cNvSpPr txBox="1"/>
          <p:nvPr>
            <p:ph idx="2" type="body"/>
          </p:nvPr>
        </p:nvSpPr>
        <p:spPr>
          <a:xfrm>
            <a:off x="629841" y="1878806"/>
            <a:ext cx="38685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4" name="Google Shape;44;p7"/>
          <p:cNvSpPr txBox="1"/>
          <p:nvPr>
            <p:ph idx="3" type="body"/>
          </p:nvPr>
        </p:nvSpPr>
        <p:spPr>
          <a:xfrm>
            <a:off x="4629150" y="1260872"/>
            <a:ext cx="38874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5" name="Google Shape;45;p7"/>
          <p:cNvSpPr txBox="1"/>
          <p:nvPr>
            <p:ph idx="4" type="body"/>
          </p:nvPr>
        </p:nvSpPr>
        <p:spPr>
          <a:xfrm>
            <a:off x="4629150" y="1878806"/>
            <a:ext cx="38874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6" name="Google Shape;46;p7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7" name="Google Shape;47;p7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8" name="Google Shape;48;p7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8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51" name="Google Shape;51;p8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2" name="Google Shape;52;p8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8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9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56" name="Google Shape;56;p9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7" name="Google Shape;57;p9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8" name="Google Shape;58;p9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9" name="Google Shape;59;p9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0" name="Google Shape;60;p9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0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63" name="Google Shape;63;p10"/>
          <p:cNvSpPr/>
          <p:nvPr>
            <p:ph idx="2" type="pic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4" name="Google Shape;64;p10"/>
          <p:cNvSpPr txBox="1"/>
          <p:nvPr>
            <p:ph idx="1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5" name="Google Shape;65;p10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6" name="Google Shape;66;p10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7" name="Google Shape;67;p10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" name="Google Shape;9;p1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" name="Google Shape;10;p1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8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4" name="Google Shape;84;p13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{27575912-91FC-4FE5-83BF-92782056F7BC}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5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Use in a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Sentence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85" name="Google Shape;85;p13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86" name="Google Shape;86;p13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1" name="Google Shape;91;p14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{27575912-91FC-4FE5-83BF-92782056F7BC}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700">
                          <a:latin typeface="Inter"/>
                          <a:ea typeface="Inter"/>
                          <a:cs typeface="Inter"/>
                          <a:sym typeface="Inter"/>
                        </a:rPr>
                        <a:t>statistical data relating to the population and particular groups within it</a:t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“Estimating the size of indigenous populations in Latin America and accounting for their demographic development is a most difficult - if not impossible - task. The… debate about native demographic history in the Americas has concerned the magnitude of the demographic collapse following the European conquests…”</a:t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1115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300"/>
                        <a:buFont typeface="Inter"/>
                        <a:buChar char="-"/>
                      </a:pPr>
                      <a:r>
                        <a:rPr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 Steinar A. Saether, “Counting Indians: Census Categories in Late Colonial and Early </a:t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1115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300"/>
                        <a:buFont typeface="Inter"/>
                        <a:buChar char="-"/>
                      </a:pPr>
                      <a:r>
                        <a:rPr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Republican Spanish America,” 2011.</a:t>
                      </a:r>
                      <a:endParaRPr sz="15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Use in a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Sentence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92" name="Google Shape;92;p14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Demographics</a:t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93" name="Google Shape;93;p14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15"/>
          <p:cNvSpPr txBox="1"/>
          <p:nvPr>
            <p:ph idx="2" type="body"/>
          </p:nvPr>
        </p:nvSpPr>
        <p:spPr>
          <a:xfrm>
            <a:off x="3541400" y="29200"/>
            <a:ext cx="2239800" cy="497400"/>
          </a:xfrm>
          <a:prstGeom prst="rect">
            <a:avLst/>
          </a:prstGeom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rtl="0" algn="l">
              <a:spcBef>
                <a:spcPts val="800"/>
              </a:spcBef>
              <a:spcAft>
                <a:spcPts val="0"/>
              </a:spcAft>
              <a:buNone/>
            </a:pPr>
            <a:r>
              <a:rPr b="1" lang="en" sz="1800">
                <a:latin typeface="Inter"/>
                <a:ea typeface="Inter"/>
                <a:cs typeface="Inter"/>
                <a:sym typeface="Inter"/>
              </a:rPr>
              <a:t>Anticipatory Guide</a:t>
            </a:r>
            <a:endParaRPr b="1" sz="18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800"/>
              </a:spcBef>
              <a:spcAft>
                <a:spcPts val="0"/>
              </a:spcAft>
              <a:buNone/>
            </a:pPr>
            <a:r>
              <a:t/>
            </a:r>
            <a:endParaRPr sz="1800"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99" name="Google Shape;99;p15"/>
          <p:cNvSpPr txBox="1"/>
          <p:nvPr/>
        </p:nvSpPr>
        <p:spPr>
          <a:xfrm>
            <a:off x="193575" y="360350"/>
            <a:ext cx="8760600" cy="515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1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In the “Before Lesson” column, write an “A” if you agree or a “D” if you disagree with the statement in the row. Then, using the “After Lesson” Column, reevaluate the statement and write an “A” or a “D” with an explanation to reflect your informed opinion.</a:t>
            </a:r>
            <a:endParaRPr sz="10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graphicFrame>
        <p:nvGraphicFramePr>
          <p:cNvPr id="100" name="Google Shape;100;p15"/>
          <p:cNvGraphicFramePr/>
          <p:nvPr/>
        </p:nvGraphicFramePr>
        <p:xfrm>
          <a:off x="570900" y="866225"/>
          <a:ext cx="3000000" cy="3000000"/>
        </p:xfrm>
        <a:graphic>
          <a:graphicData uri="http://schemas.openxmlformats.org/drawingml/2006/table">
            <a:tbl>
              <a:tblPr>
                <a:noFill/>
                <a:tableStyleId>{E48BC41F-E96B-4B48-9430-6FBA608AFB48}</a:tableStyleId>
              </a:tblPr>
              <a:tblGrid>
                <a:gridCol w="1144500"/>
                <a:gridCol w="3285975"/>
                <a:gridCol w="3799125"/>
              </a:tblGrid>
              <a:tr h="296325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Before Lesson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Statement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After Lesson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029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The Americas contained tens of millions of Indigenous people in the 1490s.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266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American </a:t>
                      </a: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Indigenous populations were stable during Spanish colonization.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5333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The demographic collapse of Indigenous peoples fueled transatlantic slave trade.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5333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All American Indigenous populations changed similarly under Spanish rule.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266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Diseases brought by Europeans were the primary cause of demographic decline.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5689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The Spanish fully documented the demographics of Indigenous populations.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  <p:sp>
        <p:nvSpPr>
          <p:cNvPr id="101" name="Google Shape;101;p15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