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9F814CE-5147-4881-951A-046CE7014297}">
  <a:tblStyle styleId="{69F814CE-5147-4881-951A-046CE701429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25d06efdff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25d06efdf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73a0680689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73a068068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10" Type="http://schemas.openxmlformats.org/officeDocument/2006/relationships/hyperlink" Target="https://docs.google.com/presentation/d/12_s3xmoriX8LrdIa81UKSB8NXGN3nHMJUhk5mbpCsfo/view" TargetMode="External"/><Relationship Id="rId9" Type="http://schemas.openxmlformats.org/officeDocument/2006/relationships/hyperlink" Target="https://docs.google.com/presentation/d/1mXKUuwU_wpimXKSTu_lA_nRBJm1GlU1_wbmAGqtImz8/view" TargetMode="External"/><Relationship Id="rId5" Type="http://schemas.openxmlformats.org/officeDocument/2006/relationships/hyperlink" Target="https://docs.google.com/presentation/d/1mXKUuwU_wpimXKSTu_lA_nRBJm1GlU1_wbmAGqtImz8/view" TargetMode="External"/><Relationship Id="rId6" Type="http://schemas.openxmlformats.org/officeDocument/2006/relationships/hyperlink" Target="https://docs.google.com/presentation/d/1Q-LyD5_8oX98xxddwY4bCVrWqtJF2Jqxudy_dB77zdY/view" TargetMode="External"/><Relationship Id="rId7" Type="http://schemas.openxmlformats.org/officeDocument/2006/relationships/hyperlink" Target="https://docs.google.com/presentation/d/1MNqzB3DkBzTTtAGBoiPKf_5nu2TeIgMEjkKOtEqD03Y/view" TargetMode="External"/><Relationship Id="rId8" Type="http://schemas.openxmlformats.org/officeDocument/2006/relationships/hyperlink" Target="https://docs.google.com/presentation/d/10utUA2bGKVBQr0Ms6Cbduo2GUT35w0GnnfNuo5flme4/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Q-LyD5_8oX98xxddwY4bCVrWqtJF2Jqxudy_dB77zdY/view" TargetMode="External"/><Relationship Id="rId6" Type="http://schemas.openxmlformats.org/officeDocument/2006/relationships/hyperlink" Target="https://docs.google.com/presentation/d/1s1fHphqYl1qufSBqg-z7nyQW6-DHceqv_6OPkBNoLUk/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{69F814CE-5147-4881-951A-046CE7014297}</a:tableStyleId>
              </a:tblPr>
              <a:tblGrid>
                <a:gridCol w="1633350"/>
                <a:gridCol w="4045800"/>
                <a:gridCol w="3669725"/>
              </a:tblGrid>
              <a:tr h="3482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9: Encomienda System</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15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what ways did the Spanish manage and control Indigenous populations?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901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Comparison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Perspective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5597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rPr lang="en" sz="1200" u="sng">
                          <a:solidFill>
                            <a:srgbClr val="0097A7"/>
                          </a:solidFill>
                          <a:latin typeface="Inter"/>
                          <a:ea typeface="Inter"/>
                          <a:cs typeface="Inter"/>
                          <a:sym typeface="Inter"/>
                          <a:hlinkClick r:id="rId5">
                            <a:extLst>
                              <a:ext uri="{A12FA001-AC4F-418D-AE19-62706E023703}">
                                <ahyp:hlinkClr val="tx"/>
                              </a:ext>
                            </a:extLst>
                          </a:hlinkClick>
                        </a:rPr>
                        <a:t>Do Firsts + Exemplars</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Encomienda System Student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Access to Inquiry Journal (Already handed out in Lesson 1)</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rPr lang="en" sz="1200" u="sng">
                          <a:solidFill>
                            <a:schemeClr val="hlink"/>
                          </a:solidFill>
                          <a:latin typeface="Inter"/>
                          <a:ea typeface="Inter"/>
                          <a:cs typeface="Inter"/>
                          <a:sym typeface="Inter"/>
                          <a:hlinkClick r:id="rId8"/>
                        </a:rPr>
                        <a:t>Printed Student Handouts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15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Encomienda System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030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9"/>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7175">
                <a:tc rowSpan="2">
                  <a:txBody>
                    <a:bodyPr/>
                    <a:lstStyle/>
                    <a:p>
                      <a:pPr indent="0" lvl="0" marL="0" rtl="0" algn="l">
                        <a:spcBef>
                          <a:spcPts val="0"/>
                        </a:spcBef>
                        <a:spcAft>
                          <a:spcPts val="0"/>
                        </a:spcAft>
                        <a:buNone/>
                      </a:pPr>
                      <a:r>
                        <a:rPr b="1" lang="en" sz="1300">
                          <a:latin typeface="Inter"/>
                          <a:ea typeface="Inter"/>
                          <a:cs typeface="Inter"/>
                          <a:sym typeface="Inter"/>
                        </a:rPr>
                        <a:t>ACTIVITY 1 - </a:t>
                      </a:r>
                      <a:endParaRPr b="1" sz="1300">
                        <a:latin typeface="Inter"/>
                        <a:ea typeface="Inter"/>
                        <a:cs typeface="Inter"/>
                        <a:sym typeface="Inter"/>
                      </a:endParaRPr>
                    </a:p>
                    <a:p>
                      <a:pPr indent="0" lvl="0" marL="0" rtl="0" algn="l">
                        <a:spcBef>
                          <a:spcPts val="0"/>
                        </a:spcBef>
                        <a:spcAft>
                          <a:spcPts val="0"/>
                        </a:spcAft>
                        <a:buNone/>
                      </a:pPr>
                      <a:r>
                        <a:rPr b="1" lang="en" sz="1300">
                          <a:latin typeface="Inter"/>
                          <a:ea typeface="Inter"/>
                          <a:cs typeface="Inter"/>
                          <a:sym typeface="Inter"/>
                        </a:rPr>
                        <a:t>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3 Supporting questions within the </a:t>
                      </a:r>
                      <a:r>
                        <a:rPr lang="en" sz="1200" u="sng">
                          <a:solidFill>
                            <a:schemeClr val="hlink"/>
                          </a:solidFill>
                          <a:latin typeface="Inter"/>
                          <a:ea typeface="Inter"/>
                          <a:cs typeface="Inter"/>
                          <a:sym typeface="Inter"/>
                          <a:hlinkClick r:id="rId10"/>
                        </a:rPr>
                        <a:t>Unit 2 Inquiry Journal</a:t>
                      </a:r>
                      <a:r>
                        <a:rPr lang="en" sz="1200">
                          <a:solidFill>
                            <a:schemeClr val="dk1"/>
                          </a:solidFill>
                          <a:latin typeface="Inter"/>
                          <a:ea typeface="Inter"/>
                          <a:cs typeface="Inter"/>
                          <a:sym typeface="Inter"/>
                        </a:rPr>
                        <a: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803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pages </a:t>
                      </a:r>
                      <a:r>
                        <a:rPr lang="en" sz="1200">
                          <a:latin typeface="Inter"/>
                          <a:ea typeface="Inter"/>
                          <a:cs typeface="Inter"/>
                          <a:sym typeface="Inter"/>
                        </a:rPr>
                        <a:t>6-7</a:t>
                      </a:r>
                      <a:r>
                        <a:rPr lang="en" sz="1200">
                          <a:latin typeface="Inter"/>
                          <a:ea typeface="Inter"/>
                          <a:cs typeface="Inter"/>
                          <a:sym typeface="Inter"/>
                        </a:rPr>
                        <a:t>: U</a:t>
                      </a:r>
                      <a:r>
                        <a:rPr lang="en" sz="1200">
                          <a:solidFill>
                            <a:srgbClr val="000000"/>
                          </a:solidFill>
                          <a:latin typeface="Inter"/>
                          <a:ea typeface="Inter"/>
                          <a:cs typeface="Inter"/>
                          <a:sym typeface="Inter"/>
                        </a:rPr>
                        <a:t>nit </a:t>
                      </a:r>
                      <a:r>
                        <a:rPr lang="en" sz="1200">
                          <a:latin typeface="Inter"/>
                          <a:ea typeface="Inter"/>
                          <a:cs typeface="Inter"/>
                          <a:sym typeface="Inter"/>
                        </a:rPr>
                        <a:t>2</a:t>
                      </a:r>
                      <a:r>
                        <a:rPr lang="en" sz="1200">
                          <a:solidFill>
                            <a:srgbClr val="000000"/>
                          </a:solidFill>
                          <a:latin typeface="Inter"/>
                          <a:ea typeface="Inter"/>
                          <a:cs typeface="Inter"/>
                          <a:sym typeface="Inter"/>
                        </a:rPr>
                        <a:t>- </a:t>
                      </a:r>
                      <a:r>
                        <a:rPr lang="en" sz="1200">
                          <a:latin typeface="Inter"/>
                          <a:ea typeface="Inter"/>
                          <a:cs typeface="Inter"/>
                          <a:sym typeface="Inter"/>
                        </a:rPr>
                        <a:t>Topic 3</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2</a:t>
                      </a:r>
                      <a:r>
                        <a:rPr lang="en" sz="1200">
                          <a:solidFill>
                            <a:srgbClr val="000000"/>
                          </a:solidFill>
                          <a:latin typeface="Inter"/>
                          <a:ea typeface="Inter"/>
                          <a:cs typeface="Inter"/>
                          <a:sym typeface="Inter"/>
                        </a:rPr>
                        <a:t>- </a:t>
                      </a:r>
                      <a:r>
                        <a:rPr lang="en" sz="1200">
                          <a:latin typeface="Inter"/>
                          <a:ea typeface="Inter"/>
                          <a:cs typeface="Inter"/>
                          <a:sym typeface="Inter"/>
                        </a:rPr>
                        <a:t>Topic 3</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Americas: Colonization &amp; Conquest: Daily Lesson Plan (60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355863" y="658325"/>
          <a:ext cx="3000000" cy="3000000"/>
        </p:xfrm>
        <a:graphic>
          <a:graphicData uri="http://schemas.openxmlformats.org/drawingml/2006/table">
            <a:tbl>
              <a:tblPr>
                <a:noFill/>
                <a:tableStyleId>{69F814CE-5147-4881-951A-046CE7014297}</a:tableStyleId>
              </a:tblPr>
              <a:tblGrid>
                <a:gridCol w="1633350"/>
                <a:gridCol w="4045800"/>
                <a:gridCol w="3669725"/>
              </a:tblGrid>
              <a:tr h="1177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9: Encomienda System</a:t>
                      </a:r>
                      <a:r>
                        <a:rPr b="1" lang="en" sz="1300">
                          <a:latin typeface="Inter"/>
                          <a:ea typeface="Inter"/>
                          <a:cs typeface="Inter"/>
                          <a:sym typeface="Inter"/>
                        </a:rPr>
                        <a:t> - Continued</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26025">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gain background knowledge, students will read an excerpt from a journal article by H. Allen Anderson found on page 1 of the </a:t>
                      </a:r>
                      <a:r>
                        <a:rPr lang="en" sz="1200" u="sng">
                          <a:solidFill>
                            <a:schemeClr val="hlink"/>
                          </a:solidFill>
                          <a:latin typeface="Inter"/>
                          <a:ea typeface="Inter"/>
                          <a:cs typeface="Inter"/>
                          <a:sym typeface="Inter"/>
                          <a:hlinkClick r:id="rId5"/>
                        </a:rPr>
                        <a:t>Encomienda System Student Worksheet</a:t>
                      </a:r>
                      <a:r>
                        <a:rPr lang="en" sz="1200">
                          <a:solidFill>
                            <a:schemeClr val="dk1"/>
                          </a:solidFill>
                          <a:latin typeface="Inter"/>
                          <a:ea typeface="Inter"/>
                          <a:cs typeface="Inter"/>
                          <a:sym typeface="Inter"/>
                        </a:rPr>
                        <a:t> and answer the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90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Distribute the </a:t>
                      </a:r>
                      <a:r>
                        <a:rPr lang="en" sz="1200">
                          <a:latin typeface="Inter"/>
                          <a:ea typeface="Inter"/>
                          <a:cs typeface="Inter"/>
                          <a:sym typeface="Inter"/>
                        </a:rPr>
                        <a:t>student </a:t>
                      </a:r>
                      <a:r>
                        <a:rPr lang="en" sz="1200">
                          <a:latin typeface="Inter"/>
                          <a:ea typeface="Inter"/>
                          <a:cs typeface="Inter"/>
                          <a:sym typeface="Inter"/>
                        </a:rPr>
                        <a:t>worksheet</a:t>
                      </a:r>
                      <a:r>
                        <a:rPr lang="en" sz="1200">
                          <a:solidFill>
                            <a:srgbClr val="000000"/>
                          </a:solidFill>
                          <a:latin typeface="Inter"/>
                          <a:ea typeface="Inter"/>
                          <a:cs typeface="Inter"/>
                          <a:sym typeface="Inter"/>
                        </a:rPr>
                        <a:t> with the secondary source reading and the questions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work and answer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Read the secondary source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Answer the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06900">
                <a:tc rowSpan="2">
                  <a:txBody>
                    <a:bodyPr/>
                    <a:lstStyle/>
                    <a:p>
                      <a:pPr indent="0" lvl="0" marL="0" rtl="0" algn="l">
                        <a:spcBef>
                          <a:spcPts val="0"/>
                        </a:spcBef>
                        <a:spcAft>
                          <a:spcPts val="0"/>
                        </a:spcAft>
                        <a:buNone/>
                      </a:pPr>
                      <a:r>
                        <a:rPr b="1" lang="en" sz="1300">
                          <a:latin typeface="Inter"/>
                          <a:ea typeface="Inter"/>
                          <a:cs typeface="Inter"/>
                          <a:sym typeface="Inter"/>
                        </a:rPr>
                        <a:t>ACTIVITY 3 -</a:t>
                      </a:r>
                      <a:endParaRPr b="1" sz="1300">
                        <a:latin typeface="Inter"/>
                        <a:ea typeface="Inter"/>
                        <a:cs typeface="Inter"/>
                        <a:sym typeface="Inter"/>
                      </a:endParaRPr>
                    </a:p>
                    <a:p>
                      <a:pPr indent="0" lvl="0" marL="0" rtl="0" algn="l">
                        <a:spcBef>
                          <a:spcPts val="0"/>
                        </a:spcBef>
                        <a:spcAft>
                          <a:spcPts val="0"/>
                        </a:spcAft>
                        <a:buNone/>
                      </a:pP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read two primary sources about the Encomienda System, one from King Ferdinand and Queen Isabella and another from Bartolome de las Casas. Then, they will answer questions comparing the two different perspectives about the Encomienda System.</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90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a:t>
                      </a:r>
                      <a:r>
                        <a:rPr lang="en" sz="1200">
                          <a:latin typeface="Inter"/>
                          <a:ea typeface="Inter"/>
                          <a:cs typeface="Inter"/>
                          <a:sym typeface="Inter"/>
                        </a:rPr>
                        <a:t>irect students to page 2 of the student worksheet</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work and answer questions as needed.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the two primary sources and answer the corresponding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65725">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conclude, students will </a:t>
                      </a:r>
                      <a:r>
                        <a:rPr lang="en" sz="1200">
                          <a:solidFill>
                            <a:schemeClr val="dk1"/>
                          </a:solidFill>
                          <a:latin typeface="Inter"/>
                          <a:ea typeface="Inter"/>
                          <a:cs typeface="Inter"/>
                          <a:sym typeface="Inter"/>
                        </a:rPr>
                        <a:t>complete the </a:t>
                      </a:r>
                      <a:r>
                        <a:rPr lang="en" sz="1200" u="sng">
                          <a:solidFill>
                            <a:schemeClr val="hlink"/>
                          </a:solidFill>
                          <a:latin typeface="Inter"/>
                          <a:ea typeface="Inter"/>
                          <a:cs typeface="Inter"/>
                          <a:sym typeface="Inter"/>
                          <a:hlinkClick r:id="rId6"/>
                        </a:rPr>
                        <a:t>Perspective Graphic Organizer.</a:t>
                      </a:r>
                      <a:r>
                        <a:rPr lang="en" sz="1200">
                          <a:solidFill>
                            <a:schemeClr val="dk1"/>
                          </a:solidFill>
                          <a:latin typeface="Inter"/>
                          <a:ea typeface="Inter"/>
                          <a:cs typeface="Inter"/>
                          <a:sym typeface="Inter"/>
                        </a:rPr>
                        <a:t> They will be able to choose which perspective to evaluate (Monarchs of Spain OR Bartolomé de las Casas).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520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Review Perspective skill as needed</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page 3 (or guide to the Thinking Nation platform)</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Instruct students to choose either Monarchs of Spain or </a:t>
                      </a:r>
                      <a:r>
                        <a:rPr lang="en" sz="1200">
                          <a:solidFill>
                            <a:schemeClr val="dk1"/>
                          </a:solidFill>
                          <a:latin typeface="Inter"/>
                          <a:ea typeface="Inter"/>
                          <a:cs typeface="Inter"/>
                          <a:sym typeface="Inter"/>
                        </a:rPr>
                        <a:t>Bartolomé de las Casas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work and answer questions as needed.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Choose which historical figure to consider (Monarchs of Spain or </a:t>
                      </a:r>
                      <a:r>
                        <a:rPr lang="en" sz="1200">
                          <a:solidFill>
                            <a:schemeClr val="dk1"/>
                          </a:solidFill>
                          <a:latin typeface="Inter"/>
                          <a:ea typeface="Inter"/>
                          <a:cs typeface="Inter"/>
                          <a:sym typeface="Inter"/>
                        </a:rPr>
                        <a:t>Bartolomé de las Casas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Perspective Graphic Organizer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Americas: Colonization &amp; Conquest: Daily Lesson Plan (60 Minutes)</a:t>
            </a:r>
            <a:endParaRPr sz="21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355863" y="658325"/>
          <a:ext cx="3000000" cy="3000000"/>
        </p:xfrm>
        <a:graphic>
          <a:graphicData uri="http://schemas.openxmlformats.org/drawingml/2006/table">
            <a:tbl>
              <a:tblPr>
                <a:noFill/>
                <a:tableStyleId>{69F814CE-5147-4881-951A-046CE7014297}</a:tableStyleId>
              </a:tblPr>
              <a:tblGrid>
                <a:gridCol w="1633350"/>
                <a:gridCol w="4045800"/>
                <a:gridCol w="3669725"/>
              </a:tblGrid>
              <a:tr h="1177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9: Encomienda System</a:t>
                      </a:r>
                      <a:r>
                        <a:rPr b="1" lang="en" sz="1300">
                          <a:latin typeface="Inter"/>
                          <a:ea typeface="Inter"/>
                          <a:cs typeface="Inter"/>
                          <a:sym typeface="Inter"/>
                        </a:rPr>
                        <a:t> - Continued</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12550">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2.12 Evaluate the motivations for European maritime expeditions across the Atlantic Ocean and the impact of ideology, disease, and inherited and revised technologies on systems of enslavement and colonization.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2.13 Analyze government structures, technological innovations and geographical features of empires and city states across the Americas to evaluate the drastic impact of European colonization on Indigenous societies, including the Aztec and Incan Empires.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Americas: Colonization &amp; Conquest: Daily Lesson Plan (60 Minutes)</a:t>
            </a:r>
            <a:endParaRPr sz="21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