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Inter SemiBold"/>
      <p:regular r:id="rId15"/>
      <p:bold r:id="rId16"/>
      <p:italic r:id="rId17"/>
      <p:boldItalic r:id="rId18"/>
    </p:embeddedFon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EEB034-9986-4959-AAE3-3CFDA46072F8}">
  <a:tblStyle styleId="{E9EEB034-9986-4959-AAE3-3CFDA46072F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9648251-37E4-4715-975B-CB1235F788A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InterSemiBold-regular.fntdata"/><Relationship Id="rId14" Type="http://schemas.openxmlformats.org/officeDocument/2006/relationships/slide" Target="slides/slide6.xml"/><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Halant-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1770402f5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1770402f5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21770402f5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21770402f5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73a00fe9fa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73a00fe9fa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21770402f5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21770402f5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21770402f5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21770402f5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73a00fe9fa_0_1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73a00fe9fa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Contextualization</a:t>
            </a:r>
            <a:endParaRPr sz="1300">
              <a:latin typeface="Inter"/>
              <a:ea typeface="Inter"/>
              <a:cs typeface="Inter"/>
              <a:sym typeface="Inter"/>
            </a:endParaRPr>
          </a:p>
        </p:txBody>
      </p:sp>
      <p:sp>
        <p:nvSpPr>
          <p:cNvPr id="145" name="Google Shape;145;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Encomienda System</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7" name="Google Shape;147;p37"/>
          <p:cNvGraphicFramePr/>
          <p:nvPr/>
        </p:nvGraphicFramePr>
        <p:xfrm>
          <a:off x="355491" y="1552435"/>
          <a:ext cx="3000000" cy="3000000"/>
        </p:xfrm>
        <a:graphic>
          <a:graphicData uri="http://schemas.openxmlformats.org/drawingml/2006/table">
            <a:tbl>
              <a:tblPr>
                <a:noFill/>
                <a:tableStyleId>{E9EEB034-9986-4959-AAE3-3CFDA46072F8}</a:tableStyleId>
              </a:tblPr>
              <a:tblGrid>
                <a:gridCol w="5319300"/>
                <a:gridCol w="1742100"/>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H. Allen </a:t>
                      </a:r>
                      <a:r>
                        <a:rPr lang="en" sz="1200">
                          <a:solidFill>
                            <a:schemeClr val="dk1"/>
                          </a:solidFill>
                          <a:latin typeface="Halant"/>
                          <a:ea typeface="Halant"/>
                          <a:cs typeface="Halant"/>
                          <a:sym typeface="Halant"/>
                        </a:rPr>
                        <a:t>Anderson, "The Encomienda in New Mexico, 1598–1680," </a:t>
                      </a:r>
                      <a:r>
                        <a:rPr i="1" lang="en" sz="1200">
                          <a:solidFill>
                            <a:schemeClr val="dk1"/>
                          </a:solidFill>
                          <a:latin typeface="Halant"/>
                          <a:ea typeface="Halant"/>
                          <a:cs typeface="Halant"/>
                          <a:sym typeface="Halant"/>
                        </a:rPr>
                        <a:t>New Mexico Historical Review</a:t>
                      </a:r>
                      <a:r>
                        <a:rPr lang="en" sz="1200">
                          <a:solidFill>
                            <a:schemeClr val="dk1"/>
                          </a:solidFill>
                          <a:latin typeface="Halant"/>
                          <a:ea typeface="Halant"/>
                          <a:cs typeface="Halant"/>
                          <a:sym typeface="Halant"/>
                        </a:rPr>
                        <a:t> 60, 4 (1985).</a:t>
                      </a:r>
                      <a:endParaRPr sz="1200">
                        <a:latin typeface="Halant"/>
                        <a:ea typeface="Halant"/>
                        <a:cs typeface="Halant"/>
                        <a:sym typeface="Halant"/>
                      </a:endParaRPr>
                    </a:p>
                    <a:p>
                      <a:pPr indent="0" lvl="0" marL="0" rtl="0" algn="l">
                        <a:spcBef>
                          <a:spcPts val="0"/>
                        </a:spcBef>
                        <a:spcAft>
                          <a:spcPts val="0"/>
                        </a:spcAft>
                        <a:buNone/>
                      </a:pPr>
                      <a:r>
                        <a:t/>
                      </a:r>
                      <a:endParaRPr i="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H. (Hugh) Allen Anderson was a professor of Economics at Texas Tech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encomienda system, rooted in the medieval Castilian custom of"commendation," was begun in the West Indies by Columbus, carried to the mainland by Cortes in his conquest of Mexico, and grafted onto the already-extant structures of native government that the conquistadores quickly found useful.  In essence, the system allotted conquered lands and the peoples on it to those who had participated in the conquest. Since these lands theoretically came under the king's royal patronage, the monarch could do with them as he desired. Encomienda, then, was a crude form of serfdom, adapted to fit the exigencies of Spain's New World empire. Its main purpose was threefold: 1) to reward the builders of the empire and their heirs for one or more generations; 2) to encourage settlement and ensure a colony's permanence by requiring the proprietor, or encomendero, to live near his area of encomienda; and 3) to provide for the defense of the area and its inhabitants. In addition, New World encomiendas also entailed obligations to instruct the Indians in the Roman Catholic faith and the rudiments of Spanish civilization.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term "encomienda," particularly in New Spain (Mexico), was most commonly used to designate portions of Indians living on the allotted lands. The granting of encomiendas carried with them the right of repartimiento, that is, the right to employ Indians living on the grants. Although the religious motive of Christianizing the Indians was stressed, the economic motive of securing a cheap labor supply to maintain the colonists and increase their wealth was foremost in the minds of the encomenderos. Indian labor was deemed necessary, especially for work in mines and on farms, because the class of colonists could or would not work with their hands. As an answer to the crown's demand for tribute, the system allowed the encomenderos the products of Indian labor, collectable either in personal service or material tribute….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Indians in encomienda were, despite laws protecting their rights, from the beginning subject to abuses. This abuse was particularly true in the formative years when encomenderos sought to gain perpetual rights of lordship over their vassals. The encomienda essentially fostered the structure of a fighting class, a praying class, and a mass of laborers to do most of the menial tasks.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your own words, what was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the three main purposes of the encomienda?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Was religion or economics a bigger motivator?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three classes did the encomienda system create in New Mexico?</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8" name="Google Shape;148;p37"/>
          <p:cNvSpPr txBox="1"/>
          <p:nvPr/>
        </p:nvSpPr>
        <p:spPr>
          <a:xfrm>
            <a:off x="330000" y="11546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            Primary Source: Comparison</a:t>
            </a:r>
            <a:endParaRPr sz="2100">
              <a:solidFill>
                <a:schemeClr val="dk1"/>
              </a:solidFill>
              <a:latin typeface="Halant"/>
              <a:ea typeface="Halant"/>
              <a:cs typeface="Halant"/>
              <a:sym typeface="Halant"/>
            </a:endParaRPr>
          </a:p>
        </p:txBody>
      </p:sp>
      <p:pic>
        <p:nvPicPr>
          <p:cNvPr id="154" name="Google Shape;154;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58" name="Google Shape;158;p38"/>
          <p:cNvGraphicFramePr/>
          <p:nvPr/>
        </p:nvGraphicFramePr>
        <p:xfrm>
          <a:off x="469041" y="638035"/>
          <a:ext cx="3000000" cy="3000000"/>
        </p:xfrm>
        <a:graphic>
          <a:graphicData uri="http://schemas.openxmlformats.org/drawingml/2006/table">
            <a:tbl>
              <a:tblPr>
                <a:noFill/>
                <a:tableStyleId>{E9EEB034-9986-4959-AAE3-3CFDA46072F8}</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Letter from King Ferdinand and Queen Isabella of Spain to Commander Nicolás de Ovando, Third Governor of Hispaniola, 1503.</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desire is that the Christians not lack people to work their holdings and to take out what gold there is. It also is our desire that the Indians live in community with the Christians, because they then will help each other cultivate and settle the island, take out the gold, and bring profit to Spain. Therefore, we command you, our governor, to compel the Indians to associate with the Christians. The Indians should work on the Christians’ building, mind the gold, till the fields, and produce food for the Christians. This the Indians shall perform as free people, which they are, and not as slaves. Also, see to it that the Indians are well treated, with those who become Christians better treated than the others. Do not consent or allow any person to do them any harm or oppress them.</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How do Ferdinand and Isabella describe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the main goals of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Bartolome de las Casas, </a:t>
                      </a:r>
                      <a:r>
                        <a:rPr i="1" lang="en" sz="1200">
                          <a:solidFill>
                            <a:schemeClr val="dk1"/>
                          </a:solidFill>
                          <a:latin typeface="Halant"/>
                          <a:ea typeface="Halant"/>
                          <a:cs typeface="Halant"/>
                          <a:sym typeface="Halant"/>
                        </a:rPr>
                        <a:t>A Short Account of the Destruction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Their reason for killing and destroying such an infinite number of souls is that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villainies. And also, those lands are so rich and felicitous, the native peoples so meek and patient, so easy to subject, that our Spaniards have no more consideration for them than beasts. And I say this from my own knowledge of the acts I witnessed. But I should not say “than beasts” for, thanks be to God, they have treated beasts with some respect; I should say instead like excrement on the public squares. And thus they have deprived the Indians of their lives and souls, for the millions I mentioned have died without the Faith and without the benefit of sacraments. This is a well-known and proven fact which even the tyrant Governors, themselves killers, know and admit. And never have the Indians in all the Indies committed any act against the Spanish Christians, until those Christians have first and many times committed countless cruel aggressions against them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What was the main motivation for Europeans mistreating and killing  Native Americans?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does Bartolome de las Casas view the Indigenous population?</a:t>
                      </a: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8" name="Google Shape;168;p39"/>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169" name="Google Shape;169;p39"/>
          <p:cNvGraphicFramePr/>
          <p:nvPr/>
        </p:nvGraphicFramePr>
        <p:xfrm>
          <a:off x="381550" y="3134188"/>
          <a:ext cx="3000000" cy="3000000"/>
        </p:xfrm>
        <a:graphic>
          <a:graphicData uri="http://schemas.openxmlformats.org/drawingml/2006/table">
            <a:tbl>
              <a:tblPr>
                <a:noFill/>
                <a:tableStyleId>{C9648251-37E4-4715-975B-CB1235F788A5}</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individuals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170" name="Google Shape;170;p39"/>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71" name="Google Shape;171;p39"/>
          <p:cNvGraphicFramePr/>
          <p:nvPr/>
        </p:nvGraphicFramePr>
        <p:xfrm>
          <a:off x="3676000" y="5145625"/>
          <a:ext cx="3000000" cy="3000000"/>
        </p:xfrm>
        <a:graphic>
          <a:graphicData uri="http://schemas.openxmlformats.org/drawingml/2006/table">
            <a:tbl>
              <a:tblPr>
                <a:noFill/>
                <a:tableStyleId>{C9648251-37E4-4715-975B-CB1235F788A5}</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Encomienda System</a:t>
            </a:r>
            <a:endParaRPr b="1" sz="1300">
              <a:latin typeface="Inter"/>
              <a:ea typeface="Inter"/>
              <a:cs typeface="Inter"/>
              <a:sym typeface="Inter"/>
            </a:endParaRPr>
          </a:p>
        </p:txBody>
      </p:sp>
      <p:cxnSp>
        <p:nvCxnSpPr>
          <p:cNvPr id="173" name="Google Shape;173;p39"/>
          <p:cNvCxnSpPr>
            <a:endCxn id="170"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174" name="Google Shape;174;p39"/>
          <p:cNvCxnSpPr>
            <a:stCxn id="170" idx="2"/>
            <a:endCxn id="172"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175" name="Google Shape;175;p39"/>
          <p:cNvCxnSpPr>
            <a:stCxn id="172"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9"/>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p:txBody>
      </p:sp>
      <p:pic>
        <p:nvPicPr>
          <p:cNvPr id="177" name="Google Shape;177;p39"/>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sp>
        <p:nvSpPr>
          <p:cNvPr id="182" name="Google Shape;182;p40"/>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Contextualization</a:t>
            </a:r>
            <a:endParaRPr sz="1300">
              <a:latin typeface="Inter"/>
              <a:ea typeface="Inter"/>
              <a:cs typeface="Inter"/>
              <a:sym typeface="Inter"/>
            </a:endParaRPr>
          </a:p>
        </p:txBody>
      </p:sp>
      <p:sp>
        <p:nvSpPr>
          <p:cNvPr id="183" name="Google Shape;183;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Encomienda System </a:t>
            </a:r>
            <a:r>
              <a:rPr lang="en" sz="2500">
                <a:solidFill>
                  <a:schemeClr val="dk1"/>
                </a:solidFill>
                <a:latin typeface="Plus Jakarta Sans Medium"/>
                <a:ea typeface="Plus Jakarta Sans Medium"/>
                <a:cs typeface="Plus Jakarta Sans Medium"/>
                <a:sym typeface="Plus Jakarta Sans Medium"/>
              </a:rPr>
              <a:t>(Exemplar)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40"/>
          <p:cNvGraphicFramePr/>
          <p:nvPr/>
        </p:nvGraphicFramePr>
        <p:xfrm>
          <a:off x="469041" y="1400035"/>
          <a:ext cx="3000000" cy="3000000"/>
        </p:xfrm>
        <a:graphic>
          <a:graphicData uri="http://schemas.openxmlformats.org/drawingml/2006/table">
            <a:tbl>
              <a:tblPr>
                <a:noFill/>
                <a:tableStyleId>{E9EEB034-9986-4959-AAE3-3CFDA46072F8}</a:tableStyleId>
              </a:tblPr>
              <a:tblGrid>
                <a:gridCol w="5124825"/>
                <a:gridCol w="1848525"/>
              </a:tblGrid>
              <a:tr h="561725">
                <a:tc gridSpan="2">
                  <a:txBody>
                    <a:bodyPr/>
                    <a:lstStyle/>
                    <a:p>
                      <a:pPr indent="0" lvl="0" marL="0" rtl="0" algn="l">
                        <a:lnSpc>
                          <a:spcPct val="100000"/>
                        </a:lnSpc>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H. Allen Anderson</a:t>
                      </a:r>
                      <a:r>
                        <a:rPr lang="en" sz="1200">
                          <a:solidFill>
                            <a:schemeClr val="dk1"/>
                          </a:solidFill>
                          <a:latin typeface="Halant"/>
                          <a:ea typeface="Halant"/>
                          <a:cs typeface="Halant"/>
                          <a:sym typeface="Halant"/>
                        </a:rPr>
                        <a:t>, "The Encomienda in New Mexico, 1598–1680," </a:t>
                      </a:r>
                      <a:r>
                        <a:rPr i="1" lang="en" sz="1200">
                          <a:solidFill>
                            <a:schemeClr val="dk1"/>
                          </a:solidFill>
                          <a:latin typeface="Halant"/>
                          <a:ea typeface="Halant"/>
                          <a:cs typeface="Halant"/>
                          <a:sym typeface="Halant"/>
                        </a:rPr>
                        <a:t>New Mexico Historical Review</a:t>
                      </a:r>
                      <a:r>
                        <a:rPr lang="en" sz="1200">
                          <a:solidFill>
                            <a:schemeClr val="dk1"/>
                          </a:solidFill>
                          <a:latin typeface="Halant"/>
                          <a:ea typeface="Halant"/>
                          <a:cs typeface="Halant"/>
                          <a:sym typeface="Halant"/>
                        </a:rPr>
                        <a:t> 60, 4 (1985).</a:t>
                      </a:r>
                      <a:endParaRPr sz="1200">
                        <a:latin typeface="Halant"/>
                        <a:ea typeface="Halant"/>
                        <a:cs typeface="Halant"/>
                        <a:sym typeface="Halant"/>
                      </a:endParaRPr>
                    </a:p>
                    <a:p>
                      <a:pPr indent="0" lvl="0" marL="0" rtl="0" algn="l">
                        <a:lnSpc>
                          <a:spcPct val="100000"/>
                        </a:lnSpc>
                        <a:spcBef>
                          <a:spcPts val="0"/>
                        </a:spcBef>
                        <a:spcAft>
                          <a:spcPts val="0"/>
                        </a:spcAft>
                        <a:buNone/>
                      </a:pPr>
                      <a:r>
                        <a:t/>
                      </a:r>
                      <a:endParaRPr i="1" sz="1000">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 (Hugh) Allen Anderson was a professor of Economics at Texas Tech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426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encomienda system, rooted in the medieval Castilian custom of"commendation," was begun in the West Indies by Columbus, carried to the mainland by Cortes in his conquest of Mexico, and grafted onto the already-extant structures of native government that the conquistadores quickly found useful.  In essence, the system allotted conquered lands and the peoples on it to those who had participated in the conquest. Since these lands theoretically came under the king's royal patronage, the monarch could do with them as he desired. Encomienda, then, was a crude form of serfdom, adapted to fit the exigencies of Spain's New World empire. Its main purpose was threefold: 1) to reward the builders of the empire and their heirs for one or more generations; 2) to encourage settlement and ensure a colony's permanence by requiring the proprietor, or encomendero, to live near his area of encomienda; and 3) to provide for the defense of the area and its inhabitants. In addition, New World encomiendas also entailed obligations to instruct the Indians in the Roman Catholic faith and the rudiments of Spanish civilization.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term "encomienda," particularly in New Spain (Mexico), was most commonly used to designate portions of Indians living on the allotted lands. The granting of encomiendas carried with them the right of repartimiento, that is, the right to employ Indians living on the grants. Although the religious motive of Christianizing the Indians was stressed, the economic motive of securing a cheap labor supply to maintain the colonists and increase their wealth was foremost in the minds of the encomenderos. Indian labor was deemed necessary, especially for work in mines and on farms, because the class of colonists could or would not work with their hands. As an answer to the crown's demand for tribute, the system allowed the encomenderos the products of Indian labor, collectable either in personal service or material tribute….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Indians in encomienda were, despite laws protecting their rights, from the beginning subject to abuses. This abuse was particularly true in the formative years when encomenderos sought to gain perpetual rights of lordship over their vassals. The encomienda essentially fostered the structure of a fighting class, a praying class, and a mass of laborers to do most of the menial tasks.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your own words, what was the encomienda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 organized</a:t>
                      </a:r>
                      <a:r>
                        <a:rPr b="1" lang="en" sz="1200">
                          <a:solidFill>
                            <a:srgbClr val="E95C3D"/>
                          </a:solidFill>
                          <a:latin typeface="Inter"/>
                          <a:ea typeface="Inter"/>
                          <a:cs typeface="Inter"/>
                          <a:sym typeface="Inter"/>
                        </a:rPr>
                        <a:t> system that granted land to the Spanish, which included the labor of Indigenous peoples.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a:t>
                      </a:r>
                      <a:r>
                        <a:rPr lang="en" sz="1200">
                          <a:solidFill>
                            <a:schemeClr val="dk1"/>
                          </a:solidFill>
                          <a:latin typeface="Inter"/>
                          <a:ea typeface="Inter"/>
                          <a:cs typeface="Inter"/>
                          <a:sym typeface="Inter"/>
                        </a:rPr>
                        <a:t>hat were the three main purposes of the encomienda?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1. A reward for those who helped build the empire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Encouraged settlement</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3. It provided for defense for both the land and the people who lived there</a:t>
                      </a: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Was religion or economics a bigger motivator?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R</a:t>
                      </a:r>
                      <a:r>
                        <a:rPr b="1" lang="en" sz="1200">
                          <a:solidFill>
                            <a:srgbClr val="E95C3D"/>
                          </a:solidFill>
                          <a:latin typeface="Inter"/>
                          <a:ea typeface="Inter"/>
                          <a:cs typeface="Inter"/>
                          <a:sym typeface="Inter"/>
                        </a:rPr>
                        <a:t>eligious was used as a cover for the true purpose- to exploit the native peoples for cheap labor and wealth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three classes did the encomienda system create in New Mexico?</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F</a:t>
                      </a:r>
                      <a:r>
                        <a:rPr b="1" lang="en" sz="1200">
                          <a:solidFill>
                            <a:srgbClr val="E95C3D"/>
                          </a:solidFill>
                          <a:latin typeface="Inter"/>
                          <a:ea typeface="Inter"/>
                          <a:cs typeface="Inter"/>
                          <a:sym typeface="Inter"/>
                        </a:rPr>
                        <a:t>ighting class;  praying class; laborers</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86" name="Google Shape;186;p40"/>
          <p:cNvSpPr txBox="1"/>
          <p:nvPr/>
        </p:nvSpPr>
        <p:spPr>
          <a:xfrm>
            <a:off x="330000" y="10022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0" name="Shape 190"/>
        <p:cNvGrpSpPr/>
        <p:nvPr/>
      </p:nvGrpSpPr>
      <p:grpSpPr>
        <a:xfrm>
          <a:off x="0" y="0"/>
          <a:ext cx="0" cy="0"/>
          <a:chOff x="0" y="0"/>
          <a:chExt cx="0" cy="0"/>
        </a:xfrm>
      </p:grpSpPr>
      <p:sp>
        <p:nvSpPr>
          <p:cNvPr id="191" name="Google Shape;191;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            Primary Source: Comparison (Exemplar)</a:t>
            </a:r>
            <a:endParaRPr sz="2100">
              <a:solidFill>
                <a:schemeClr val="dk1"/>
              </a:solidFill>
              <a:latin typeface="Halant"/>
              <a:ea typeface="Halant"/>
              <a:cs typeface="Halant"/>
              <a:sym typeface="Halant"/>
            </a:endParaRPr>
          </a:p>
        </p:txBody>
      </p:sp>
      <p:pic>
        <p:nvPicPr>
          <p:cNvPr id="192" name="Google Shape;192;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5" name="Google Shape;195;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6" name="Google Shape;196;p41"/>
          <p:cNvGraphicFramePr/>
          <p:nvPr/>
        </p:nvGraphicFramePr>
        <p:xfrm>
          <a:off x="469041" y="638035"/>
          <a:ext cx="3000000" cy="3000000"/>
        </p:xfrm>
        <a:graphic>
          <a:graphicData uri="http://schemas.openxmlformats.org/drawingml/2006/table">
            <a:tbl>
              <a:tblPr>
                <a:noFill/>
                <a:tableStyleId>{E9EEB034-9986-4959-AAE3-3CFDA46072F8}</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Letter from King Ferdinand and Queen Isabella of Spain to Commander Nicolás de Ovando, Third Governor of Hispaniola, 1503.</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desire is that the Christians not lack people to work their holdings and to take out what gold there is. It also is our desire that the Indians live in community with the Christians, because they then will help each other cultivate and settle the island, take out the gold, and bring profit to Spain. Therefore, we command you, our governor, to compel the Indians to associate with the Christians. The Indians should work on the Christians’ building, mind the gold, till the fields, and produce food for the Christians. This the Indians shall perform as free people, which they are, and not as slaves. Also, see to it that the Indians are well treated, with those who become Christians better treated than the others. Do not consent or allow any person to do them any harm or oppress them.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How do Ferdinand and Isabella describe the encomienda system?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a:t>
                      </a:r>
                      <a:r>
                        <a:rPr b="1" lang="en" sz="1100">
                          <a:solidFill>
                            <a:srgbClr val="E95C3D"/>
                          </a:solidFill>
                          <a:latin typeface="Inter"/>
                          <a:ea typeface="Inter"/>
                          <a:cs typeface="Inter"/>
                          <a:sym typeface="Inter"/>
                        </a:rPr>
                        <a:t>s a way to build a community of the Christians and the Indians while using the Native peoples as a source of labor.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were the main goals of the encomienda system?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To provide a labor force for the Christians</a:t>
                      </a:r>
                      <a:endParaRPr sz="11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Bartolome de las Casas, </a:t>
                      </a:r>
                      <a:r>
                        <a:rPr i="1" lang="en" sz="1200">
                          <a:solidFill>
                            <a:schemeClr val="dk1"/>
                          </a:solidFill>
                          <a:latin typeface="Halant"/>
                          <a:ea typeface="Halant"/>
                          <a:cs typeface="Halant"/>
                          <a:sym typeface="Halant"/>
                        </a:rPr>
                        <a:t>A Short Account of the Destruction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Their reason for killing and destroying such an infinite number of souls is that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villainies. And also, those lands are so rich and felicitous, the native peoples so meek and patient, so easy to subject, that our Spaniards have no more consideration for them than beasts. And I say this from my own knowledge of the acts I witnessed. But I should not say “than beasts” for, thanks be to God, they have treated beasts with some respect; I should say instead like excrement on the public squares. And thus they have deprived the Indians of their lives and souls, for the millions I mentioned have died without the Faith and without the benefit of sacraments. This is a well-known and proven fact which even the tyrant Governors, themselves killers, know and admit. And never have the Indians in all the Indies committed any act against the Spanish Christians, until those Christians have first and many times committed countless cruel aggressions against them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What was the main motivation for Europeans mistreating and killing  Native Americans?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To </a:t>
                      </a:r>
                      <a:r>
                        <a:rPr b="1" lang="en" sz="1100">
                          <a:solidFill>
                            <a:srgbClr val="E95C3D"/>
                          </a:solidFill>
                          <a:latin typeface="Inter"/>
                          <a:ea typeface="Inter"/>
                          <a:cs typeface="Inter"/>
                          <a:sym typeface="Inter"/>
                        </a:rPr>
                        <a:t>accumulate wealth, primarily through gold. The greed that the Europeans had was the key drive behind their treatment of the Native peoples.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does Bartolome de las Casas view the Indigenous population?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Although he sympathizes with them and speaks out against the atrocities, he describes them as “easy to subject” and “meek.” This shows that he still sees himself and other Europeans as superior to them.</a:t>
                      </a:r>
                      <a:endParaRPr sz="11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 (Exemplar)</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42"/>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207" name="Google Shape;207;p42"/>
          <p:cNvGraphicFramePr/>
          <p:nvPr/>
        </p:nvGraphicFramePr>
        <p:xfrm>
          <a:off x="381550" y="3134188"/>
          <a:ext cx="3000000" cy="3000000"/>
        </p:xfrm>
        <a:graphic>
          <a:graphicData uri="http://schemas.openxmlformats.org/drawingml/2006/table">
            <a:tbl>
              <a:tblPr>
                <a:noFill/>
                <a:tableStyleId>{C9648251-37E4-4715-975B-CB1235F788A5}</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Lived in the Spanish colonies of the Americas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Participated in colonization and the encomienda system</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Became a Dominican friar</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Was part of the elite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White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Spanish</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Male</a:t>
                      </a:r>
                      <a:endParaRPr b="1" sz="1200">
                        <a:solidFill>
                          <a:srgbClr val="E95C3D"/>
                        </a:solidFill>
                        <a:latin typeface="Inter"/>
                        <a:ea typeface="Inter"/>
                        <a:cs typeface="Inter"/>
                        <a:sym typeface="Inter"/>
                      </a:endParaRPr>
                    </a:p>
                  </a:txBody>
                  <a:tcPr marT="91425" marB="91425" marR="91425" marL="91425"/>
                </a:tc>
              </a:tr>
              <a:tr h="1691800">
                <a:tc vMerge="1"/>
              </a:tr>
              <a:tr h="1569525">
                <a:tc vMerge="1"/>
              </a:tr>
            </a:tbl>
          </a:graphicData>
        </a:graphic>
      </p:graphicFrame>
      <p:sp>
        <p:nvSpPr>
          <p:cNvPr id="208" name="Google Shape;208;p42"/>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209" name="Google Shape;209;p42"/>
          <p:cNvGraphicFramePr/>
          <p:nvPr/>
        </p:nvGraphicFramePr>
        <p:xfrm>
          <a:off x="3676000" y="5145625"/>
          <a:ext cx="3000000" cy="3000000"/>
        </p:xfrm>
        <a:graphic>
          <a:graphicData uri="http://schemas.openxmlformats.org/drawingml/2006/table">
            <a:tbl>
              <a:tblPr>
                <a:noFill/>
                <a:tableStyleId>{C9648251-37E4-4715-975B-CB1235F788A5}</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Based on his religious beliefs and personal transformation, de las Casas viewed the encomienda system as morally wrong and contrary to Christian teachings. He believed that exploiting Indigenous peoples contradicted the Church’s mission of spreading love and salvation.</a:t>
                      </a:r>
                      <a:endParaRPr b="1" sz="1200">
                        <a:solidFill>
                          <a:srgbClr val="E95C3D"/>
                        </a:solidFill>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As a member of the colonial elite, de las Casas likely had access to education and platforms to voice his concerns that Indigenous peoples themselves were denied. </a:t>
                      </a:r>
                      <a:endParaRPr b="1" sz="1200">
                        <a:solidFill>
                          <a:srgbClr val="E95C3D"/>
                        </a:solidFill>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While he did not challenge colonization outright, he opposed the violent and exploitative methods used to expand Spanish control.</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10" name="Google Shape;210;p42"/>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Encomienda System</a:t>
            </a:r>
            <a:endParaRPr b="1" sz="1300">
              <a:latin typeface="Inter"/>
              <a:ea typeface="Inter"/>
              <a:cs typeface="Inter"/>
              <a:sym typeface="Inter"/>
            </a:endParaRPr>
          </a:p>
        </p:txBody>
      </p:sp>
      <p:cxnSp>
        <p:nvCxnSpPr>
          <p:cNvPr id="211" name="Google Shape;211;p42"/>
          <p:cNvCxnSpPr>
            <a:endCxn id="208"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212" name="Google Shape;212;p42"/>
          <p:cNvCxnSpPr>
            <a:stCxn id="208" idx="2"/>
            <a:endCxn id="210"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213" name="Google Shape;213;p42"/>
          <p:cNvCxnSpPr>
            <a:stCxn id="210"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214" name="Google Shape;214;p42"/>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Bartolomé de las Casas</a:t>
            </a:r>
            <a:endParaRPr b="1" sz="1300">
              <a:solidFill>
                <a:srgbClr val="E95C3D"/>
              </a:solidFill>
              <a:latin typeface="Inter"/>
              <a:ea typeface="Inter"/>
              <a:cs typeface="Inter"/>
              <a:sym typeface="Inter"/>
            </a:endParaRPr>
          </a:p>
        </p:txBody>
      </p:sp>
      <p:pic>
        <p:nvPicPr>
          <p:cNvPr id="215" name="Google Shape;215;p42"/>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