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 id="260" r:id="rId13"/>
    <p:sldId id="261" r:id="rId14"/>
    <p:sldId id="262" r:id="rId15"/>
    <p:sldId id="263" r:id="rId16"/>
    <p:sldId id="264" r:id="rId17"/>
    <p:sldId id="265" r:id="rId18"/>
    <p:sldId id="266" r:id="rId19"/>
    <p:sldId id="267" r:id="rId20"/>
    <p:sldId id="268" r:id="rId21"/>
    <p:sldId id="269" r:id="rId22"/>
    <p:sldId id="270" r:id="rId23"/>
    <p:sldId id="271" r:id="rId24"/>
    <p:sldId id="272" r:id="rId25"/>
    <p:sldId id="273" r:id="rId26"/>
    <p:sldId id="274" r:id="rId27"/>
  </p:sldIdLst>
  <p:sldSz cy="10058400" cx="7772400"/>
  <p:notesSz cx="6858000" cy="9144000"/>
  <p:embeddedFontLst>
    <p:embeddedFont>
      <p:font typeface="Halant"/>
      <p:regular r:id="rId28"/>
      <p:bold r:id="rId29"/>
    </p:embeddedFont>
    <p:embeddedFont>
      <p:font typeface="Inter"/>
      <p:regular r:id="rId30"/>
      <p:bold r:id="rId31"/>
      <p:italic r:id="rId32"/>
      <p:boldItalic r:id="rId33"/>
    </p:embeddedFont>
    <p:embeddedFont>
      <p:font typeface="Plus Jakarta Sans"/>
      <p:regular r:id="rId34"/>
      <p:bold r:id="rId35"/>
      <p:italic r:id="rId36"/>
      <p:boldItalic r:id="rId37"/>
    </p:embeddedFont>
    <p:embeddedFont>
      <p:font typeface="Plus Jakarta Sans Medium"/>
      <p:regular r:id="rId38"/>
      <p:bold r:id="rId39"/>
      <p:italic r:id="rId40"/>
      <p:boldItalic r:id="rId41"/>
    </p:embeddedFont>
    <p:embeddedFont>
      <p:font typeface="Work Sans"/>
      <p:regular r:id="rId42"/>
      <p:bold r:id="rId43"/>
      <p:italic r:id="rId44"/>
      <p:boldItalic r:id="rId4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89463682-0419-44D6-B14D-5BF3694D720D}">
  <a:tblStyle styleId="{89463682-0419-44D6-B14D-5BF3694D720D}"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56C189A7-5C36-4BF1-8C81-8BF3AD7953D0}"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PlusJakartaSansMedium-italic.fntdata"/><Relationship Id="rId20" Type="http://schemas.openxmlformats.org/officeDocument/2006/relationships/slide" Target="slides/slide12.xml"/><Relationship Id="rId42" Type="http://schemas.openxmlformats.org/officeDocument/2006/relationships/font" Target="fonts/WorkSans-regular.fntdata"/><Relationship Id="rId41" Type="http://schemas.openxmlformats.org/officeDocument/2006/relationships/font" Target="fonts/PlusJakartaSansMedium-boldItalic.fntdata"/><Relationship Id="rId22" Type="http://schemas.openxmlformats.org/officeDocument/2006/relationships/slide" Target="slides/slide14.xml"/><Relationship Id="rId44" Type="http://schemas.openxmlformats.org/officeDocument/2006/relationships/font" Target="fonts/WorkSans-italic.fntdata"/><Relationship Id="rId21" Type="http://schemas.openxmlformats.org/officeDocument/2006/relationships/slide" Target="slides/slide13.xml"/><Relationship Id="rId43" Type="http://schemas.openxmlformats.org/officeDocument/2006/relationships/font" Target="fonts/WorkSans-bold.fntdata"/><Relationship Id="rId24" Type="http://schemas.openxmlformats.org/officeDocument/2006/relationships/slide" Target="slides/slide16.xml"/><Relationship Id="rId23" Type="http://schemas.openxmlformats.org/officeDocument/2006/relationships/slide" Target="slides/slide15.xml"/><Relationship Id="rId45" Type="http://schemas.openxmlformats.org/officeDocument/2006/relationships/font" Target="fonts/WorkSans-boldItalic.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6" Type="http://schemas.openxmlformats.org/officeDocument/2006/relationships/slide" Target="slides/slide18.xml"/><Relationship Id="rId25" Type="http://schemas.openxmlformats.org/officeDocument/2006/relationships/slide" Target="slides/slide17.xml"/><Relationship Id="rId28" Type="http://schemas.openxmlformats.org/officeDocument/2006/relationships/font" Target="fonts/Halant-regular.fntdata"/><Relationship Id="rId27" Type="http://schemas.openxmlformats.org/officeDocument/2006/relationships/slide" Target="slides/slide19.xml"/><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Halant-bold.fntdata"/><Relationship Id="rId7" Type="http://schemas.openxmlformats.org/officeDocument/2006/relationships/slideMaster" Target="slideMasters/slideMaster3.xml"/><Relationship Id="rId8" Type="http://schemas.openxmlformats.org/officeDocument/2006/relationships/notesMaster" Target="notesMasters/notesMaster1.xml"/><Relationship Id="rId31" Type="http://schemas.openxmlformats.org/officeDocument/2006/relationships/font" Target="fonts/Inter-bold.fntdata"/><Relationship Id="rId30" Type="http://schemas.openxmlformats.org/officeDocument/2006/relationships/font" Target="fonts/Inter-regular.fntdata"/><Relationship Id="rId11" Type="http://schemas.openxmlformats.org/officeDocument/2006/relationships/slide" Target="slides/slide3.xml"/><Relationship Id="rId33" Type="http://schemas.openxmlformats.org/officeDocument/2006/relationships/font" Target="fonts/Inter-boldItalic.fntdata"/><Relationship Id="rId10" Type="http://schemas.openxmlformats.org/officeDocument/2006/relationships/slide" Target="slides/slide2.xml"/><Relationship Id="rId32" Type="http://schemas.openxmlformats.org/officeDocument/2006/relationships/font" Target="fonts/Inter-italic.fntdata"/><Relationship Id="rId13" Type="http://schemas.openxmlformats.org/officeDocument/2006/relationships/slide" Target="slides/slide5.xml"/><Relationship Id="rId35" Type="http://schemas.openxmlformats.org/officeDocument/2006/relationships/font" Target="fonts/PlusJakartaSans-bold.fntdata"/><Relationship Id="rId12" Type="http://schemas.openxmlformats.org/officeDocument/2006/relationships/slide" Target="slides/slide4.xml"/><Relationship Id="rId34" Type="http://schemas.openxmlformats.org/officeDocument/2006/relationships/font" Target="fonts/PlusJakartaSans-regular.fntdata"/><Relationship Id="rId15" Type="http://schemas.openxmlformats.org/officeDocument/2006/relationships/slide" Target="slides/slide7.xml"/><Relationship Id="rId37" Type="http://schemas.openxmlformats.org/officeDocument/2006/relationships/font" Target="fonts/PlusJakartaSans-boldItalic.fntdata"/><Relationship Id="rId14" Type="http://schemas.openxmlformats.org/officeDocument/2006/relationships/slide" Target="slides/slide6.xml"/><Relationship Id="rId36" Type="http://schemas.openxmlformats.org/officeDocument/2006/relationships/font" Target="fonts/PlusJakartaSans-italic.fntdata"/><Relationship Id="rId17" Type="http://schemas.openxmlformats.org/officeDocument/2006/relationships/slide" Target="slides/slide9.xml"/><Relationship Id="rId39" Type="http://schemas.openxmlformats.org/officeDocument/2006/relationships/font" Target="fonts/PlusJakartaSansMedium-bold.fntdata"/><Relationship Id="rId16" Type="http://schemas.openxmlformats.org/officeDocument/2006/relationships/slide" Target="slides/slide8.xml"/><Relationship Id="rId38" Type="http://schemas.openxmlformats.org/officeDocument/2006/relationships/font" Target="fonts/PlusJakartaSansMedium-regular.fntdata"/><Relationship Id="rId19" Type="http://schemas.openxmlformats.org/officeDocument/2006/relationships/slide" Target="slides/slide11.xml"/><Relationship Id="rId18"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284ff26ac8_0_18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284ff26ac8_0_1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 name="Shape 239"/>
        <p:cNvGrpSpPr/>
        <p:nvPr/>
      </p:nvGrpSpPr>
      <p:grpSpPr>
        <a:xfrm>
          <a:off x="0" y="0"/>
          <a:ext cx="0" cy="0"/>
          <a:chOff x="0" y="0"/>
          <a:chExt cx="0" cy="0"/>
        </a:xfrm>
      </p:grpSpPr>
      <p:sp>
        <p:nvSpPr>
          <p:cNvPr id="240" name="Google Shape;240;g344f871bab8_0_12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41" name="Google Shape;241;g344f871bab8_0_1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0" name="Shape 250"/>
        <p:cNvGrpSpPr/>
        <p:nvPr/>
      </p:nvGrpSpPr>
      <p:grpSpPr>
        <a:xfrm>
          <a:off x="0" y="0"/>
          <a:ext cx="0" cy="0"/>
          <a:chOff x="0" y="0"/>
          <a:chExt cx="0" cy="0"/>
        </a:xfrm>
      </p:grpSpPr>
      <p:sp>
        <p:nvSpPr>
          <p:cNvPr id="251" name="Google Shape;251;g3284ff26ac8_0_23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52" name="Google Shape;252;g3284ff26ac8_0_2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2" name="Shape 262"/>
        <p:cNvGrpSpPr/>
        <p:nvPr/>
      </p:nvGrpSpPr>
      <p:grpSpPr>
        <a:xfrm>
          <a:off x="0" y="0"/>
          <a:ext cx="0" cy="0"/>
          <a:chOff x="0" y="0"/>
          <a:chExt cx="0" cy="0"/>
        </a:xfrm>
      </p:grpSpPr>
      <p:sp>
        <p:nvSpPr>
          <p:cNvPr id="263" name="Google Shape;263;g3284ff26ac8_0_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64" name="Google Shape;264;g3284ff26ac8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6" name="Shape 276"/>
        <p:cNvGrpSpPr/>
        <p:nvPr/>
      </p:nvGrpSpPr>
      <p:grpSpPr>
        <a:xfrm>
          <a:off x="0" y="0"/>
          <a:ext cx="0" cy="0"/>
          <a:chOff x="0" y="0"/>
          <a:chExt cx="0" cy="0"/>
        </a:xfrm>
      </p:grpSpPr>
      <p:sp>
        <p:nvSpPr>
          <p:cNvPr id="277" name="Google Shape;277;g3284ff26ac8_0_69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78" name="Google Shape;278;g3284ff26ac8_0_69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6" name="Shape 286"/>
        <p:cNvGrpSpPr/>
        <p:nvPr/>
      </p:nvGrpSpPr>
      <p:grpSpPr>
        <a:xfrm>
          <a:off x="0" y="0"/>
          <a:ext cx="0" cy="0"/>
          <a:chOff x="0" y="0"/>
          <a:chExt cx="0" cy="0"/>
        </a:xfrm>
      </p:grpSpPr>
      <p:sp>
        <p:nvSpPr>
          <p:cNvPr id="287" name="Google Shape;287;g32257cea356_0_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88" name="Google Shape;288;g32257cea356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6" name="Shape 296"/>
        <p:cNvGrpSpPr/>
        <p:nvPr/>
      </p:nvGrpSpPr>
      <p:grpSpPr>
        <a:xfrm>
          <a:off x="0" y="0"/>
          <a:ext cx="0" cy="0"/>
          <a:chOff x="0" y="0"/>
          <a:chExt cx="0" cy="0"/>
        </a:xfrm>
      </p:grpSpPr>
      <p:sp>
        <p:nvSpPr>
          <p:cNvPr id="297" name="Google Shape;297;g32257cea356_0_1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98" name="Google Shape;298;g32257cea356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7" name="Shape 307"/>
        <p:cNvGrpSpPr/>
        <p:nvPr/>
      </p:nvGrpSpPr>
      <p:grpSpPr>
        <a:xfrm>
          <a:off x="0" y="0"/>
          <a:ext cx="0" cy="0"/>
          <a:chOff x="0" y="0"/>
          <a:chExt cx="0" cy="0"/>
        </a:xfrm>
      </p:grpSpPr>
      <p:sp>
        <p:nvSpPr>
          <p:cNvPr id="308" name="Google Shape;308;g32257cea356_0_2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09" name="Google Shape;309;g32257cea356_0_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8" name="Shape 318"/>
        <p:cNvGrpSpPr/>
        <p:nvPr/>
      </p:nvGrpSpPr>
      <p:grpSpPr>
        <a:xfrm>
          <a:off x="0" y="0"/>
          <a:ext cx="0" cy="0"/>
          <a:chOff x="0" y="0"/>
          <a:chExt cx="0" cy="0"/>
        </a:xfrm>
      </p:grpSpPr>
      <p:sp>
        <p:nvSpPr>
          <p:cNvPr id="319" name="Google Shape;319;g3225c6f77c8_0_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20" name="Google Shape;320;g3225c6f77c8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8" name="Shape 328"/>
        <p:cNvGrpSpPr/>
        <p:nvPr/>
      </p:nvGrpSpPr>
      <p:grpSpPr>
        <a:xfrm>
          <a:off x="0" y="0"/>
          <a:ext cx="0" cy="0"/>
          <a:chOff x="0" y="0"/>
          <a:chExt cx="0" cy="0"/>
        </a:xfrm>
      </p:grpSpPr>
      <p:sp>
        <p:nvSpPr>
          <p:cNvPr id="329" name="Google Shape;329;g344f871bab8_0_13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30" name="Google Shape;330;g344f871bab8_0_1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9" name="Shape 339"/>
        <p:cNvGrpSpPr/>
        <p:nvPr/>
      </p:nvGrpSpPr>
      <p:grpSpPr>
        <a:xfrm>
          <a:off x="0" y="0"/>
          <a:ext cx="0" cy="0"/>
          <a:chOff x="0" y="0"/>
          <a:chExt cx="0" cy="0"/>
        </a:xfrm>
      </p:grpSpPr>
      <p:sp>
        <p:nvSpPr>
          <p:cNvPr id="340" name="Google Shape;340;g344f871bab8_0_14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41" name="Google Shape;341;g344f871bab8_0_1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3159257ea86_0_69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3159257ea86_0_6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 name="Shape 166"/>
        <p:cNvGrpSpPr/>
        <p:nvPr/>
      </p:nvGrpSpPr>
      <p:grpSpPr>
        <a:xfrm>
          <a:off x="0" y="0"/>
          <a:ext cx="0" cy="0"/>
          <a:chOff x="0" y="0"/>
          <a:chExt cx="0" cy="0"/>
        </a:xfrm>
      </p:grpSpPr>
      <p:sp>
        <p:nvSpPr>
          <p:cNvPr id="167" name="Google Shape;167;g3284ff26ac8_0_60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8" name="Google Shape;168;g3284ff26ac8_0_6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g3284ff26ac8_0_61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8" name="Google Shape;178;g3284ff26ac8_0_6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6" name="Shape 186"/>
        <p:cNvGrpSpPr/>
        <p:nvPr/>
      </p:nvGrpSpPr>
      <p:grpSpPr>
        <a:xfrm>
          <a:off x="0" y="0"/>
          <a:ext cx="0" cy="0"/>
          <a:chOff x="0" y="0"/>
          <a:chExt cx="0" cy="0"/>
        </a:xfrm>
      </p:grpSpPr>
      <p:sp>
        <p:nvSpPr>
          <p:cNvPr id="187" name="Google Shape;187;g3284ff26ac8_0_62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8" name="Google Shape;188;g3284ff26ac8_0_6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 name="Shape 197"/>
        <p:cNvGrpSpPr/>
        <p:nvPr/>
      </p:nvGrpSpPr>
      <p:grpSpPr>
        <a:xfrm>
          <a:off x="0" y="0"/>
          <a:ext cx="0" cy="0"/>
          <a:chOff x="0" y="0"/>
          <a:chExt cx="0" cy="0"/>
        </a:xfrm>
      </p:grpSpPr>
      <p:sp>
        <p:nvSpPr>
          <p:cNvPr id="198" name="Google Shape;198;g3284ff26ac8_0_63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9" name="Google Shape;199;g3284ff26ac8_0_6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g3284ff26ac8_0_64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10" name="Google Shape;210;g3284ff26ac8_0_6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8" name="Shape 218"/>
        <p:cNvGrpSpPr/>
        <p:nvPr/>
      </p:nvGrpSpPr>
      <p:grpSpPr>
        <a:xfrm>
          <a:off x="0" y="0"/>
          <a:ext cx="0" cy="0"/>
          <a:chOff x="0" y="0"/>
          <a:chExt cx="0" cy="0"/>
        </a:xfrm>
      </p:grpSpPr>
      <p:sp>
        <p:nvSpPr>
          <p:cNvPr id="219" name="Google Shape;219;g344f871bab8_0_10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20" name="Google Shape;220;g344f871bab8_0_10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0" name="Shape 230"/>
        <p:cNvGrpSpPr/>
        <p:nvPr/>
      </p:nvGrpSpPr>
      <p:grpSpPr>
        <a:xfrm>
          <a:off x="0" y="0"/>
          <a:ext cx="0" cy="0"/>
          <a:chOff x="0" y="0"/>
          <a:chExt cx="0" cy="0"/>
        </a:xfrm>
      </p:grpSpPr>
      <p:sp>
        <p:nvSpPr>
          <p:cNvPr id="231" name="Google Shape;231;g344f871bab8_0_11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32" name="Google Shape;232;g344f871bab8_0_1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57" name="Google Shape;57;p1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60" name="Google Shape;60;p1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64" name="Google Shape;64;p1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69" name="Google Shape;69;p1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72" name="Google Shape;72;p1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76" name="Google Shape;76;p1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79" name="Google Shape;79;p2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85" name="Google Shape;85;p2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88" name="Google Shape;88;p2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92" name="Google Shape;92;p2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4.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53" name="Google Shape;53;p13"/>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0.xml"/><Relationship Id="rId3" Type="http://schemas.openxmlformats.org/officeDocument/2006/relationships/image" Target="../media/image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1.xml"/><Relationship Id="rId3" Type="http://schemas.openxmlformats.org/officeDocument/2006/relationships/image" Target="../media/image2.png"/><Relationship Id="rId4" Type="http://schemas.openxmlformats.org/officeDocument/2006/relationships/image" Target="../media/image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9.png"/><Relationship Id="rId4" Type="http://schemas.openxmlformats.org/officeDocument/2006/relationships/image" Target="../media/image2.png"/><Relationship Id="rId5" Type="http://schemas.openxmlformats.org/officeDocument/2006/relationships/image" Target="../media/image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3.xml"/><Relationship Id="rId3" Type="http://schemas.openxmlformats.org/officeDocument/2006/relationships/image" Target="../media/image2.png"/><Relationship Id="rId4" Type="http://schemas.openxmlformats.org/officeDocument/2006/relationships/image" Target="../media/image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4.xml"/><Relationship Id="rId3" Type="http://schemas.openxmlformats.org/officeDocument/2006/relationships/image" Target="../media/image2.png"/><Relationship Id="rId4" Type="http://schemas.openxmlformats.org/officeDocument/2006/relationships/image" Target="../media/image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5.xml"/><Relationship Id="rId3" Type="http://schemas.openxmlformats.org/officeDocument/2006/relationships/image" Target="../media/image2.png"/><Relationship Id="rId4" Type="http://schemas.openxmlformats.org/officeDocument/2006/relationships/image" Target="../media/image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6.xml"/><Relationship Id="rId3" Type="http://schemas.openxmlformats.org/officeDocument/2006/relationships/image" Target="../media/image2.png"/><Relationship Id="rId4" Type="http://schemas.openxmlformats.org/officeDocument/2006/relationships/image" Target="../media/image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7.xml"/><Relationship Id="rId3" Type="http://schemas.openxmlformats.org/officeDocument/2006/relationships/image" Target="../media/image2.png"/><Relationship Id="rId4" Type="http://schemas.openxmlformats.org/officeDocument/2006/relationships/image" Target="../media/image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8.xml"/><Relationship Id="rId3" Type="http://schemas.openxmlformats.org/officeDocument/2006/relationships/image" Target="../media/image2.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9.xml"/><Relationship Id="rId3"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9.png"/><Relationship Id="rId4" Type="http://schemas.openxmlformats.org/officeDocument/2006/relationships/image" Target="../media/image2.png"/><Relationship Id="rId5"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2.pn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2.png"/><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2.png"/><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8.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image" Target="../media/image1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9.xml"/><Relationship Id="rId3"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pic>
        <p:nvPicPr>
          <p:cNvPr id="144" name="Google Shape;144;p3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5" name="Google Shape;145;p37"/>
          <p:cNvSpPr txBox="1"/>
          <p:nvPr/>
        </p:nvSpPr>
        <p:spPr>
          <a:xfrm>
            <a:off x="0" y="0"/>
            <a:ext cx="7772400" cy="10491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latin typeface="Halant"/>
                <a:ea typeface="Halant"/>
                <a:cs typeface="Halant"/>
                <a:sym typeface="Halant"/>
              </a:rPr>
              <a:t>Guided Notes</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Spanish Missions</a:t>
            </a:r>
            <a:endParaRPr sz="2500">
              <a:latin typeface="Plus Jakarta Sans Medium"/>
              <a:ea typeface="Plus Jakarta Sans Medium"/>
              <a:cs typeface="Plus Jakarta Sans Medium"/>
              <a:sym typeface="Plus Jakarta Sans Medium"/>
            </a:endParaRPr>
          </a:p>
        </p:txBody>
      </p:sp>
      <p:pic>
        <p:nvPicPr>
          <p:cNvPr id="146" name="Google Shape;146;p37"/>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47" name="Google Shape;147;p3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8" name="Google Shape;148;p3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49" name="Google Shape;149;p37"/>
          <p:cNvSpPr txBox="1"/>
          <p:nvPr/>
        </p:nvSpPr>
        <p:spPr>
          <a:xfrm>
            <a:off x="327425" y="1872550"/>
            <a:ext cx="7203300" cy="8533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100">
                <a:solidFill>
                  <a:srgbClr val="000000"/>
                </a:solidFill>
                <a:latin typeface="Halant"/>
                <a:ea typeface="Halant"/>
                <a:cs typeface="Halant"/>
                <a:sym typeface="Halant"/>
              </a:rPr>
              <a:t>Directions: </a:t>
            </a:r>
            <a:r>
              <a:rPr lang="en" sz="1200">
                <a:solidFill>
                  <a:srgbClr val="231F20"/>
                </a:solidFill>
                <a:latin typeface="Halant"/>
                <a:ea typeface="Halant"/>
                <a:cs typeface="Halant"/>
                <a:sym typeface="Halant"/>
              </a:rPr>
              <a:t>While following along with the presentation, answer the following questions.</a:t>
            </a:r>
            <a:endParaRPr b="1" sz="1100">
              <a:solidFill>
                <a:srgbClr val="000000"/>
              </a:solidFill>
              <a:latin typeface="Halant"/>
              <a:ea typeface="Halant"/>
              <a:cs typeface="Halant"/>
              <a:sym typeface="Halant"/>
            </a:endParaRPr>
          </a:p>
          <a:p>
            <a:pPr indent="0" lvl="0" marL="0" rtl="0" algn="l">
              <a:spcBef>
                <a:spcPts val="0"/>
              </a:spcBef>
              <a:spcAft>
                <a:spcPts val="0"/>
              </a:spcAft>
              <a:buNone/>
            </a:pPr>
            <a:r>
              <a:t/>
            </a:r>
            <a:endParaRPr b="1" sz="1200" u="sng">
              <a:solidFill>
                <a:srgbClr val="00000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a:pPr>
            <a:r>
              <a:rPr lang="en" sz="1200">
                <a:solidFill>
                  <a:srgbClr val="231F20"/>
                </a:solidFill>
                <a:latin typeface="Inter"/>
                <a:ea typeface="Inter"/>
                <a:cs typeface="Inter"/>
                <a:sym typeface="Inter"/>
              </a:rPr>
              <a:t>(Slide 2) Summarize the purpose of Spanish </a:t>
            </a:r>
            <a:r>
              <a:rPr lang="en" sz="1200">
                <a:solidFill>
                  <a:srgbClr val="231F20"/>
                </a:solidFill>
                <a:latin typeface="Inter"/>
                <a:ea typeface="Inter"/>
                <a:cs typeface="Inter"/>
                <a:sym typeface="Inter"/>
              </a:rPr>
              <a:t>missionaries</a:t>
            </a:r>
            <a:r>
              <a:rPr lang="en" sz="1200">
                <a:solidFill>
                  <a:srgbClr val="231F20"/>
                </a:solidFill>
                <a:latin typeface="Inter"/>
                <a:ea typeface="Inter"/>
                <a:cs typeface="Inter"/>
                <a:sym typeface="Inter"/>
              </a:rPr>
              <a:t> in your own words.</a:t>
            </a:r>
            <a:endParaRPr sz="1200">
              <a:solidFill>
                <a:srgbClr val="231F20"/>
              </a:solidFill>
              <a:latin typeface="Inter"/>
              <a:ea typeface="Inter"/>
              <a:cs typeface="Inter"/>
              <a:sym typeface="Inter"/>
            </a:endParaRPr>
          </a:p>
          <a:p>
            <a:pPr indent="0" lvl="0" marL="45720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0" lvl="0" marL="45720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0" lvl="0" marL="0" rtl="0" algn="l">
              <a:spcBef>
                <a:spcPts val="0"/>
              </a:spcBef>
              <a:spcAft>
                <a:spcPts val="0"/>
              </a:spcAft>
              <a:buNone/>
            </a:pPr>
            <a:r>
              <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a:pPr>
            <a:r>
              <a:rPr lang="en" sz="1200">
                <a:solidFill>
                  <a:srgbClr val="231F20"/>
                </a:solidFill>
                <a:latin typeface="Inter"/>
                <a:ea typeface="Inter"/>
                <a:cs typeface="Inter"/>
                <a:sym typeface="Inter"/>
              </a:rPr>
              <a:t>(Slide 3) Say-it-in-6: Describe the Spanish Missions.</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0" lvl="0" marL="0" rtl="0" algn="l">
              <a:spcBef>
                <a:spcPts val="0"/>
              </a:spcBef>
              <a:spcAft>
                <a:spcPts val="0"/>
              </a:spcAft>
              <a:buNone/>
            </a:pPr>
            <a:r>
              <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a:pPr>
            <a:r>
              <a:rPr lang="en" sz="1200">
                <a:solidFill>
                  <a:srgbClr val="231F20"/>
                </a:solidFill>
                <a:latin typeface="Inter"/>
                <a:ea typeface="Inter"/>
                <a:cs typeface="Inter"/>
                <a:sym typeface="Inter"/>
              </a:rPr>
              <a:t>(Slide 4) Read the transcript and answer questions found on Page 2 while watching the video.</a:t>
            </a:r>
            <a:endParaRPr sz="1200">
              <a:solidFill>
                <a:srgbClr val="231F20"/>
              </a:solidFill>
              <a:latin typeface="Inter"/>
              <a:ea typeface="Inter"/>
              <a:cs typeface="Inter"/>
              <a:sym typeface="Inter"/>
            </a:endParaRPr>
          </a:p>
          <a:p>
            <a:pPr indent="0" lvl="0" marL="0" rtl="0" algn="l">
              <a:spcBef>
                <a:spcPts val="0"/>
              </a:spcBef>
              <a:spcAft>
                <a:spcPts val="0"/>
              </a:spcAft>
              <a:buNone/>
            </a:pPr>
            <a:r>
              <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a:pPr>
            <a:r>
              <a:rPr lang="en" sz="1200">
                <a:solidFill>
                  <a:srgbClr val="231F20"/>
                </a:solidFill>
                <a:latin typeface="Inter"/>
                <a:ea typeface="Inter"/>
                <a:cs typeface="Inter"/>
                <a:sym typeface="Inter"/>
              </a:rPr>
              <a:t>(Slide 5) Class Discussion: Record your answer in the first column. Then write the names of other classmates and their responses in the next two </a:t>
            </a:r>
            <a:r>
              <a:rPr lang="en" sz="1200">
                <a:solidFill>
                  <a:srgbClr val="231F20"/>
                </a:solidFill>
                <a:latin typeface="Inter"/>
                <a:ea typeface="Inter"/>
                <a:cs typeface="Inter"/>
                <a:sym typeface="Inter"/>
              </a:rPr>
              <a:t>columns. </a:t>
            </a:r>
            <a:endParaRPr sz="1200">
              <a:solidFill>
                <a:srgbClr val="231F20"/>
              </a:solidFill>
              <a:latin typeface="Inter"/>
              <a:ea typeface="Inter"/>
              <a:cs typeface="Inter"/>
              <a:sym typeface="Inter"/>
            </a:endParaRPr>
          </a:p>
        </p:txBody>
      </p:sp>
      <p:graphicFrame>
        <p:nvGraphicFramePr>
          <p:cNvPr id="150" name="Google Shape;150;p37"/>
          <p:cNvGraphicFramePr/>
          <p:nvPr/>
        </p:nvGraphicFramePr>
        <p:xfrm>
          <a:off x="952500" y="5372100"/>
          <a:ext cx="3000000" cy="3000000"/>
        </p:xfrm>
        <a:graphic>
          <a:graphicData uri="http://schemas.openxmlformats.org/drawingml/2006/table">
            <a:tbl>
              <a:tblPr>
                <a:noFill/>
                <a:tableStyleId>{89463682-0419-44D6-B14D-5BF3694D720D}</a:tableStyleId>
              </a:tblPr>
              <a:tblGrid>
                <a:gridCol w="1955800"/>
                <a:gridCol w="1955800"/>
                <a:gridCol w="1955800"/>
              </a:tblGrid>
              <a:tr h="381000">
                <a:tc gridSpan="3">
                  <a:txBody>
                    <a:bodyPr/>
                    <a:lstStyle/>
                    <a:p>
                      <a:pPr indent="0" lvl="0" marL="0" rtl="0" algn="ctr">
                        <a:spcBef>
                          <a:spcPts val="0"/>
                        </a:spcBef>
                        <a:spcAft>
                          <a:spcPts val="0"/>
                        </a:spcAft>
                        <a:buClr>
                          <a:schemeClr val="dk1"/>
                        </a:buClr>
                        <a:buFont typeface="Arial"/>
                        <a:buNone/>
                      </a:pPr>
                      <a:r>
                        <a:rPr i="1" lang="en" sz="1200">
                          <a:solidFill>
                            <a:srgbClr val="231F20"/>
                          </a:solidFill>
                          <a:latin typeface="Inter"/>
                          <a:ea typeface="Inter"/>
                          <a:cs typeface="Inter"/>
                          <a:sym typeface="Inter"/>
                        </a:rPr>
                        <a:t>What do you think will be some of the impacts of Spanish Missions in the Americas? </a:t>
                      </a:r>
                      <a:endParaRPr sz="1200"/>
                    </a:p>
                  </a:txBody>
                  <a:tcPr marT="91425" marB="91425" marR="91425" marL="91425"/>
                </a:tc>
                <a:tc hMerge="1"/>
                <a:tc hMerge="1"/>
              </a:tr>
              <a:tr h="381000">
                <a:tc>
                  <a:txBody>
                    <a:bodyPr/>
                    <a:lstStyle/>
                    <a:p>
                      <a:pPr indent="0" lvl="0" marL="0" rtl="0" algn="ctr">
                        <a:spcBef>
                          <a:spcPts val="0"/>
                        </a:spcBef>
                        <a:spcAft>
                          <a:spcPts val="0"/>
                        </a:spcAft>
                        <a:buNone/>
                      </a:pPr>
                      <a:r>
                        <a:rPr lang="en" sz="1200">
                          <a:latin typeface="Inter"/>
                          <a:ea typeface="Inter"/>
                          <a:cs typeface="Inter"/>
                          <a:sym typeface="Inter"/>
                        </a:rPr>
                        <a:t>My Response</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Name:</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Name:</a:t>
                      </a:r>
                      <a:endParaRPr sz="12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bl>
          </a:graphicData>
        </a:graphic>
      </p:graphicFrame>
      <p:sp>
        <p:nvSpPr>
          <p:cNvPr id="151" name="Google Shape;151;p37"/>
          <p:cNvSpPr txBox="1"/>
          <p:nvPr/>
        </p:nvSpPr>
        <p:spPr>
          <a:xfrm>
            <a:off x="330000" y="1307088"/>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42" name="Shape 242"/>
        <p:cNvGrpSpPr/>
        <p:nvPr/>
      </p:nvGrpSpPr>
      <p:grpSpPr>
        <a:xfrm>
          <a:off x="0" y="0"/>
          <a:ext cx="0" cy="0"/>
          <a:chOff x="0" y="0"/>
          <a:chExt cx="0" cy="0"/>
        </a:xfrm>
      </p:grpSpPr>
      <p:sp>
        <p:nvSpPr>
          <p:cNvPr id="243" name="Google Shape;243;p4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a:t>
            </a:r>
            <a:r>
              <a:rPr lang="en" sz="1900">
                <a:latin typeface="Halant"/>
                <a:ea typeface="Halant"/>
                <a:cs typeface="Halant"/>
                <a:sym typeface="Halant"/>
              </a:rPr>
              <a:t>Evaluating Evidence</a:t>
            </a:r>
            <a:endParaRPr sz="1900">
              <a:latin typeface="Halant"/>
              <a:ea typeface="Halant"/>
              <a:cs typeface="Halant"/>
              <a:sym typeface="Halant"/>
            </a:endParaRPr>
          </a:p>
        </p:txBody>
      </p:sp>
      <p:pic>
        <p:nvPicPr>
          <p:cNvPr id="244" name="Google Shape;244;p4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45" name="Google Shape;245;p4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500">
              <a:solidFill>
                <a:srgbClr val="666666"/>
              </a:solidFill>
              <a:latin typeface="Inter"/>
              <a:ea typeface="Inter"/>
              <a:cs typeface="Inter"/>
              <a:sym typeface="Inter"/>
            </a:endParaRPr>
          </a:p>
        </p:txBody>
      </p:sp>
      <p:sp>
        <p:nvSpPr>
          <p:cNvPr id="246" name="Google Shape;246;p4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47" name="Google Shape;247;p46"/>
          <p:cNvSpPr txBox="1"/>
          <p:nvPr/>
        </p:nvSpPr>
        <p:spPr>
          <a:xfrm>
            <a:off x="475400" y="5755500"/>
            <a:ext cx="6903600" cy="3374700"/>
          </a:xfrm>
          <a:prstGeom prst="rect">
            <a:avLst/>
          </a:prstGeom>
          <a:noFill/>
          <a:ln cap="flat" cmpd="sng" w="28575">
            <a:solidFill>
              <a:srgbClr val="9E9E9E"/>
            </a:solidFill>
            <a:prstDash val="solid"/>
            <a:round/>
            <a:headEnd len="sm" w="sm" type="none"/>
            <a:tailEnd len="sm" w="sm" type="none"/>
          </a:ln>
        </p:spPr>
        <p:txBody>
          <a:bodyPr anchorCtr="0" anchor="t" bIns="116050" lIns="116050" spcFirstLastPara="1" rIns="116050" wrap="square" tIns="116050">
            <a:noAutofit/>
          </a:bodyPr>
          <a:lstStyle/>
          <a:p>
            <a:pPr indent="0" lvl="0" marL="0" rtl="0" algn="l">
              <a:spcBef>
                <a:spcPts val="0"/>
              </a:spcBef>
              <a:spcAft>
                <a:spcPts val="0"/>
              </a:spcAft>
              <a:buClr>
                <a:schemeClr val="dk1"/>
              </a:buClr>
              <a:buSzPts val="1200"/>
              <a:buFont typeface="Arial"/>
              <a:buNone/>
            </a:pPr>
            <a:r>
              <a:rPr lang="en" sz="1500">
                <a:solidFill>
                  <a:schemeClr val="dk1"/>
                </a:solidFill>
                <a:latin typeface="Inter"/>
                <a:ea typeface="Inter"/>
                <a:cs typeface="Inter"/>
                <a:sym typeface="Inter"/>
              </a:rPr>
              <a:t>  2.   </a:t>
            </a:r>
            <a:r>
              <a:rPr lang="en" sz="1500">
                <a:solidFill>
                  <a:schemeClr val="dk1"/>
                </a:solidFill>
                <a:latin typeface="Inter"/>
                <a:ea typeface="Inter"/>
                <a:cs typeface="Inter"/>
                <a:sym typeface="Inter"/>
              </a:rPr>
              <a:t>Justify your choice in the space below.</a:t>
            </a:r>
            <a:endParaRPr sz="1500">
              <a:solidFill>
                <a:schemeClr val="dk1"/>
              </a:solidFill>
              <a:latin typeface="Inter"/>
              <a:ea typeface="Inter"/>
              <a:cs typeface="Inter"/>
              <a:sym typeface="Inter"/>
            </a:endParaRPr>
          </a:p>
          <a:p>
            <a:pPr indent="0" lvl="0" marL="0" rtl="0" algn="l">
              <a:spcBef>
                <a:spcPts val="0"/>
              </a:spcBef>
              <a:spcAft>
                <a:spcPts val="0"/>
              </a:spcAft>
              <a:buNone/>
            </a:pPr>
            <a:r>
              <a:t/>
            </a:r>
            <a:endParaRPr sz="1500">
              <a:latin typeface="Work Sans"/>
              <a:ea typeface="Work Sans"/>
              <a:cs typeface="Work Sans"/>
              <a:sym typeface="Work Sans"/>
            </a:endParaRPr>
          </a:p>
        </p:txBody>
      </p:sp>
      <p:sp>
        <p:nvSpPr>
          <p:cNvPr id="248" name="Google Shape;248;p46"/>
          <p:cNvSpPr txBox="1"/>
          <p:nvPr/>
        </p:nvSpPr>
        <p:spPr>
          <a:xfrm>
            <a:off x="448950" y="1034475"/>
            <a:ext cx="6903600" cy="4452000"/>
          </a:xfrm>
          <a:prstGeom prst="rect">
            <a:avLst/>
          </a:prstGeom>
          <a:noFill/>
          <a:ln cap="flat" cmpd="sng" w="2857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323850" lvl="0" marL="457200" rtl="0" algn="l">
              <a:spcBef>
                <a:spcPts val="0"/>
              </a:spcBef>
              <a:spcAft>
                <a:spcPts val="0"/>
              </a:spcAft>
              <a:buClr>
                <a:schemeClr val="dk1"/>
              </a:buClr>
              <a:buSzPts val="1500"/>
              <a:buFont typeface="Work Sans"/>
              <a:buAutoNum type="arabicPeriod"/>
            </a:pPr>
            <a:r>
              <a:rPr lang="en" sz="1500">
                <a:solidFill>
                  <a:schemeClr val="dk1"/>
                </a:solidFill>
                <a:highlight>
                  <a:schemeClr val="lt1"/>
                </a:highlight>
                <a:latin typeface="Inter"/>
                <a:ea typeface="Inter"/>
                <a:cs typeface="Inter"/>
                <a:sym typeface="Inter"/>
              </a:rPr>
              <a:t>Select the piece of evidence from the above document that </a:t>
            </a:r>
            <a:r>
              <a:rPr i="1" lang="en" sz="1500">
                <a:solidFill>
                  <a:schemeClr val="dk1"/>
                </a:solidFill>
                <a:highlight>
                  <a:schemeClr val="lt1"/>
                </a:highlight>
                <a:latin typeface="Inter"/>
                <a:ea typeface="Inter"/>
                <a:cs typeface="Inter"/>
                <a:sym typeface="Inter"/>
              </a:rPr>
              <a:t>best </a:t>
            </a:r>
            <a:r>
              <a:rPr lang="en" sz="1500">
                <a:solidFill>
                  <a:schemeClr val="dk1"/>
                </a:solidFill>
                <a:highlight>
                  <a:schemeClr val="lt1"/>
                </a:highlight>
                <a:latin typeface="Inter"/>
                <a:ea typeface="Inter"/>
                <a:cs typeface="Inter"/>
                <a:sym typeface="Inter"/>
              </a:rPr>
              <a:t>challenges the claim that </a:t>
            </a:r>
            <a:r>
              <a:rPr b="1" lang="en" sz="1500">
                <a:solidFill>
                  <a:schemeClr val="dk1"/>
                </a:solidFill>
                <a:highlight>
                  <a:schemeClr val="lt1"/>
                </a:highlight>
                <a:latin typeface="Inter"/>
                <a:ea typeface="Inter"/>
                <a:cs typeface="Inter"/>
                <a:sym typeface="Inter"/>
              </a:rPr>
              <a:t>“Scholars have traditionally depicted mission Indians as passive receptors of European culture and institutions”</a:t>
            </a:r>
            <a:r>
              <a:rPr lang="en" sz="1500">
                <a:solidFill>
                  <a:schemeClr val="dk1"/>
                </a:solidFill>
                <a:highlight>
                  <a:schemeClr val="lt1"/>
                </a:highlight>
                <a:latin typeface="Inter"/>
                <a:ea typeface="Inter"/>
                <a:cs typeface="Inter"/>
                <a:sym typeface="Inter"/>
              </a:rPr>
              <a:t> (Ganson, 2003).</a:t>
            </a:r>
            <a:endParaRPr b="1" sz="1500">
              <a:solidFill>
                <a:schemeClr val="dk1"/>
              </a:solidFill>
              <a:highlight>
                <a:schemeClr val="lt1"/>
              </a:highlight>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500">
              <a:solidFill>
                <a:schemeClr val="dk1"/>
              </a:solidFill>
              <a:highlight>
                <a:schemeClr val="lt1"/>
              </a:highlight>
              <a:latin typeface="Inter"/>
              <a:ea typeface="Inter"/>
              <a:cs typeface="Inter"/>
              <a:sym typeface="Inter"/>
            </a:endParaRPr>
          </a:p>
          <a:p>
            <a:pPr indent="-323850" lvl="0" marL="914400" rtl="0" algn="l">
              <a:spcBef>
                <a:spcPts val="0"/>
              </a:spcBef>
              <a:spcAft>
                <a:spcPts val="0"/>
              </a:spcAft>
              <a:buClr>
                <a:schemeClr val="dk1"/>
              </a:buClr>
              <a:buSzPts val="1500"/>
              <a:buFont typeface="Inter"/>
              <a:buAutoNum type="alphaUcPeriod"/>
            </a:pPr>
            <a:r>
              <a:rPr lang="en" sz="1500">
                <a:solidFill>
                  <a:schemeClr val="dk1"/>
                </a:solidFill>
                <a:latin typeface="Inter"/>
                <a:ea typeface="Inter"/>
                <a:cs typeface="Inter"/>
                <a:sym typeface="Inter"/>
              </a:rPr>
              <a:t>“These important victories renewed the indigenous peoples’ sense of pride; they also increased Jesuit prestige in the eyes of the Guaraní…” </a:t>
            </a:r>
            <a:endParaRPr sz="1500">
              <a:solidFill>
                <a:schemeClr val="dk1"/>
              </a:solidFill>
              <a:latin typeface="Inter"/>
              <a:ea typeface="Inter"/>
              <a:cs typeface="Inter"/>
              <a:sym typeface="Inter"/>
            </a:endParaRPr>
          </a:p>
          <a:p>
            <a:pPr indent="0" lvl="0" marL="137160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323850" lvl="0" marL="914400" rtl="0" algn="l">
              <a:spcBef>
                <a:spcPts val="0"/>
              </a:spcBef>
              <a:spcAft>
                <a:spcPts val="0"/>
              </a:spcAft>
              <a:buClr>
                <a:schemeClr val="dk1"/>
              </a:buClr>
              <a:buSzPts val="1500"/>
              <a:buFont typeface="Inter"/>
              <a:buAutoNum type="alphaUcPeriod"/>
            </a:pPr>
            <a:r>
              <a:rPr lang="en" sz="1500">
                <a:solidFill>
                  <a:schemeClr val="dk1"/>
                </a:solidFill>
                <a:latin typeface="Inter"/>
                <a:ea typeface="Inter"/>
                <a:cs typeface="Inter"/>
                <a:sym typeface="Inter"/>
              </a:rPr>
              <a:t>“Although trained by the Jesuits, Guaraní males renewed their sense of autonomy, power, and traditions of warfare…” </a:t>
            </a:r>
            <a:endParaRPr sz="1500">
              <a:solidFill>
                <a:schemeClr val="dk1"/>
              </a:solidFill>
              <a:latin typeface="Inter"/>
              <a:ea typeface="Inter"/>
              <a:cs typeface="Inter"/>
              <a:sym typeface="Inter"/>
            </a:endParaRPr>
          </a:p>
          <a:p>
            <a:pPr indent="0" lvl="0" marL="137160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323850" lvl="0" marL="914400" rtl="0" algn="l">
              <a:spcBef>
                <a:spcPts val="0"/>
              </a:spcBef>
              <a:spcAft>
                <a:spcPts val="0"/>
              </a:spcAft>
              <a:buClr>
                <a:schemeClr val="dk1"/>
              </a:buClr>
              <a:buSzPts val="1500"/>
              <a:buFont typeface="Inter"/>
              <a:buAutoNum type="alphaUcPeriod"/>
            </a:pPr>
            <a:r>
              <a:rPr lang="en" sz="1500">
                <a:solidFill>
                  <a:schemeClr val="dk1"/>
                </a:solidFill>
                <a:latin typeface="Inter"/>
                <a:ea typeface="Inter"/>
                <a:cs typeface="Inter"/>
                <a:sym typeface="Inter"/>
              </a:rPr>
              <a:t>“Many refused to abandon their natural territory because of strong attachments to the land…” </a:t>
            </a:r>
            <a:endParaRPr sz="1500">
              <a:solidFill>
                <a:schemeClr val="dk1"/>
              </a:solidFill>
              <a:latin typeface="Inter"/>
              <a:ea typeface="Inter"/>
              <a:cs typeface="Inter"/>
              <a:sym typeface="Inter"/>
            </a:endParaRPr>
          </a:p>
          <a:p>
            <a:pPr indent="0" lvl="0" marL="137160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323850" lvl="0" marL="914400" rtl="0" algn="l">
              <a:spcBef>
                <a:spcPts val="0"/>
              </a:spcBef>
              <a:spcAft>
                <a:spcPts val="0"/>
              </a:spcAft>
              <a:buClr>
                <a:schemeClr val="dk1"/>
              </a:buClr>
              <a:buSzPts val="1500"/>
              <a:buFont typeface="Inter"/>
              <a:buAutoNum type="alphaUcPeriod"/>
            </a:pPr>
            <a:r>
              <a:rPr lang="en" sz="1500">
                <a:solidFill>
                  <a:schemeClr val="dk1"/>
                </a:solidFill>
                <a:latin typeface="Inter"/>
                <a:ea typeface="Inter"/>
                <a:cs typeface="Inter"/>
                <a:sym typeface="Inter"/>
              </a:rPr>
              <a:t>“The slave raids devastated the reductions [communities] so severely beginning in 1631 that the Jesuits decided to relocate them to new sites…” </a:t>
            </a:r>
            <a:endParaRPr sz="1500">
              <a:solidFill>
                <a:schemeClr val="dk1"/>
              </a:solidFill>
              <a:latin typeface="Inter"/>
              <a:ea typeface="Inter"/>
              <a:cs typeface="Inter"/>
              <a:sym typeface="Inter"/>
            </a:endParaRPr>
          </a:p>
        </p:txBody>
      </p:sp>
      <p:sp>
        <p:nvSpPr>
          <p:cNvPr id="249" name="Google Shape;249;p46"/>
          <p:cNvSpPr txBox="1"/>
          <p:nvPr/>
        </p:nvSpPr>
        <p:spPr>
          <a:xfrm>
            <a:off x="475400" y="575675"/>
            <a:ext cx="68772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53" name="Shape 253"/>
        <p:cNvGrpSpPr/>
        <p:nvPr/>
      </p:nvGrpSpPr>
      <p:grpSpPr>
        <a:xfrm>
          <a:off x="0" y="0"/>
          <a:ext cx="0" cy="0"/>
          <a:chOff x="0" y="0"/>
          <a:chExt cx="0" cy="0"/>
        </a:xfrm>
      </p:grpSpPr>
      <p:pic>
        <p:nvPicPr>
          <p:cNvPr id="254" name="Google Shape;254;p4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55" name="Google Shape;255;p4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56" name="Google Shape;256;p4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57" name="Google Shape;257;p47"/>
          <p:cNvSpPr txBox="1"/>
          <p:nvPr/>
        </p:nvSpPr>
        <p:spPr>
          <a:xfrm>
            <a:off x="327425" y="1872550"/>
            <a:ext cx="7203300" cy="8533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100">
                <a:solidFill>
                  <a:srgbClr val="000000"/>
                </a:solidFill>
                <a:latin typeface="Halant"/>
                <a:ea typeface="Halant"/>
                <a:cs typeface="Halant"/>
                <a:sym typeface="Halant"/>
              </a:rPr>
              <a:t>Directions: </a:t>
            </a:r>
            <a:r>
              <a:rPr lang="en" sz="1200">
                <a:solidFill>
                  <a:srgbClr val="231F20"/>
                </a:solidFill>
                <a:latin typeface="Halant"/>
                <a:ea typeface="Halant"/>
                <a:cs typeface="Halant"/>
                <a:sym typeface="Halant"/>
              </a:rPr>
              <a:t>While following along with the presentation, answer the following questions.</a:t>
            </a:r>
            <a:endParaRPr b="1" sz="1100">
              <a:solidFill>
                <a:srgbClr val="000000"/>
              </a:solidFill>
              <a:latin typeface="Halant"/>
              <a:ea typeface="Halant"/>
              <a:cs typeface="Halant"/>
              <a:sym typeface="Halant"/>
            </a:endParaRPr>
          </a:p>
          <a:p>
            <a:pPr indent="0" lvl="0" marL="0" rtl="0" algn="l">
              <a:spcBef>
                <a:spcPts val="0"/>
              </a:spcBef>
              <a:spcAft>
                <a:spcPts val="0"/>
              </a:spcAft>
              <a:buNone/>
            </a:pPr>
            <a:r>
              <a:t/>
            </a:r>
            <a:endParaRPr b="1" sz="1200" u="sng">
              <a:solidFill>
                <a:srgbClr val="00000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a:pPr>
            <a:r>
              <a:rPr lang="en" sz="1200">
                <a:solidFill>
                  <a:srgbClr val="231F20"/>
                </a:solidFill>
                <a:latin typeface="Inter"/>
                <a:ea typeface="Inter"/>
                <a:cs typeface="Inter"/>
                <a:sym typeface="Inter"/>
              </a:rPr>
              <a:t>(Slide 2) Summarize the purpose of Spanish missionaries in your own words.</a:t>
            </a:r>
            <a:endParaRPr sz="1200">
              <a:solidFill>
                <a:srgbClr val="231F20"/>
              </a:solidFill>
              <a:latin typeface="Inter"/>
              <a:ea typeface="Inter"/>
              <a:cs typeface="Inter"/>
              <a:sym typeface="Inter"/>
            </a:endParaRPr>
          </a:p>
          <a:p>
            <a:pPr indent="0" lvl="0" marL="457200" rtl="0" algn="l">
              <a:spcBef>
                <a:spcPts val="0"/>
              </a:spcBef>
              <a:spcAft>
                <a:spcPts val="0"/>
              </a:spcAft>
              <a:buClr>
                <a:srgbClr val="000000"/>
              </a:buClr>
              <a:buSzPts val="1100"/>
              <a:buFont typeface="Arial"/>
              <a:buNone/>
            </a:pPr>
            <a:r>
              <a:rPr b="1" lang="en" sz="1200">
                <a:solidFill>
                  <a:srgbClr val="E95C3D"/>
                </a:solidFill>
                <a:latin typeface="Inter"/>
                <a:ea typeface="Inter"/>
                <a:cs typeface="Inter"/>
                <a:sym typeface="Inter"/>
              </a:rPr>
              <a:t>The purpose was to teach Christianity to Native people in the Americas and change their way of life to be more like European culture. </a:t>
            </a:r>
            <a:endParaRPr sz="1200">
              <a:solidFill>
                <a:srgbClr val="231F20"/>
              </a:solidFill>
              <a:latin typeface="Inter"/>
              <a:ea typeface="Inter"/>
              <a:cs typeface="Inter"/>
              <a:sym typeface="Inter"/>
            </a:endParaRPr>
          </a:p>
          <a:p>
            <a:pPr indent="0" lvl="0" marL="0" rtl="0" algn="l">
              <a:spcBef>
                <a:spcPts val="0"/>
              </a:spcBef>
              <a:spcAft>
                <a:spcPts val="0"/>
              </a:spcAft>
              <a:buNone/>
            </a:pPr>
            <a:r>
              <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a:pPr>
            <a:r>
              <a:rPr lang="en" sz="1200">
                <a:solidFill>
                  <a:srgbClr val="231F20"/>
                </a:solidFill>
                <a:latin typeface="Inter"/>
                <a:ea typeface="Inter"/>
                <a:cs typeface="Inter"/>
                <a:sym typeface="Inter"/>
              </a:rPr>
              <a:t>(Slide 3) Say-it-in-6: Describe the Spanish Missions.</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a:solidFill>
                  <a:srgbClr val="231F20"/>
                </a:solidFill>
                <a:latin typeface="Inter"/>
                <a:ea typeface="Inter"/>
                <a:cs typeface="Inter"/>
                <a:sym typeface="Inter"/>
              </a:rPr>
              <a:t>	</a:t>
            </a:r>
            <a:r>
              <a:rPr b="1" lang="en" sz="1200">
                <a:solidFill>
                  <a:srgbClr val="E95C3D"/>
                </a:solidFill>
                <a:latin typeface="Inter"/>
                <a:ea typeface="Inter"/>
                <a:cs typeface="Inter"/>
                <a:sym typeface="Inter"/>
              </a:rPr>
              <a:t>Self-Sufficient, Christian Conversions, Cultural Erosion</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0" lvl="0" marL="0" rtl="0" algn="l">
              <a:spcBef>
                <a:spcPts val="0"/>
              </a:spcBef>
              <a:spcAft>
                <a:spcPts val="0"/>
              </a:spcAft>
              <a:buNone/>
            </a:pPr>
            <a:r>
              <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a:pPr>
            <a:r>
              <a:rPr lang="en" sz="1200">
                <a:solidFill>
                  <a:srgbClr val="231F20"/>
                </a:solidFill>
                <a:latin typeface="Inter"/>
                <a:ea typeface="Inter"/>
                <a:cs typeface="Inter"/>
                <a:sym typeface="Inter"/>
              </a:rPr>
              <a:t>(Slide 4) Read the transcript and answer questions found on Page 2 while watching the video.</a:t>
            </a:r>
            <a:endParaRPr sz="1200">
              <a:solidFill>
                <a:srgbClr val="231F20"/>
              </a:solidFill>
              <a:latin typeface="Inter"/>
              <a:ea typeface="Inter"/>
              <a:cs typeface="Inter"/>
              <a:sym typeface="Inter"/>
            </a:endParaRPr>
          </a:p>
          <a:p>
            <a:pPr indent="0" lvl="0" marL="0" rtl="0" algn="l">
              <a:spcBef>
                <a:spcPts val="0"/>
              </a:spcBef>
              <a:spcAft>
                <a:spcPts val="0"/>
              </a:spcAft>
              <a:buNone/>
            </a:pPr>
            <a:r>
              <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a:pPr>
            <a:r>
              <a:rPr lang="en" sz="1200">
                <a:solidFill>
                  <a:srgbClr val="231F20"/>
                </a:solidFill>
                <a:latin typeface="Inter"/>
                <a:ea typeface="Inter"/>
                <a:cs typeface="Inter"/>
                <a:sym typeface="Inter"/>
              </a:rPr>
              <a:t>(Slide 5) Class Discussion: Record your answer in the first column. Then write the names of other classmates and their responses in the next two columns. </a:t>
            </a:r>
            <a:endParaRPr sz="1200">
              <a:solidFill>
                <a:srgbClr val="231F20"/>
              </a:solidFill>
              <a:latin typeface="Inter"/>
              <a:ea typeface="Inter"/>
              <a:cs typeface="Inter"/>
              <a:sym typeface="Inter"/>
            </a:endParaRPr>
          </a:p>
        </p:txBody>
      </p:sp>
      <p:graphicFrame>
        <p:nvGraphicFramePr>
          <p:cNvPr id="258" name="Google Shape;258;p47"/>
          <p:cNvGraphicFramePr/>
          <p:nvPr/>
        </p:nvGraphicFramePr>
        <p:xfrm>
          <a:off x="952500" y="5372100"/>
          <a:ext cx="3000000" cy="3000000"/>
        </p:xfrm>
        <a:graphic>
          <a:graphicData uri="http://schemas.openxmlformats.org/drawingml/2006/table">
            <a:tbl>
              <a:tblPr>
                <a:noFill/>
                <a:tableStyleId>{89463682-0419-44D6-B14D-5BF3694D720D}</a:tableStyleId>
              </a:tblPr>
              <a:tblGrid>
                <a:gridCol w="1955800"/>
                <a:gridCol w="1955800"/>
                <a:gridCol w="1955800"/>
              </a:tblGrid>
              <a:tr h="381000">
                <a:tc gridSpan="3">
                  <a:txBody>
                    <a:bodyPr/>
                    <a:lstStyle/>
                    <a:p>
                      <a:pPr indent="0" lvl="0" marL="0" rtl="0" algn="ctr">
                        <a:spcBef>
                          <a:spcPts val="0"/>
                        </a:spcBef>
                        <a:spcAft>
                          <a:spcPts val="0"/>
                        </a:spcAft>
                        <a:buNone/>
                      </a:pPr>
                      <a:r>
                        <a:rPr i="1" lang="en" sz="1200">
                          <a:solidFill>
                            <a:srgbClr val="231F20"/>
                          </a:solidFill>
                          <a:latin typeface="Inter"/>
                          <a:ea typeface="Inter"/>
                          <a:cs typeface="Inter"/>
                          <a:sym typeface="Inter"/>
                        </a:rPr>
                        <a:t>What do you think will be some of the impacts of Spanish Missions in the Americas? </a:t>
                      </a:r>
                      <a:endParaRPr sz="1200"/>
                    </a:p>
                  </a:txBody>
                  <a:tcPr marT="91425" marB="91425" marR="91425" marL="91425"/>
                </a:tc>
                <a:tc hMerge="1"/>
                <a:tc hMerge="1"/>
              </a:tr>
              <a:tr h="381000">
                <a:tc>
                  <a:txBody>
                    <a:bodyPr/>
                    <a:lstStyle/>
                    <a:p>
                      <a:pPr indent="0" lvl="0" marL="0" rtl="0" algn="ctr">
                        <a:spcBef>
                          <a:spcPts val="0"/>
                        </a:spcBef>
                        <a:spcAft>
                          <a:spcPts val="0"/>
                        </a:spcAft>
                        <a:buNone/>
                      </a:pPr>
                      <a:r>
                        <a:rPr lang="en" sz="1200">
                          <a:latin typeface="Inter"/>
                          <a:ea typeface="Inter"/>
                          <a:cs typeface="Inter"/>
                          <a:sym typeface="Inter"/>
                        </a:rPr>
                        <a:t>My Response</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Name: </a:t>
                      </a:r>
                      <a:r>
                        <a:rPr b="1" lang="en" sz="1200">
                          <a:solidFill>
                            <a:srgbClr val="E95C3D"/>
                          </a:solidFill>
                          <a:latin typeface="Inter"/>
                          <a:ea typeface="Inter"/>
                          <a:cs typeface="Inter"/>
                          <a:sym typeface="Inter"/>
                        </a:rPr>
                        <a:t>Student #1</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Name: </a:t>
                      </a:r>
                      <a:r>
                        <a:rPr b="1" lang="en" sz="1200">
                          <a:solidFill>
                            <a:srgbClr val="E95C3D"/>
                          </a:solidFill>
                          <a:latin typeface="Inter"/>
                          <a:ea typeface="Inter"/>
                          <a:cs typeface="Inter"/>
                          <a:sym typeface="Inter"/>
                        </a:rPr>
                        <a:t>Student #2</a:t>
                      </a:r>
                      <a:endParaRPr sz="12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"I think the Spanish missions will change how Indigenous people live by making them adopt European ways and stop practicing their own traditions. This could lead to the loss of their culture and way of life."</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"The missions might help Spain gain more control over the land and spread Christianity, but they could also cause a lot of harm to the Native people by forcing them to work and change their beliefs."</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lnSpc>
                          <a:spcPct val="100000"/>
                        </a:lnSpc>
                        <a:spcBef>
                          <a:spcPts val="1200"/>
                        </a:spcBef>
                        <a:spcAft>
                          <a:spcPts val="0"/>
                        </a:spcAft>
                        <a:buNone/>
                      </a:pPr>
                      <a:r>
                        <a:rPr b="1" lang="en" sz="1200">
                          <a:solidFill>
                            <a:srgbClr val="E95C3D"/>
                          </a:solidFill>
                          <a:latin typeface="Inter"/>
                          <a:ea typeface="Inter"/>
                          <a:cs typeface="Inter"/>
                          <a:sym typeface="Inter"/>
                        </a:rPr>
                        <a:t>"One impact might be that some cities we know today started as missions. The missions could also make it harder for Indigenous people to keep their traditions because they were taught to follow Spanish customs instead."</a:t>
                      </a:r>
                      <a:endParaRPr b="1" sz="1200">
                        <a:solidFill>
                          <a:srgbClr val="E95C3D"/>
                        </a:solidFill>
                        <a:latin typeface="Inter"/>
                        <a:ea typeface="Inter"/>
                        <a:cs typeface="Inter"/>
                        <a:sym typeface="Inter"/>
                      </a:endParaRPr>
                    </a:p>
                    <a:p>
                      <a:pPr indent="0" lvl="0" marL="0" rtl="0" algn="l">
                        <a:spcBef>
                          <a:spcPts val="1200"/>
                        </a:spcBef>
                        <a:spcAft>
                          <a:spcPts val="0"/>
                        </a:spcAft>
                        <a:buNone/>
                      </a:pPr>
                      <a:r>
                        <a:t/>
                      </a:r>
                      <a:endParaRPr b="1" sz="1200">
                        <a:solidFill>
                          <a:srgbClr val="E95C3D"/>
                        </a:solidFill>
                        <a:latin typeface="Inter"/>
                        <a:ea typeface="Inter"/>
                        <a:cs typeface="Inter"/>
                        <a:sym typeface="Inter"/>
                      </a:endParaRPr>
                    </a:p>
                  </a:txBody>
                  <a:tcPr marT="91425" marB="91425" marR="91425" marL="91425"/>
                </a:tc>
              </a:tr>
            </a:tbl>
          </a:graphicData>
        </a:graphic>
      </p:graphicFrame>
      <p:sp>
        <p:nvSpPr>
          <p:cNvPr id="259" name="Google Shape;259;p47"/>
          <p:cNvSpPr txBox="1"/>
          <p:nvPr/>
        </p:nvSpPr>
        <p:spPr>
          <a:xfrm>
            <a:off x="0" y="0"/>
            <a:ext cx="7772400" cy="10491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latin typeface="Halant"/>
                <a:ea typeface="Halant"/>
                <a:cs typeface="Halant"/>
                <a:sym typeface="Halant"/>
              </a:rPr>
              <a:t>Guided Notes</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Spanish Missions</a:t>
            </a:r>
            <a:endParaRPr sz="2500">
              <a:latin typeface="Plus Jakarta Sans Medium"/>
              <a:ea typeface="Plus Jakarta Sans Medium"/>
              <a:cs typeface="Plus Jakarta Sans Medium"/>
              <a:sym typeface="Plus Jakarta Sans Medium"/>
            </a:endParaRPr>
          </a:p>
        </p:txBody>
      </p:sp>
      <p:pic>
        <p:nvPicPr>
          <p:cNvPr id="260" name="Google Shape;260;p47"/>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261" name="Google Shape;261;p47"/>
          <p:cNvSpPr txBox="1"/>
          <p:nvPr/>
        </p:nvSpPr>
        <p:spPr>
          <a:xfrm>
            <a:off x="330000" y="1307088"/>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65" name="Shape 265"/>
        <p:cNvGrpSpPr/>
        <p:nvPr/>
      </p:nvGrpSpPr>
      <p:grpSpPr>
        <a:xfrm>
          <a:off x="0" y="0"/>
          <a:ext cx="0" cy="0"/>
          <a:chOff x="0" y="0"/>
          <a:chExt cx="0" cy="0"/>
        </a:xfrm>
      </p:grpSpPr>
      <p:pic>
        <p:nvPicPr>
          <p:cNvPr id="266" name="Google Shape;266;p48"/>
          <p:cNvPicPr preferRelativeResize="0"/>
          <p:nvPr/>
        </p:nvPicPr>
        <p:blipFill>
          <a:blip r:embed="rId3">
            <a:alphaModFix/>
          </a:blip>
          <a:stretch>
            <a:fillRect/>
          </a:stretch>
        </p:blipFill>
        <p:spPr>
          <a:xfrm>
            <a:off x="765200" y="1642850"/>
            <a:ext cx="921475" cy="921475"/>
          </a:xfrm>
          <a:prstGeom prst="rect">
            <a:avLst/>
          </a:prstGeom>
          <a:noFill/>
          <a:ln>
            <a:noFill/>
          </a:ln>
        </p:spPr>
      </p:pic>
      <p:pic>
        <p:nvPicPr>
          <p:cNvPr id="267" name="Google Shape;267;p48"/>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268" name="Google Shape;268;p48"/>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Historical Empathy</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500">
                <a:solidFill>
                  <a:schemeClr val="dk1"/>
                </a:solidFill>
                <a:latin typeface="Plus Jakarta Sans Medium"/>
                <a:ea typeface="Plus Jakarta Sans Medium"/>
                <a:cs typeface="Plus Jakarta Sans Medium"/>
                <a:sym typeface="Plus Jakarta Sans Medium"/>
              </a:rPr>
              <a:t>Spanish Missions (Exemplar)</a:t>
            </a:r>
            <a:endParaRPr sz="1700">
              <a:latin typeface="Halant"/>
              <a:ea typeface="Halant"/>
              <a:cs typeface="Halant"/>
              <a:sym typeface="Halant"/>
            </a:endParaRPr>
          </a:p>
        </p:txBody>
      </p:sp>
      <p:pic>
        <p:nvPicPr>
          <p:cNvPr id="269" name="Google Shape;269;p48"/>
          <p:cNvPicPr preferRelativeResize="0"/>
          <p:nvPr/>
        </p:nvPicPr>
        <p:blipFill>
          <a:blip r:embed="rId5">
            <a:alphaModFix/>
          </a:blip>
          <a:stretch>
            <a:fillRect/>
          </a:stretch>
        </p:blipFill>
        <p:spPr>
          <a:xfrm>
            <a:off x="216272" y="230997"/>
            <a:ext cx="1056536" cy="438114"/>
          </a:xfrm>
          <a:prstGeom prst="rect">
            <a:avLst/>
          </a:prstGeom>
          <a:noFill/>
          <a:ln>
            <a:noFill/>
          </a:ln>
        </p:spPr>
      </p:pic>
      <p:sp>
        <p:nvSpPr>
          <p:cNvPr id="270" name="Google Shape;270;p4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71" name="Google Shape;271;p4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272" name="Google Shape;272;p48"/>
          <p:cNvGraphicFramePr/>
          <p:nvPr/>
        </p:nvGraphicFramePr>
        <p:xfrm>
          <a:off x="455300" y="3266100"/>
          <a:ext cx="3000000" cy="3000000"/>
        </p:xfrm>
        <a:graphic>
          <a:graphicData uri="http://schemas.openxmlformats.org/drawingml/2006/table">
            <a:tbl>
              <a:tblPr>
                <a:noFill/>
                <a:tableStyleId>{89463682-0419-44D6-B14D-5BF3694D720D}</a:tableStyleId>
              </a:tblPr>
              <a:tblGrid>
                <a:gridCol w="6918375"/>
              </a:tblGrid>
              <a:tr h="431125">
                <a:tc>
                  <a:txBody>
                    <a:bodyPr/>
                    <a:lstStyle/>
                    <a:p>
                      <a:pPr indent="0" lvl="0" marL="0" rtl="0" algn="l">
                        <a:spcBef>
                          <a:spcPts val="0"/>
                        </a:spcBef>
                        <a:spcAft>
                          <a:spcPts val="0"/>
                        </a:spcAft>
                        <a:buNone/>
                      </a:pPr>
                      <a:r>
                        <a:rPr b="1" lang="en" sz="1300">
                          <a:latin typeface="Halant"/>
                          <a:ea typeface="Halant"/>
                          <a:cs typeface="Halant"/>
                          <a:sym typeface="Halant"/>
                        </a:rPr>
                        <a:t>Video Transcript: </a:t>
                      </a:r>
                      <a:r>
                        <a:rPr lang="en" sz="1300">
                          <a:latin typeface="Halant"/>
                          <a:ea typeface="Halant"/>
                          <a:cs typeface="Halant"/>
                          <a:sym typeface="Halant"/>
                        </a:rPr>
                        <a:t>(Begin at 1:20)</a:t>
                      </a:r>
                      <a:endParaRPr sz="1300">
                        <a:latin typeface="Halant"/>
                        <a:ea typeface="Halant"/>
                        <a:cs typeface="Halant"/>
                        <a:sym typeface="Halant"/>
                      </a:endParaRPr>
                    </a:p>
                    <a:p>
                      <a:pPr indent="0" lvl="0" marL="0" rtl="0" algn="l">
                        <a:spcBef>
                          <a:spcPts val="0"/>
                        </a:spcBef>
                        <a:spcAft>
                          <a:spcPts val="0"/>
                        </a:spcAft>
                        <a:buNone/>
                      </a:pPr>
                      <a:r>
                        <a:rPr lang="en" sz="1200">
                          <a:latin typeface="Inter"/>
                          <a:ea typeface="Inter"/>
                          <a:cs typeface="Inter"/>
                          <a:sym typeface="Inter"/>
                        </a:rPr>
                        <a:t>“...  I remind people that when they visit the missions of San Antonio they are visiting ruins. They're not visiting what were the real missions, because the real missions were activities. A mission really and fundamentally is an activity. It's the activity of conversion. It's the activity of preparation. Missionaries had two roles really. They had the role of leading these people who were new to Christianity to become converted, to become Catholic. But they also had another mission, particularly up in the north where most of the Native peoples that they dealt with were non sedentary. And in order to turn them into good, Spanish, Catholic subjects, they needed to be made into these sedentary villagers. So they had to be taught how to farm. They had to be taught how to herd animals. They had to be taught how to weave. They had to be taught how to bake. They had to be taught all of these various things that stripped them of their old culture and gave them a new one. And that's the mission. That's the activity of the mission. So to think of the mission strictly in terms of the church and the buildings is to miss the most important part of what a mission was, which was all of these various educational activities that  from our modern way of thinking one might call ethnocide- killing off of their Indigenous culture and replacing it with a Catholic one. But from the perspective of the 17th,  early 18th century missionaries was leading these people to civilization, was leading these people to Christianity, was leading these people to salvation. So we really have to understand where they were coming from to get an appreciation for some behaviors that we today certainly wouldn't have approve of in the modern context.”</a:t>
                      </a:r>
                      <a:endParaRPr sz="1200">
                        <a:latin typeface="Inter"/>
                        <a:ea typeface="Inter"/>
                        <a:cs typeface="Inter"/>
                        <a:sym typeface="Inter"/>
                      </a:endParaRPr>
                    </a:p>
                  </a:txBody>
                  <a:tcPr marT="91425" marB="91425" marR="91425" marL="91425"/>
                </a:tc>
              </a:tr>
            </a:tbl>
          </a:graphicData>
        </a:graphic>
      </p:graphicFrame>
      <p:sp>
        <p:nvSpPr>
          <p:cNvPr id="273" name="Google Shape;273;p48"/>
          <p:cNvSpPr txBox="1"/>
          <p:nvPr/>
        </p:nvSpPr>
        <p:spPr>
          <a:xfrm>
            <a:off x="455225" y="2548875"/>
            <a:ext cx="6918300" cy="6693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Dr. Jesús F. “Frank” de la Teja</a:t>
            </a:r>
            <a:endParaRPr b="1" sz="1200">
              <a:solidFill>
                <a:srgbClr val="000000"/>
              </a:solidFill>
              <a:latin typeface="Halant"/>
              <a:ea typeface="Halant"/>
              <a:cs typeface="Halant"/>
              <a:sym typeface="Halant"/>
            </a:endParaRPr>
          </a:p>
          <a:p>
            <a:pPr indent="0" lvl="0" marL="0" rtl="0" algn="l">
              <a:spcBef>
                <a:spcPts val="0"/>
              </a:spcBef>
              <a:spcAft>
                <a:spcPts val="0"/>
              </a:spcAft>
              <a:buNone/>
            </a:pPr>
            <a:r>
              <a:rPr lang="en" sz="1000">
                <a:latin typeface="Inter"/>
                <a:ea typeface="Inter"/>
                <a:cs typeface="Inter"/>
                <a:sym typeface="Inter"/>
              </a:rPr>
              <a:t>Dr. </a:t>
            </a:r>
            <a:r>
              <a:rPr lang="en" sz="1000">
                <a:solidFill>
                  <a:schemeClr val="dk1"/>
                </a:solidFill>
                <a:latin typeface="Inter"/>
                <a:ea typeface="Inter"/>
                <a:cs typeface="Inter"/>
                <a:sym typeface="Inter"/>
              </a:rPr>
              <a:t>Jesús F. “Frank” de la Teja</a:t>
            </a:r>
            <a:r>
              <a:rPr lang="en" sz="1000">
                <a:latin typeface="Inter"/>
                <a:ea typeface="Inter"/>
                <a:cs typeface="Inter"/>
                <a:sym typeface="Inter"/>
              </a:rPr>
              <a:t> retired in 2017 from Texas State University where he was Jerome H. and Catherine E. Supple Professor of Southwestern Studies and Center for the Study of the Southwest Director.</a:t>
            </a:r>
            <a:endParaRPr sz="1000">
              <a:solidFill>
                <a:srgbClr val="000000"/>
              </a:solidFill>
              <a:latin typeface="Inter"/>
              <a:ea typeface="Inter"/>
              <a:cs typeface="Inter"/>
              <a:sym typeface="Inter"/>
            </a:endParaRPr>
          </a:p>
        </p:txBody>
      </p:sp>
      <p:sp>
        <p:nvSpPr>
          <p:cNvPr id="274" name="Google Shape;274;p48"/>
          <p:cNvSpPr txBox="1"/>
          <p:nvPr/>
        </p:nvSpPr>
        <p:spPr>
          <a:xfrm>
            <a:off x="455300" y="7224600"/>
            <a:ext cx="6861900" cy="2232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chemeClr val="dk1"/>
                </a:solidFill>
                <a:latin typeface="Halant"/>
                <a:ea typeface="Halant"/>
                <a:cs typeface="Halant"/>
                <a:sym typeface="Halant"/>
              </a:rPr>
              <a:t>Questions:</a:t>
            </a:r>
            <a:endParaRPr b="1" sz="13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were the main activities that happened in the missions of San Antonio?</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The main activities included converting Native peoples to Christianity, teaching them skills like farming, herding, weaving, and baking, and changing their way of life to fit Spanish Catholic culture.</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 we think differently about the missions today compared to the missions back then?</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Today, we see the missions as stripping away Native peoples’ culture, which is called "ethnocide." However, the missionaries believed they were helping by leading people to Christianity, civilization, and salvation.</a:t>
            </a:r>
            <a:endParaRPr b="1" sz="1200">
              <a:solidFill>
                <a:srgbClr val="E95C3D"/>
              </a:solidFill>
              <a:latin typeface="Inter"/>
              <a:ea typeface="Inter"/>
              <a:cs typeface="Inter"/>
              <a:sym typeface="Inter"/>
            </a:endParaRPr>
          </a:p>
        </p:txBody>
      </p:sp>
      <p:sp>
        <p:nvSpPr>
          <p:cNvPr id="275" name="Google Shape;275;p48"/>
          <p:cNvSpPr txBox="1"/>
          <p:nvPr/>
        </p:nvSpPr>
        <p:spPr>
          <a:xfrm>
            <a:off x="1700625" y="1651488"/>
            <a:ext cx="5673000" cy="10566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Historical Empathy</a:t>
            </a:r>
            <a:endParaRPr b="1" sz="12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Thinking historically means seeking to understand the past on its own terms by considering the context and perspectives of the era. It also means being aware of our own point of view to avoid presentism in our evaluation of the past.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79" name="Shape 279"/>
        <p:cNvGrpSpPr/>
        <p:nvPr/>
      </p:nvGrpSpPr>
      <p:grpSpPr>
        <a:xfrm>
          <a:off x="0" y="0"/>
          <a:ext cx="0" cy="0"/>
          <a:chOff x="0" y="0"/>
          <a:chExt cx="0" cy="0"/>
        </a:xfrm>
      </p:grpSpPr>
      <p:sp>
        <p:nvSpPr>
          <p:cNvPr id="280" name="Google Shape;280;p49"/>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Spanish Missions Stations (Exemplar)</a:t>
            </a:r>
            <a:endParaRPr sz="1900">
              <a:solidFill>
                <a:schemeClr val="dk1"/>
              </a:solidFill>
              <a:latin typeface="Halant"/>
              <a:ea typeface="Halant"/>
              <a:cs typeface="Halant"/>
              <a:sym typeface="Halant"/>
            </a:endParaRPr>
          </a:p>
        </p:txBody>
      </p:sp>
      <p:pic>
        <p:nvPicPr>
          <p:cNvPr id="281" name="Google Shape;281;p4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82" name="Google Shape;282;p4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83" name="Google Shape;283;p4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84" name="Google Shape;284;p49"/>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85" name="Google Shape;285;p49"/>
          <p:cNvSpPr txBox="1"/>
          <p:nvPr/>
        </p:nvSpPr>
        <p:spPr>
          <a:xfrm>
            <a:off x="594300" y="807688"/>
            <a:ext cx="6583800" cy="82656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a:t>
            </a:r>
            <a:r>
              <a:rPr lang="en" sz="1200">
                <a:solidFill>
                  <a:schemeClr val="dk1"/>
                </a:solidFill>
                <a:latin typeface="Halant"/>
                <a:ea typeface="Halant"/>
                <a:cs typeface="Halant"/>
                <a:sym typeface="Halant"/>
              </a:rPr>
              <a:t> Answer the questions as you view the station materials.</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Station 1- Missions &amp; Missionaries</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i="1" lang="en" sz="1200">
                <a:solidFill>
                  <a:schemeClr val="dk1"/>
                </a:solidFill>
                <a:latin typeface="Inter"/>
                <a:ea typeface="Inter"/>
                <a:cs typeface="Inter"/>
                <a:sym typeface="Inter"/>
              </a:rPr>
              <a:t>What was life like for people who lived in a Spanish Mission?</a:t>
            </a:r>
            <a:endParaRPr i="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Say-it-in-6: Summarize the practices of Spanish missionaries.</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Convert Natives Teach Culture Force Labor</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Notice-Wonder-Think: Looking at the map of Spanish Missions in Alta California and the painting of Mission San Carlos Borromeo de Carmelo, what do you notice, wonder, and think?</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Notice: (What do you see that seems interesting or important?)</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rPr b="1" lang="en" sz="1200">
                <a:solidFill>
                  <a:srgbClr val="E95C3D"/>
                </a:solidFill>
                <a:latin typeface="Inter"/>
                <a:ea typeface="Inter"/>
                <a:cs typeface="Inter"/>
                <a:sym typeface="Inter"/>
              </a:rPr>
              <a:t>There are 21 different missions along the coast of California that were established between 1769 and 1823. Some of these missions seem to correspond to big cities today (San Diego, San Francisco).</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Wonder: (What questions do you have about these images?)</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rPr b="1" lang="en" sz="1200">
                <a:solidFill>
                  <a:srgbClr val="E95C3D"/>
                </a:solidFill>
                <a:latin typeface="Inter"/>
                <a:ea typeface="Inter"/>
                <a:cs typeface="Inter"/>
                <a:sym typeface="Inter"/>
              </a:rPr>
              <a:t>The painting shows various buildings at the mission. What were the purposes of the buildings?</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Think: (What do you suppose is going on these images?)</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rPr b="1" lang="en" sz="1200">
                <a:solidFill>
                  <a:srgbClr val="E95C3D"/>
                </a:solidFill>
                <a:latin typeface="Inter"/>
                <a:ea typeface="Inter"/>
                <a:cs typeface="Inter"/>
                <a:sym typeface="Inter"/>
              </a:rPr>
              <a:t>I think that the map is showing the locations of the Spanish missions and the </a:t>
            </a:r>
            <a:r>
              <a:rPr b="1" lang="en" sz="1200">
                <a:solidFill>
                  <a:srgbClr val="E95C3D"/>
                </a:solidFill>
                <a:latin typeface="Inter"/>
                <a:ea typeface="Inter"/>
                <a:cs typeface="Inter"/>
                <a:sym typeface="Inter"/>
              </a:rPr>
              <a:t>painting</a:t>
            </a:r>
            <a:r>
              <a:rPr b="1" lang="en" sz="1200">
                <a:solidFill>
                  <a:srgbClr val="E95C3D"/>
                </a:solidFill>
                <a:latin typeface="Inter"/>
                <a:ea typeface="Inter"/>
                <a:cs typeface="Inter"/>
                <a:sym typeface="Inter"/>
              </a:rPr>
              <a:t> is showing what one particular one looked like. Additionally, in the painting it appears that a military group is meeting a small group of Indigenous people outside the mission.</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how the Spanish missions in California were structured.</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Native Americans from different tribes and cultures would often be placed together in the missions, even if they had been enemies and did not get along. Spanish was forced to be the official language of the mission, which essentially was a new town in which everyone who was part of it had to shift their allegiance to that town and culture. They were run by one or two priests who were helped by indigenous supervisors.</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how native lives shifted as a result of their admission to the mission.</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They were established as agricultural communities, and as a result many of the activities of the day revolved around tasks that needed to be done. This was different from the lifestyle of many natives who did not practice agriculture in the same way. During the process they were introduced to new foods which altered their diets to include grains and meats from Europe. They were in many ways forced to stay in the mission and cut ties with the outside world, sometimes leading to resentment and revolts.</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89" name="Shape 289"/>
        <p:cNvGrpSpPr/>
        <p:nvPr/>
      </p:nvGrpSpPr>
      <p:grpSpPr>
        <a:xfrm>
          <a:off x="0" y="0"/>
          <a:ext cx="0" cy="0"/>
          <a:chOff x="0" y="0"/>
          <a:chExt cx="0" cy="0"/>
        </a:xfrm>
      </p:grpSpPr>
      <p:sp>
        <p:nvSpPr>
          <p:cNvPr id="290" name="Google Shape;290;p50"/>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Spanish Missions Stations (Exemplar)</a:t>
            </a:r>
            <a:endParaRPr sz="1900">
              <a:solidFill>
                <a:schemeClr val="dk1"/>
              </a:solidFill>
              <a:latin typeface="Halant"/>
              <a:ea typeface="Halant"/>
              <a:cs typeface="Halant"/>
              <a:sym typeface="Halant"/>
            </a:endParaRPr>
          </a:p>
        </p:txBody>
      </p:sp>
      <p:pic>
        <p:nvPicPr>
          <p:cNvPr id="291" name="Google Shape;291;p5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92" name="Google Shape;292;p5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93" name="Google Shape;293;p5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94" name="Google Shape;294;p50"/>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95" name="Google Shape;295;p50"/>
          <p:cNvSpPr txBox="1"/>
          <p:nvPr/>
        </p:nvSpPr>
        <p:spPr>
          <a:xfrm>
            <a:off x="594300" y="807688"/>
            <a:ext cx="6583800" cy="8081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Instructions:</a:t>
            </a:r>
            <a:r>
              <a:rPr lang="en" sz="1200">
                <a:solidFill>
                  <a:schemeClr val="dk1"/>
                </a:solidFill>
                <a:latin typeface="Halant"/>
                <a:ea typeface="Halant"/>
                <a:cs typeface="Halant"/>
                <a:sym typeface="Halant"/>
              </a:rPr>
              <a:t> Answer the questions as you view the station materials.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Station 2- Syncretism</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i="1" lang="en" sz="1200">
                <a:solidFill>
                  <a:schemeClr val="dk1"/>
                </a:solidFill>
                <a:latin typeface="Inter"/>
                <a:ea typeface="Inter"/>
                <a:cs typeface="Inter"/>
                <a:sym typeface="Inter"/>
              </a:rPr>
              <a:t>How did Indigenous and Spanish cultures influence each other?</a:t>
            </a:r>
            <a:endParaRPr i="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two ways that Christianity attempted to change Native beliefs.</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Christians wanted the Natives to switch from a polytheistic belief system to a monot</a:t>
            </a:r>
            <a:r>
              <a:rPr b="1" lang="en" sz="1200">
                <a:solidFill>
                  <a:srgbClr val="E95C3D"/>
                </a:solidFill>
                <a:latin typeface="Inter"/>
                <a:ea typeface="Inter"/>
                <a:cs typeface="Inter"/>
                <a:sym typeface="Inter"/>
              </a:rPr>
              <a:t>h</a:t>
            </a:r>
            <a:r>
              <a:rPr b="1" lang="en" sz="1200">
                <a:solidFill>
                  <a:srgbClr val="E95C3D"/>
                </a:solidFill>
                <a:latin typeface="Inter"/>
                <a:ea typeface="Inter"/>
                <a:cs typeface="Inter"/>
                <a:sym typeface="Inter"/>
              </a:rPr>
              <a:t>eistic one.Christians They forced Native people to give up their religious symbols and idols in favor of learning and adopting Christian ones.</a:t>
            </a:r>
            <a:br>
              <a:rPr b="1" lang="en" sz="1200">
                <a:solidFill>
                  <a:srgbClr val="E95C3D"/>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Say-it-in-6: What is syncretism?</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Blend Christian Native Beliefs Make New</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Answer the questions about the three images (Tonantzin, Virgin of Guadalupe, Madonna and Child).</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Stone Figure of Tonantzin- Notice: What do you see that seems interesting or important?</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rPr b="1" lang="en" sz="1200">
                <a:solidFill>
                  <a:srgbClr val="E95C3D"/>
                </a:solidFill>
                <a:latin typeface="Inter"/>
                <a:ea typeface="Inter"/>
                <a:cs typeface="Inter"/>
                <a:sym typeface="Inter"/>
              </a:rPr>
              <a:t>The stone figure looks to be important as she seems to be wearing jewelry and there could have been a crown on her head.</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Madonna and Child- Notice: What do you see that seems interesting or important?</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rPr b="1" lang="en" sz="1200">
                <a:solidFill>
                  <a:srgbClr val="E95C3D"/>
                </a:solidFill>
                <a:latin typeface="Inter"/>
                <a:ea typeface="Inter"/>
                <a:cs typeface="Inter"/>
                <a:sym typeface="Inter"/>
              </a:rPr>
              <a:t>The baby’s head has a halo effect and the mother lovingly cares for him.</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Virgin of Guadalupe- Think: How does this image demonstrate religious syncretism?</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rPr b="1" lang="en" sz="1200">
                <a:solidFill>
                  <a:srgbClr val="E95C3D"/>
                </a:solidFill>
                <a:latin typeface="Inter"/>
                <a:ea typeface="Inter"/>
                <a:cs typeface="Inter"/>
                <a:sym typeface="Inter"/>
              </a:rPr>
              <a:t>The Virgin of Guadalupe appears to have similar facial features to the Madonna but darker skin as would have been the case in Mexico. There is a crown on her head </a:t>
            </a:r>
            <a:r>
              <a:rPr b="1" lang="en" sz="1200">
                <a:solidFill>
                  <a:srgbClr val="E95C3D"/>
                </a:solidFill>
                <a:latin typeface="Inter"/>
                <a:ea typeface="Inter"/>
                <a:cs typeface="Inter"/>
                <a:sym typeface="Inter"/>
              </a:rPr>
              <a:t>similar</a:t>
            </a:r>
            <a:r>
              <a:rPr b="1" lang="en" sz="1200">
                <a:solidFill>
                  <a:srgbClr val="E95C3D"/>
                </a:solidFill>
                <a:latin typeface="Inter"/>
                <a:ea typeface="Inter"/>
                <a:cs typeface="Inter"/>
                <a:sym typeface="Inter"/>
              </a:rPr>
              <a:t> to Tonantzin with images of babies around her similar to the Madonna.</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Describe how the Virgin of Guadalupe is considered by many historians to be a tool to convert Indigenous populations to Catholicism.</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The story involves a hill where Juan Diego saw the Virgin Mary- this hill was originally a pilgrimage site to honor one of the Indigenous gods. By replacing that space with a Christian figure, it may have been a way to steer the Native people away from their own deities and towards Christian ones.</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does “La Morenita” mean, and how is she symbolic of syncretism in Mexico?</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This means “little brown girl.” She is a symbol of the mixing of indigenous and European- her racial identity was Mestizo, signifying the power of the race within the Casta system and the society as a whole.</a:t>
            </a:r>
            <a:endParaRPr sz="1200">
              <a:solidFill>
                <a:schemeClr val="dk1"/>
              </a:solidFill>
              <a:latin typeface="Inter"/>
              <a:ea typeface="Inter"/>
              <a:cs typeface="Inter"/>
              <a:sym typeface="Inte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99" name="Shape 299"/>
        <p:cNvGrpSpPr/>
        <p:nvPr/>
      </p:nvGrpSpPr>
      <p:grpSpPr>
        <a:xfrm>
          <a:off x="0" y="0"/>
          <a:ext cx="0" cy="0"/>
          <a:chOff x="0" y="0"/>
          <a:chExt cx="0" cy="0"/>
        </a:xfrm>
      </p:grpSpPr>
      <p:sp>
        <p:nvSpPr>
          <p:cNvPr id="300" name="Google Shape;300;p51"/>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Spanish Missions Stations (Exemplar)</a:t>
            </a:r>
            <a:endParaRPr sz="1900">
              <a:solidFill>
                <a:schemeClr val="dk1"/>
              </a:solidFill>
              <a:latin typeface="Halant"/>
              <a:ea typeface="Halant"/>
              <a:cs typeface="Halant"/>
              <a:sym typeface="Halant"/>
            </a:endParaRPr>
          </a:p>
        </p:txBody>
      </p:sp>
      <p:pic>
        <p:nvPicPr>
          <p:cNvPr id="301" name="Google Shape;301;p5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302" name="Google Shape;302;p5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03" name="Google Shape;303;p5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304" name="Google Shape;304;p51"/>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305" name="Google Shape;305;p51"/>
          <p:cNvSpPr txBox="1"/>
          <p:nvPr/>
        </p:nvSpPr>
        <p:spPr>
          <a:xfrm>
            <a:off x="594300" y="655288"/>
            <a:ext cx="6583800" cy="35280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Instructions:</a:t>
            </a:r>
            <a:r>
              <a:rPr lang="en" sz="1200">
                <a:solidFill>
                  <a:schemeClr val="dk1"/>
                </a:solidFill>
                <a:latin typeface="Halant"/>
                <a:ea typeface="Halant"/>
                <a:cs typeface="Halant"/>
                <a:sym typeface="Halant"/>
              </a:rPr>
              <a:t> Answer the questions as you view the station materials.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Station 3- Cultural Assimilation</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i="1" lang="en" sz="1200">
                <a:solidFill>
                  <a:schemeClr val="dk1"/>
                </a:solidFill>
                <a:latin typeface="Inter"/>
                <a:ea typeface="Inter"/>
                <a:cs typeface="Inter"/>
                <a:sym typeface="Inter"/>
              </a:rPr>
              <a:t>What did Indigenous people have to change when they moved to the missions?</a:t>
            </a:r>
            <a:endParaRPr i="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Say-it-in-6: What is cultural assimilation?</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Adoption of New Culture By Force</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two ways that Europeans tried to change or eradicate Native cultures.</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The ideas of private property were introduced, which differed greatly from the concept of communal owning of property. Traditional cultural practices were discouraged or banned and replaced with Christian and European ones.</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Notice-Wonder-Think: Looking at the two images by Mary Elizabeth Perry and Anne J. Cruz, what do you notice, wonder, and think?</a:t>
            </a:r>
            <a:endParaRPr sz="1200">
              <a:solidFill>
                <a:schemeClr val="dk1"/>
              </a:solidFill>
              <a:latin typeface="Inter"/>
              <a:ea typeface="Inter"/>
              <a:cs typeface="Inter"/>
              <a:sym typeface="Inter"/>
            </a:endParaRPr>
          </a:p>
        </p:txBody>
      </p:sp>
      <p:graphicFrame>
        <p:nvGraphicFramePr>
          <p:cNvPr id="306" name="Google Shape;306;p51"/>
          <p:cNvGraphicFramePr/>
          <p:nvPr/>
        </p:nvGraphicFramePr>
        <p:xfrm>
          <a:off x="952500" y="4262075"/>
          <a:ext cx="3000000" cy="3000000"/>
        </p:xfrm>
        <a:graphic>
          <a:graphicData uri="http://schemas.openxmlformats.org/drawingml/2006/table">
            <a:tbl>
              <a:tblPr>
                <a:noFill/>
                <a:tableStyleId>{89463682-0419-44D6-B14D-5BF3694D720D}</a:tableStyleId>
              </a:tblPr>
              <a:tblGrid>
                <a:gridCol w="1955800"/>
                <a:gridCol w="1955800"/>
                <a:gridCol w="1955800"/>
              </a:tblGrid>
              <a:tr h="462325">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Bonfire Image</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Punishment Image</a:t>
                      </a:r>
                      <a:endParaRPr b="1" sz="12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latin typeface="Inter"/>
                          <a:ea typeface="Inter"/>
                          <a:cs typeface="Inter"/>
                          <a:sym typeface="Inter"/>
                        </a:rPr>
                        <a:t>Notice:</a:t>
                      </a:r>
                      <a:r>
                        <a:rPr lang="en" sz="1200">
                          <a:latin typeface="Inter"/>
                          <a:ea typeface="Inter"/>
                          <a:cs typeface="Inter"/>
                          <a:sym typeface="Inter"/>
                        </a:rPr>
                        <a:t> </a:t>
                      </a:r>
                      <a:r>
                        <a:rPr lang="en" sz="1200">
                          <a:solidFill>
                            <a:schemeClr val="dk1"/>
                          </a:solidFill>
                          <a:latin typeface="Inter"/>
                          <a:ea typeface="Inter"/>
                          <a:cs typeface="Inter"/>
                          <a:sym typeface="Inter"/>
                        </a:rPr>
                        <a:t>What do you see that seems interesting or important?</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priests are lighting various Indigenous religious materials on fire.</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priests and European military and standing by with Indigenous peoples are being burned and hung.</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latin typeface="Inter"/>
                          <a:ea typeface="Inter"/>
                          <a:cs typeface="Inter"/>
                          <a:sym typeface="Inter"/>
                        </a:rPr>
                        <a:t>Wonder:</a:t>
                      </a:r>
                      <a:r>
                        <a:rPr lang="en" sz="1200">
                          <a:latin typeface="Inter"/>
                          <a:ea typeface="Inter"/>
                          <a:cs typeface="Inter"/>
                          <a:sym typeface="Inter"/>
                        </a:rPr>
                        <a:t> </a:t>
                      </a:r>
                      <a:r>
                        <a:rPr lang="en" sz="1200">
                          <a:solidFill>
                            <a:schemeClr val="dk1"/>
                          </a:solidFill>
                          <a:latin typeface="Inter"/>
                          <a:ea typeface="Inter"/>
                          <a:cs typeface="Inter"/>
                          <a:sym typeface="Inter"/>
                        </a:rPr>
                        <a:t>What questions do you have about this image?</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How did the priests obtain these items? Were they willingly given or were they forcibly taken?</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title says it was a punishment. But was there an additional motive that was to intimidate other Indigenous peoples?</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latin typeface="Inter"/>
                          <a:ea typeface="Inter"/>
                          <a:cs typeface="Inter"/>
                          <a:sym typeface="Inter"/>
                        </a:rPr>
                        <a:t>Think: </a:t>
                      </a:r>
                      <a:r>
                        <a:rPr lang="en" sz="1200">
                          <a:solidFill>
                            <a:schemeClr val="dk1"/>
                          </a:solidFill>
                          <a:latin typeface="Inter"/>
                          <a:ea typeface="Inter"/>
                          <a:cs typeface="Inter"/>
                          <a:sym typeface="Inter"/>
                        </a:rPr>
                        <a:t>What do you suppose is going on this image?</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I think the priests are trying to eradicate any memory of Indigenous </a:t>
                      </a:r>
                      <a:r>
                        <a:rPr b="1" lang="en" sz="1200">
                          <a:solidFill>
                            <a:srgbClr val="E95C3D"/>
                          </a:solidFill>
                          <a:latin typeface="Inter"/>
                          <a:ea typeface="Inter"/>
                          <a:cs typeface="Inter"/>
                          <a:sym typeface="Inter"/>
                        </a:rPr>
                        <a:t>religious</a:t>
                      </a:r>
                      <a:r>
                        <a:rPr b="1" lang="en" sz="1200">
                          <a:solidFill>
                            <a:srgbClr val="E95C3D"/>
                          </a:solidFill>
                          <a:latin typeface="Inter"/>
                          <a:ea typeface="Inter"/>
                          <a:cs typeface="Inter"/>
                          <a:sym typeface="Inter"/>
                        </a:rPr>
                        <a:t> practices to make it harder for other generations to know it.</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I think that the Spanish were angry that Indigenous peoples weren’t following their religious practices and murdered them.</a:t>
                      </a:r>
                      <a:endParaRPr b="1" sz="1200">
                        <a:solidFill>
                          <a:srgbClr val="E95C3D"/>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10" name="Shape 310"/>
        <p:cNvGrpSpPr/>
        <p:nvPr/>
      </p:nvGrpSpPr>
      <p:grpSpPr>
        <a:xfrm>
          <a:off x="0" y="0"/>
          <a:ext cx="0" cy="0"/>
          <a:chOff x="0" y="0"/>
          <a:chExt cx="0" cy="0"/>
        </a:xfrm>
      </p:grpSpPr>
      <p:sp>
        <p:nvSpPr>
          <p:cNvPr id="311" name="Google Shape;311;p52"/>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Spanish Missions Stations (Exemplar)</a:t>
            </a:r>
            <a:endParaRPr sz="1900">
              <a:solidFill>
                <a:schemeClr val="dk1"/>
              </a:solidFill>
              <a:latin typeface="Halant"/>
              <a:ea typeface="Halant"/>
              <a:cs typeface="Halant"/>
              <a:sym typeface="Halant"/>
            </a:endParaRPr>
          </a:p>
        </p:txBody>
      </p:sp>
      <p:pic>
        <p:nvPicPr>
          <p:cNvPr id="312" name="Google Shape;312;p5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313" name="Google Shape;313;p5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14" name="Google Shape;314;p5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315" name="Google Shape;315;p52"/>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316" name="Google Shape;316;p52"/>
          <p:cNvSpPr txBox="1"/>
          <p:nvPr/>
        </p:nvSpPr>
        <p:spPr>
          <a:xfrm>
            <a:off x="594300" y="807688"/>
            <a:ext cx="6583800" cy="31401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Instructions:</a:t>
            </a:r>
            <a:r>
              <a:rPr lang="en" sz="1200">
                <a:solidFill>
                  <a:schemeClr val="dk1"/>
                </a:solidFill>
                <a:latin typeface="Halant"/>
                <a:ea typeface="Halant"/>
                <a:cs typeface="Halant"/>
                <a:sym typeface="Halant"/>
              </a:rPr>
              <a:t> Answer the questions as you view the station materials.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00000"/>
              </a:lnSpc>
              <a:spcBef>
                <a:spcPts val="0"/>
              </a:spcBef>
              <a:spcAft>
                <a:spcPts val="0"/>
              </a:spcAft>
              <a:buNone/>
            </a:pPr>
            <a:r>
              <a:rPr b="1" lang="en" sz="1200">
                <a:solidFill>
                  <a:schemeClr val="dk1"/>
                </a:solidFill>
                <a:latin typeface="Inter"/>
                <a:ea typeface="Inter"/>
                <a:cs typeface="Inter"/>
                <a:sym typeface="Inter"/>
              </a:rPr>
              <a:t>Station 4- Creation of Written Language</a:t>
            </a:r>
            <a:endParaRPr b="1" sz="1200">
              <a:solidFill>
                <a:schemeClr val="dk1"/>
              </a:solidFill>
              <a:latin typeface="Inter"/>
              <a:ea typeface="Inter"/>
              <a:cs typeface="Inter"/>
              <a:sym typeface="Inter"/>
            </a:endParaRPr>
          </a:p>
          <a:p>
            <a:pPr indent="0" lvl="0" marL="0" rtl="0" algn="ctr">
              <a:lnSpc>
                <a:spcPct val="100000"/>
              </a:lnSpc>
              <a:spcBef>
                <a:spcPts val="0"/>
              </a:spcBef>
              <a:spcAft>
                <a:spcPts val="0"/>
              </a:spcAft>
              <a:buNone/>
            </a:pPr>
            <a:r>
              <a:rPr i="1" lang="en" sz="1200">
                <a:solidFill>
                  <a:schemeClr val="dk1"/>
                </a:solidFill>
                <a:latin typeface="Inter"/>
                <a:ea typeface="Inter"/>
                <a:cs typeface="Inter"/>
                <a:sym typeface="Inter"/>
              </a:rPr>
              <a:t>How did writing help spread European ideas and beliefs in the missions?</a:t>
            </a:r>
            <a:endParaRPr i="1" sz="1200">
              <a:solidFill>
                <a:schemeClr val="dk1"/>
              </a:solidFill>
              <a:latin typeface="Inter"/>
              <a:ea typeface="Inter"/>
              <a:cs typeface="Inter"/>
              <a:sym typeface="Inter"/>
            </a:endParaRPr>
          </a:p>
          <a:p>
            <a:pPr indent="0" lvl="0" marL="0" rtl="0" algn="ctr">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did missionaries view written language as important?</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It was seen as a way to make conversion easier and to be a tool for both the indigenous people to use to learn the religion and other missionaries to use to better understand native cultures.</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Say-it-in-6: Summarize the importance of Alonso de Medina’s dictionary.</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Facilitated Nahuatl learning, aiding Christian conversion</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Notice-Wonder-Think: Looking at the two images of early examples of Indigenous written language, what do you notice, wonder, and think?</a:t>
            </a:r>
            <a:endParaRPr sz="1200">
              <a:solidFill>
                <a:schemeClr val="dk1"/>
              </a:solidFill>
              <a:latin typeface="Inter"/>
              <a:ea typeface="Inter"/>
              <a:cs typeface="Inter"/>
              <a:sym typeface="Inter"/>
            </a:endParaRPr>
          </a:p>
        </p:txBody>
      </p:sp>
      <p:graphicFrame>
        <p:nvGraphicFramePr>
          <p:cNvPr id="317" name="Google Shape;317;p52"/>
          <p:cNvGraphicFramePr/>
          <p:nvPr/>
        </p:nvGraphicFramePr>
        <p:xfrm>
          <a:off x="952500" y="4033475"/>
          <a:ext cx="3000000" cy="3000000"/>
        </p:xfrm>
        <a:graphic>
          <a:graphicData uri="http://schemas.openxmlformats.org/drawingml/2006/table">
            <a:tbl>
              <a:tblPr>
                <a:noFill/>
                <a:tableStyleId>{89463682-0419-44D6-B14D-5BF3694D720D}</a:tableStyleId>
              </a:tblPr>
              <a:tblGrid>
                <a:gridCol w="1955800"/>
                <a:gridCol w="1955800"/>
                <a:gridCol w="1955800"/>
              </a:tblGrid>
              <a:tr h="462325">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Quechua Catechism</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Florentine Codex</a:t>
                      </a:r>
                      <a:endParaRPr b="1" sz="12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latin typeface="Inter"/>
                          <a:ea typeface="Inter"/>
                          <a:cs typeface="Inter"/>
                          <a:sym typeface="Inter"/>
                        </a:rPr>
                        <a:t>Notice:</a:t>
                      </a:r>
                      <a:r>
                        <a:rPr lang="en" sz="1200">
                          <a:latin typeface="Inter"/>
                          <a:ea typeface="Inter"/>
                          <a:cs typeface="Inter"/>
                          <a:sym typeface="Inter"/>
                        </a:rPr>
                        <a:t> </a:t>
                      </a:r>
                      <a:r>
                        <a:rPr lang="en" sz="1200">
                          <a:solidFill>
                            <a:schemeClr val="dk1"/>
                          </a:solidFill>
                          <a:latin typeface="Inter"/>
                          <a:ea typeface="Inter"/>
                          <a:cs typeface="Inter"/>
                          <a:sym typeface="Inter"/>
                        </a:rPr>
                        <a:t>What do you see that seems interesting or important?</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Pictographs are used to represent religious concepts and phrases.</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Multiple</a:t>
                      </a:r>
                      <a:r>
                        <a:rPr b="1" lang="en" sz="1200">
                          <a:solidFill>
                            <a:srgbClr val="E95C3D"/>
                          </a:solidFill>
                          <a:latin typeface="Inter"/>
                          <a:ea typeface="Inter"/>
                          <a:cs typeface="Inter"/>
                          <a:sym typeface="Inter"/>
                        </a:rPr>
                        <a:t> gods and goddesses are featured and explained for their role in Indigenous life.</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latin typeface="Inter"/>
                          <a:ea typeface="Inter"/>
                          <a:cs typeface="Inter"/>
                          <a:sym typeface="Inter"/>
                        </a:rPr>
                        <a:t>Wonder:</a:t>
                      </a:r>
                      <a:r>
                        <a:rPr lang="en" sz="1200">
                          <a:latin typeface="Inter"/>
                          <a:ea typeface="Inter"/>
                          <a:cs typeface="Inter"/>
                          <a:sym typeface="Inter"/>
                        </a:rPr>
                        <a:t> </a:t>
                      </a:r>
                      <a:r>
                        <a:rPr lang="en" sz="1200">
                          <a:solidFill>
                            <a:schemeClr val="dk1"/>
                          </a:solidFill>
                          <a:latin typeface="Inter"/>
                          <a:ea typeface="Inter"/>
                          <a:cs typeface="Inter"/>
                          <a:sym typeface="Inter"/>
                        </a:rPr>
                        <a:t>What questions do you have about this image?</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Why were pictographs used instead of an alphabetical or written language?</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How did the Nahua elders and Spanish collaborate to produce this Codex?</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latin typeface="Inter"/>
                          <a:ea typeface="Inter"/>
                          <a:cs typeface="Inter"/>
                          <a:sym typeface="Inter"/>
                        </a:rPr>
                        <a:t>Think: </a:t>
                      </a:r>
                      <a:r>
                        <a:rPr lang="en" sz="1200">
                          <a:solidFill>
                            <a:schemeClr val="dk1"/>
                          </a:solidFill>
                          <a:latin typeface="Inter"/>
                          <a:ea typeface="Inter"/>
                          <a:cs typeface="Inter"/>
                          <a:sym typeface="Inter"/>
                        </a:rPr>
                        <a:t>What do you suppose is going on this image?</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catechism is blending visual storytelling with religious instruction to address literacy barriers.</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beliefs of the Nahua are being identified so that Christians can more successfully communicate Christian beliefs.</a:t>
                      </a:r>
                      <a:endParaRPr b="1" sz="1200">
                        <a:solidFill>
                          <a:srgbClr val="E95C3D"/>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21" name="Shape 321"/>
        <p:cNvGrpSpPr/>
        <p:nvPr/>
      </p:nvGrpSpPr>
      <p:grpSpPr>
        <a:xfrm>
          <a:off x="0" y="0"/>
          <a:ext cx="0" cy="0"/>
          <a:chOff x="0" y="0"/>
          <a:chExt cx="0" cy="0"/>
        </a:xfrm>
      </p:grpSpPr>
      <p:sp>
        <p:nvSpPr>
          <p:cNvPr id="322" name="Google Shape;322;p53"/>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Spanish Missions Stations (Exemplar)</a:t>
            </a:r>
            <a:endParaRPr sz="1900">
              <a:solidFill>
                <a:schemeClr val="dk1"/>
              </a:solidFill>
              <a:latin typeface="Halant"/>
              <a:ea typeface="Halant"/>
              <a:cs typeface="Halant"/>
              <a:sym typeface="Halant"/>
            </a:endParaRPr>
          </a:p>
        </p:txBody>
      </p:sp>
      <p:pic>
        <p:nvPicPr>
          <p:cNvPr id="323" name="Google Shape;323;p5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324" name="Google Shape;324;p5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25" name="Google Shape;325;p5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326" name="Google Shape;326;p53"/>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327" name="Google Shape;327;p53"/>
          <p:cNvSpPr txBox="1"/>
          <p:nvPr/>
        </p:nvSpPr>
        <p:spPr>
          <a:xfrm>
            <a:off x="594300" y="807688"/>
            <a:ext cx="6583800" cy="66495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Instructions:</a:t>
            </a:r>
            <a:r>
              <a:rPr lang="en" sz="1200">
                <a:solidFill>
                  <a:schemeClr val="dk1"/>
                </a:solidFill>
                <a:latin typeface="Halant"/>
                <a:ea typeface="Halant"/>
                <a:cs typeface="Halant"/>
                <a:sym typeface="Halant"/>
              </a:rPr>
              <a:t> Answer the questions as you view the station materials.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00000"/>
              </a:lnSpc>
              <a:spcBef>
                <a:spcPts val="0"/>
              </a:spcBef>
              <a:spcAft>
                <a:spcPts val="0"/>
              </a:spcAft>
              <a:buNone/>
            </a:pPr>
            <a:r>
              <a:rPr b="1" lang="en" sz="1200">
                <a:solidFill>
                  <a:schemeClr val="dk1"/>
                </a:solidFill>
                <a:latin typeface="Inter"/>
                <a:ea typeface="Inter"/>
                <a:cs typeface="Inter"/>
                <a:sym typeface="Inter"/>
              </a:rPr>
              <a:t>Station 5- Gender Roles &amp; Identity</a:t>
            </a:r>
            <a:endParaRPr b="1" sz="1200">
              <a:solidFill>
                <a:schemeClr val="dk1"/>
              </a:solidFill>
              <a:latin typeface="Inter"/>
              <a:ea typeface="Inter"/>
              <a:cs typeface="Inter"/>
              <a:sym typeface="Inter"/>
            </a:endParaRPr>
          </a:p>
          <a:p>
            <a:pPr indent="0" lvl="0" marL="0" rtl="0" algn="ctr">
              <a:lnSpc>
                <a:spcPct val="100000"/>
              </a:lnSpc>
              <a:spcBef>
                <a:spcPts val="0"/>
              </a:spcBef>
              <a:spcAft>
                <a:spcPts val="0"/>
              </a:spcAft>
              <a:buNone/>
            </a:pPr>
            <a:r>
              <a:rPr i="1" lang="en" sz="1200">
                <a:solidFill>
                  <a:schemeClr val="dk1"/>
                </a:solidFill>
                <a:latin typeface="Inter"/>
                <a:ea typeface="Inter"/>
                <a:cs typeface="Inter"/>
                <a:sym typeface="Inter"/>
              </a:rPr>
              <a:t>What did the Spanish think about Indigenous gender roles and identities?</a:t>
            </a:r>
            <a:endParaRPr i="1" sz="1200">
              <a:solidFill>
                <a:schemeClr val="dk1"/>
              </a:solidFill>
              <a:latin typeface="Inter"/>
              <a:ea typeface="Inter"/>
              <a:cs typeface="Inter"/>
              <a:sym typeface="Inter"/>
            </a:endParaRPr>
          </a:p>
          <a:p>
            <a:pPr indent="0" lvl="0" marL="0" rtl="0" algn="ctr">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 your own words, define “Two-Spirit Person.”</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A “Two-Spirit Person” is someone who embodies both a male and female spirit. They were often vilified by the Europeans for going against the acceptable gender norms the Europeans believed in.</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According to Gregory Smithers, what terms were used to describe the Two-Spirit People, and why were these terms themselves a form of violence?</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The Europeans used terms such as “hermaphrodite”, “sodomite”, and “berdache”, all of which held negative connotations for them and therefore made it almost impossible for the histories written to convey a positive understanding of the “Two-Spirit People.”</a:t>
            </a:r>
            <a:br>
              <a:rPr b="1" lang="en" sz="1200">
                <a:solidFill>
                  <a:srgbClr val="E95C3D"/>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According to Smithers, why were Two-Spirit People targeted by the Europeans?</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Physical violence was utilized frequently against these people, even to the extent of what Smithers calls a genocide. The Two-Spirit People held important roles in their societies as medicine people, educators, and storytellers; they held significant knowledge and power that threatened the Europeans.</a:t>
            </a:r>
            <a:br>
              <a:rPr b="1" lang="en" sz="1200">
                <a:solidFill>
                  <a:srgbClr val="E95C3D"/>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Summarize gender roles and societies structures in Indigenous societies before Columbus.</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Before Columbus, Native American societies were typically egalitarian, with balanced and complementary roles for men and women. Women were esteemed for their contributions, owning homes, farming, and raising children, while also participating in social, economic, and political decisions. In matrilineal tribes, such as the Iroquois and Navajo, tribal membership, inheritance, and leadership passed through the female line. Women could influence major decisions, including war, and sometimes served as chiefs. Gender roles were fluid, allowing individuals to take on roles typically assigned to the other gender, highlighting a shared responsibility in leadership and tribal success.</a:t>
            </a:r>
            <a:endParaRPr b="1" sz="1200">
              <a:solidFill>
                <a:srgbClr val="E95C3D"/>
              </a:solidFill>
              <a:latin typeface="Inter"/>
              <a:ea typeface="Inter"/>
              <a:cs typeface="Inter"/>
              <a:sym typeface="Inte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31" name="Shape 331"/>
        <p:cNvGrpSpPr/>
        <p:nvPr/>
      </p:nvGrpSpPr>
      <p:grpSpPr>
        <a:xfrm>
          <a:off x="0" y="0"/>
          <a:ext cx="0" cy="0"/>
          <a:chOff x="0" y="0"/>
          <a:chExt cx="0" cy="0"/>
        </a:xfrm>
      </p:grpSpPr>
      <p:sp>
        <p:nvSpPr>
          <p:cNvPr id="332" name="Google Shape;332;p54"/>
          <p:cNvSpPr txBox="1"/>
          <p:nvPr/>
        </p:nvSpPr>
        <p:spPr>
          <a:xfrm>
            <a:off x="478825" y="5660650"/>
            <a:ext cx="6894900" cy="3658500"/>
          </a:xfrm>
          <a:prstGeom prst="rect">
            <a:avLst/>
          </a:prstGeom>
          <a:noFill/>
          <a:ln cap="flat" cmpd="sng" w="28575">
            <a:solidFill>
              <a:srgbClr val="B7B7B7"/>
            </a:solidFill>
            <a:prstDash val="solid"/>
            <a:round/>
            <a:headEnd len="sm" w="sm" type="none"/>
            <a:tailEnd len="sm" w="sm" type="none"/>
          </a:ln>
        </p:spPr>
        <p:txBody>
          <a:bodyPr anchorCtr="0" anchor="t" bIns="116050" lIns="116050" spcFirstLastPara="1" rIns="116050" wrap="square" tIns="116050">
            <a:noAutofit/>
          </a:bodyPr>
          <a:lstStyle/>
          <a:p>
            <a:pPr indent="0" lvl="0" marL="0" rtl="0" algn="l">
              <a:spcBef>
                <a:spcPts val="0"/>
              </a:spcBef>
              <a:spcAft>
                <a:spcPts val="0"/>
              </a:spcAft>
              <a:buClr>
                <a:schemeClr val="dk1"/>
              </a:buClr>
              <a:buSzPts val="1200"/>
              <a:buFont typeface="Arial"/>
              <a:buNone/>
            </a:pPr>
            <a:r>
              <a:rPr lang="en" sz="1500">
                <a:solidFill>
                  <a:schemeClr val="dk1"/>
                </a:solidFill>
                <a:latin typeface="Inter"/>
                <a:ea typeface="Inter"/>
                <a:cs typeface="Inter"/>
                <a:sym typeface="Inter"/>
              </a:rPr>
              <a:t>  2.   </a:t>
            </a:r>
            <a:r>
              <a:rPr lang="en" sz="1500">
                <a:solidFill>
                  <a:schemeClr val="dk1"/>
                </a:solidFill>
                <a:latin typeface="Inter"/>
                <a:ea typeface="Inter"/>
                <a:cs typeface="Inter"/>
                <a:sym typeface="Inter"/>
              </a:rPr>
              <a:t>Justify your choice in the space below.</a:t>
            </a:r>
            <a:endParaRPr sz="15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500">
                <a:solidFill>
                  <a:schemeClr val="accent1"/>
                </a:solidFill>
                <a:latin typeface="Inter"/>
                <a:ea typeface="Inter"/>
                <a:cs typeface="Inter"/>
                <a:sym typeface="Inter"/>
              </a:rPr>
              <a:t>Choice C, worth 3 points, is the best piece of evidence to support the challenge the claim that mission Indians were passive receptors. It identifies that Guaraní refused to adhere to Jesuit commands, demonstrating an active decision-making role to isolate from the Jesuits. Choice B also supports the claim, as it explicitly states that the Guaraní became more independent and strong, highlighting their agency. However, it is less strong as Choice C which demonstrates a refusal of the Guaraní to continue to participate in Jesuit reductions that would be away from their land. Choice A is only worth 1 point, because it shows and active role of the Guaraní, yet as a collaborator with the Jesuits. It also addresses how their military victories fostered a positive view of the Jesuits. Lastly, Choice D is worth 0 points because it it is focused on the actions of the Jesuits rather than the Guaraní.</a:t>
            </a:r>
            <a:endParaRPr sz="15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5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5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500">
              <a:solidFill>
                <a:schemeClr val="accent1"/>
              </a:solidFill>
              <a:latin typeface="Inter"/>
              <a:ea typeface="Inter"/>
              <a:cs typeface="Inter"/>
              <a:sym typeface="Inter"/>
            </a:endParaRPr>
          </a:p>
        </p:txBody>
      </p:sp>
      <p:sp>
        <p:nvSpPr>
          <p:cNvPr id="333" name="Google Shape;333;p54"/>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200"/>
              <a:buFont typeface="Arial"/>
              <a:buNone/>
            </a:pPr>
            <a:r>
              <a:rPr lang="en" sz="1900">
                <a:latin typeface="Halant"/>
                <a:ea typeface="Halant"/>
                <a:cs typeface="Halant"/>
                <a:sym typeface="Halant"/>
              </a:rPr>
              <a:t>Teacher Key for Formative Assessment: Evaluating Evidence</a:t>
            </a:r>
            <a:endParaRPr sz="1900">
              <a:latin typeface="Halant"/>
              <a:ea typeface="Halant"/>
              <a:cs typeface="Halant"/>
              <a:sym typeface="Halant"/>
            </a:endParaRPr>
          </a:p>
        </p:txBody>
      </p:sp>
      <p:pic>
        <p:nvPicPr>
          <p:cNvPr id="334" name="Google Shape;334;p5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335" name="Google Shape;335;p5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36" name="Google Shape;336;p5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337" name="Google Shape;337;p54"/>
          <p:cNvSpPr txBox="1"/>
          <p:nvPr/>
        </p:nvSpPr>
        <p:spPr>
          <a:xfrm>
            <a:off x="448950" y="962900"/>
            <a:ext cx="6903600" cy="4567500"/>
          </a:xfrm>
          <a:prstGeom prst="rect">
            <a:avLst/>
          </a:prstGeom>
          <a:noFill/>
          <a:ln cap="flat" cmpd="sng" w="28575">
            <a:solidFill>
              <a:srgbClr val="B7B7B7"/>
            </a:solidFill>
            <a:prstDash val="solid"/>
            <a:round/>
            <a:headEnd len="sm" w="sm" type="none"/>
            <a:tailEnd len="sm" w="sm" type="none"/>
          </a:ln>
        </p:spPr>
        <p:txBody>
          <a:bodyPr anchorCtr="0" anchor="t" bIns="91425" lIns="91425" spcFirstLastPara="1" rIns="91425" wrap="square" tIns="91425">
            <a:noAutofit/>
          </a:bodyPr>
          <a:lstStyle/>
          <a:p>
            <a:pPr indent="-323850" lvl="0" marL="457200" rtl="0" algn="l">
              <a:spcBef>
                <a:spcPts val="0"/>
              </a:spcBef>
              <a:spcAft>
                <a:spcPts val="0"/>
              </a:spcAft>
              <a:buClr>
                <a:schemeClr val="dk1"/>
              </a:buClr>
              <a:buSzPts val="1500"/>
              <a:buFont typeface="Inter"/>
              <a:buAutoNum type="arabicPeriod"/>
            </a:pPr>
            <a:r>
              <a:rPr lang="en" sz="1500">
                <a:solidFill>
                  <a:schemeClr val="dk1"/>
                </a:solidFill>
                <a:highlight>
                  <a:schemeClr val="lt1"/>
                </a:highlight>
                <a:latin typeface="Inter"/>
                <a:ea typeface="Inter"/>
                <a:cs typeface="Inter"/>
                <a:sym typeface="Inter"/>
              </a:rPr>
              <a:t>Select the piece of evidence from the above document that </a:t>
            </a:r>
            <a:r>
              <a:rPr i="1" lang="en" sz="1500">
                <a:solidFill>
                  <a:schemeClr val="dk1"/>
                </a:solidFill>
                <a:highlight>
                  <a:schemeClr val="lt1"/>
                </a:highlight>
                <a:latin typeface="Inter"/>
                <a:ea typeface="Inter"/>
                <a:cs typeface="Inter"/>
                <a:sym typeface="Inter"/>
              </a:rPr>
              <a:t>best </a:t>
            </a:r>
            <a:r>
              <a:rPr lang="en" sz="1500">
                <a:solidFill>
                  <a:schemeClr val="dk1"/>
                </a:solidFill>
                <a:highlight>
                  <a:schemeClr val="lt1"/>
                </a:highlight>
                <a:latin typeface="Inter"/>
                <a:ea typeface="Inter"/>
                <a:cs typeface="Inter"/>
                <a:sym typeface="Inter"/>
              </a:rPr>
              <a:t>challenges the claim that </a:t>
            </a:r>
            <a:r>
              <a:rPr b="1" lang="en" sz="1500">
                <a:solidFill>
                  <a:schemeClr val="dk1"/>
                </a:solidFill>
                <a:highlight>
                  <a:schemeClr val="lt1"/>
                </a:highlight>
                <a:latin typeface="Inter"/>
                <a:ea typeface="Inter"/>
                <a:cs typeface="Inter"/>
                <a:sym typeface="Inter"/>
              </a:rPr>
              <a:t>“Scholars have traditionally depicted mission Indians as passive receptors of European culture and institutions”</a:t>
            </a:r>
            <a:r>
              <a:rPr lang="en" sz="1500">
                <a:solidFill>
                  <a:schemeClr val="dk1"/>
                </a:solidFill>
                <a:highlight>
                  <a:schemeClr val="lt1"/>
                </a:highlight>
                <a:latin typeface="Inter"/>
                <a:ea typeface="Inter"/>
                <a:cs typeface="Inter"/>
                <a:sym typeface="Inter"/>
              </a:rPr>
              <a:t> (Ganson, 2003).</a:t>
            </a:r>
            <a:endParaRPr b="1" sz="15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23850" lvl="0" marL="914400" rtl="0" algn="l">
              <a:spcBef>
                <a:spcPts val="0"/>
              </a:spcBef>
              <a:spcAft>
                <a:spcPts val="0"/>
              </a:spcAft>
              <a:buClr>
                <a:schemeClr val="dk1"/>
              </a:buClr>
              <a:buSzPts val="1500"/>
              <a:buFont typeface="Inter"/>
              <a:buAutoNum type="alphaUcPeriod"/>
            </a:pPr>
            <a:r>
              <a:rPr lang="en" sz="1500">
                <a:solidFill>
                  <a:schemeClr val="dk1"/>
                </a:solidFill>
                <a:latin typeface="Inter"/>
                <a:ea typeface="Inter"/>
                <a:cs typeface="Inter"/>
                <a:sym typeface="Inter"/>
              </a:rPr>
              <a:t>“These important victories renewed the indigenous peoples’ sense of pride; they also increased Jesuit prestige in the eyes of the Guaraní…”  </a:t>
            </a:r>
            <a:r>
              <a:rPr b="1" lang="en" sz="1500">
                <a:solidFill>
                  <a:schemeClr val="lt1"/>
                </a:solidFill>
                <a:highlight>
                  <a:schemeClr val="accent1"/>
                </a:highlight>
                <a:latin typeface="Inter"/>
                <a:ea typeface="Inter"/>
                <a:cs typeface="Inter"/>
                <a:sym typeface="Inter"/>
              </a:rPr>
              <a:t>(1 point)</a:t>
            </a:r>
            <a:endParaRPr b="1" sz="1500">
              <a:solidFill>
                <a:schemeClr val="lt1"/>
              </a:solidFill>
              <a:highlight>
                <a:schemeClr val="accent1"/>
              </a:highlight>
              <a:latin typeface="Inter"/>
              <a:ea typeface="Inter"/>
              <a:cs typeface="Inter"/>
              <a:sym typeface="Inter"/>
            </a:endParaRPr>
          </a:p>
          <a:p>
            <a:pPr indent="0" lvl="0" marL="13716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23850" lvl="0" marL="914400" rtl="0" algn="l">
              <a:spcBef>
                <a:spcPts val="0"/>
              </a:spcBef>
              <a:spcAft>
                <a:spcPts val="0"/>
              </a:spcAft>
              <a:buClr>
                <a:schemeClr val="dk1"/>
              </a:buClr>
              <a:buSzPts val="1500"/>
              <a:buFont typeface="Inter"/>
              <a:buAutoNum type="alphaUcPeriod"/>
            </a:pPr>
            <a:r>
              <a:rPr lang="en" sz="1500">
                <a:solidFill>
                  <a:schemeClr val="dk1"/>
                </a:solidFill>
                <a:latin typeface="Inter"/>
                <a:ea typeface="Inter"/>
                <a:cs typeface="Inter"/>
                <a:sym typeface="Inter"/>
              </a:rPr>
              <a:t>“Although trained by the Jesuits, Guaraní males renewed their sense of autonomy, power, and traditions of warfare…” </a:t>
            </a:r>
            <a:endParaRPr sz="1500">
              <a:solidFill>
                <a:schemeClr val="dk1"/>
              </a:solidFill>
              <a:latin typeface="Inter"/>
              <a:ea typeface="Inter"/>
              <a:cs typeface="Inter"/>
              <a:sym typeface="Inter"/>
            </a:endParaRPr>
          </a:p>
          <a:p>
            <a:pPr indent="457200" lvl="0" marL="457200" rtl="0" algn="l">
              <a:spcBef>
                <a:spcPts val="0"/>
              </a:spcBef>
              <a:spcAft>
                <a:spcPts val="0"/>
              </a:spcAft>
              <a:buNone/>
            </a:pPr>
            <a:r>
              <a:rPr b="1" lang="en" sz="1500">
                <a:solidFill>
                  <a:schemeClr val="lt1"/>
                </a:solidFill>
                <a:highlight>
                  <a:schemeClr val="accent1"/>
                </a:highlight>
                <a:latin typeface="Inter"/>
                <a:ea typeface="Inter"/>
                <a:cs typeface="Inter"/>
                <a:sym typeface="Inter"/>
              </a:rPr>
              <a:t>(2 points)</a:t>
            </a:r>
            <a:endParaRPr b="1" sz="1500">
              <a:solidFill>
                <a:schemeClr val="lt1"/>
              </a:solidFill>
              <a:highlight>
                <a:schemeClr val="accent1"/>
              </a:highlight>
              <a:latin typeface="Inter"/>
              <a:ea typeface="Inter"/>
              <a:cs typeface="Inter"/>
              <a:sym typeface="Inter"/>
            </a:endParaRPr>
          </a:p>
          <a:p>
            <a:pPr indent="0" lvl="0" marL="13716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23850" lvl="0" marL="914400" rtl="0" algn="l">
              <a:spcBef>
                <a:spcPts val="0"/>
              </a:spcBef>
              <a:spcAft>
                <a:spcPts val="0"/>
              </a:spcAft>
              <a:buClr>
                <a:schemeClr val="dk1"/>
              </a:buClr>
              <a:buSzPts val="1500"/>
              <a:buFont typeface="Inter"/>
              <a:buAutoNum type="alphaUcPeriod"/>
            </a:pPr>
            <a:r>
              <a:rPr lang="en" sz="1500">
                <a:solidFill>
                  <a:schemeClr val="dk1"/>
                </a:solidFill>
                <a:latin typeface="Inter"/>
                <a:ea typeface="Inter"/>
                <a:cs typeface="Inter"/>
                <a:sym typeface="Inter"/>
              </a:rPr>
              <a:t>“Many </a:t>
            </a:r>
            <a:r>
              <a:rPr lang="en" sz="1500">
                <a:solidFill>
                  <a:schemeClr val="dk1"/>
                </a:solidFill>
                <a:latin typeface="Inter"/>
                <a:ea typeface="Inter"/>
                <a:cs typeface="Inter"/>
                <a:sym typeface="Inter"/>
              </a:rPr>
              <a:t>refused</a:t>
            </a:r>
            <a:r>
              <a:rPr lang="en" sz="1500">
                <a:solidFill>
                  <a:schemeClr val="dk1"/>
                </a:solidFill>
                <a:latin typeface="Inter"/>
                <a:ea typeface="Inter"/>
                <a:cs typeface="Inter"/>
                <a:sym typeface="Inter"/>
              </a:rPr>
              <a:t> to abandon their natural territory because of strong attachments to the land…”  </a:t>
            </a:r>
            <a:r>
              <a:rPr b="1" lang="en" sz="1500">
                <a:solidFill>
                  <a:schemeClr val="lt1"/>
                </a:solidFill>
                <a:highlight>
                  <a:schemeClr val="accent1"/>
                </a:highlight>
                <a:latin typeface="Inter"/>
                <a:ea typeface="Inter"/>
                <a:cs typeface="Inter"/>
                <a:sym typeface="Inter"/>
              </a:rPr>
              <a:t>(3 points)</a:t>
            </a:r>
            <a:endParaRPr b="1" sz="1500">
              <a:solidFill>
                <a:schemeClr val="lt1"/>
              </a:solidFill>
              <a:highlight>
                <a:schemeClr val="accent1"/>
              </a:highlight>
              <a:latin typeface="Inter"/>
              <a:ea typeface="Inter"/>
              <a:cs typeface="Inter"/>
              <a:sym typeface="Inter"/>
            </a:endParaRPr>
          </a:p>
          <a:p>
            <a:pPr indent="0" lvl="0" marL="1371600" rtl="0" algn="l">
              <a:spcBef>
                <a:spcPts val="0"/>
              </a:spcBef>
              <a:spcAft>
                <a:spcPts val="0"/>
              </a:spcAft>
              <a:buNone/>
            </a:pPr>
            <a:r>
              <a:t/>
            </a:r>
            <a:endParaRPr b="1" sz="1500">
              <a:solidFill>
                <a:schemeClr val="lt1"/>
              </a:solidFill>
              <a:highlight>
                <a:schemeClr val="accent1"/>
              </a:highlight>
              <a:latin typeface="Inter"/>
              <a:ea typeface="Inter"/>
              <a:cs typeface="Inter"/>
              <a:sym typeface="Inter"/>
            </a:endParaRPr>
          </a:p>
          <a:p>
            <a:pPr indent="-323850" lvl="0" marL="914400" rtl="0" algn="l">
              <a:spcBef>
                <a:spcPts val="0"/>
              </a:spcBef>
              <a:spcAft>
                <a:spcPts val="0"/>
              </a:spcAft>
              <a:buClr>
                <a:schemeClr val="dk1"/>
              </a:buClr>
              <a:buSzPts val="1500"/>
              <a:buFont typeface="Inter"/>
              <a:buAutoNum type="alphaUcPeriod"/>
            </a:pPr>
            <a:r>
              <a:rPr lang="en" sz="1500">
                <a:solidFill>
                  <a:schemeClr val="dk1"/>
                </a:solidFill>
                <a:latin typeface="Inter"/>
                <a:ea typeface="Inter"/>
                <a:cs typeface="Inter"/>
                <a:sym typeface="Inter"/>
              </a:rPr>
              <a:t>“The slave raids devastated the reductions [communities] so severely beginning in 1631 that the Jesuits decided to relocate them to new sites…”  </a:t>
            </a:r>
            <a:r>
              <a:rPr b="1" lang="en" sz="1500">
                <a:solidFill>
                  <a:schemeClr val="lt1"/>
                </a:solidFill>
                <a:highlight>
                  <a:schemeClr val="accent1"/>
                </a:highlight>
                <a:latin typeface="Inter"/>
                <a:ea typeface="Inter"/>
                <a:cs typeface="Inter"/>
                <a:sym typeface="Inter"/>
              </a:rPr>
              <a:t>(0 points)</a:t>
            </a:r>
            <a:endParaRPr b="1" sz="1500">
              <a:solidFill>
                <a:schemeClr val="lt1"/>
              </a:solidFill>
              <a:highlight>
                <a:schemeClr val="accent1"/>
              </a:highlight>
              <a:latin typeface="Inter"/>
              <a:ea typeface="Inter"/>
              <a:cs typeface="Inter"/>
              <a:sym typeface="Inter"/>
            </a:endParaRPr>
          </a:p>
        </p:txBody>
      </p:sp>
      <p:sp>
        <p:nvSpPr>
          <p:cNvPr id="338" name="Google Shape;338;p54"/>
          <p:cNvSpPr txBox="1"/>
          <p:nvPr/>
        </p:nvSpPr>
        <p:spPr>
          <a:xfrm>
            <a:off x="475400" y="575675"/>
            <a:ext cx="68772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42" name="Shape 342"/>
        <p:cNvGrpSpPr/>
        <p:nvPr/>
      </p:nvGrpSpPr>
      <p:grpSpPr>
        <a:xfrm>
          <a:off x="0" y="0"/>
          <a:ext cx="0" cy="0"/>
          <a:chOff x="0" y="0"/>
          <a:chExt cx="0" cy="0"/>
        </a:xfrm>
      </p:grpSpPr>
      <p:sp>
        <p:nvSpPr>
          <p:cNvPr id="343" name="Google Shape;343;p55"/>
          <p:cNvSpPr txBox="1"/>
          <p:nvPr/>
        </p:nvSpPr>
        <p:spPr>
          <a:xfrm>
            <a:off x="1690969" y="902052"/>
            <a:ext cx="4421400" cy="426900"/>
          </a:xfrm>
          <a:prstGeom prst="rect">
            <a:avLst/>
          </a:prstGeom>
          <a:noFill/>
          <a:ln>
            <a:noFill/>
          </a:ln>
        </p:spPr>
        <p:txBody>
          <a:bodyPr anchorCtr="0" anchor="t" bIns="96675" lIns="96675" spcFirstLastPara="1" rIns="96675" wrap="square" tIns="96675">
            <a:noAutofit/>
          </a:bodyPr>
          <a:lstStyle/>
          <a:p>
            <a:pPr indent="-361950" lvl="0" marL="482600" rtl="0" algn="ctr">
              <a:spcBef>
                <a:spcPts val="0"/>
              </a:spcBef>
              <a:spcAft>
                <a:spcPts val="0"/>
              </a:spcAft>
              <a:buClr>
                <a:schemeClr val="dk1"/>
              </a:buClr>
              <a:buSzPts val="1900"/>
              <a:buFont typeface="Plus Jakarta Sans"/>
              <a:buAutoNum type="arabicPeriod"/>
            </a:pPr>
            <a:r>
              <a:rPr b="1" lang="en" sz="1900">
                <a:solidFill>
                  <a:schemeClr val="dk1"/>
                </a:solidFill>
                <a:latin typeface="Plus Jakarta Sans"/>
                <a:ea typeface="Plus Jakarta Sans"/>
                <a:cs typeface="Plus Jakarta Sans"/>
                <a:sym typeface="Plus Jakarta Sans"/>
              </a:rPr>
              <a:t>Weighted Multiple Choice </a:t>
            </a:r>
            <a:endParaRPr b="1" sz="1900">
              <a:solidFill>
                <a:schemeClr val="dk1"/>
              </a:solidFill>
              <a:latin typeface="Plus Jakarta Sans"/>
              <a:ea typeface="Plus Jakarta Sans"/>
              <a:cs typeface="Plus Jakarta Sans"/>
              <a:sym typeface="Plus Jakarta Sans"/>
            </a:endParaRPr>
          </a:p>
        </p:txBody>
      </p:sp>
      <p:graphicFrame>
        <p:nvGraphicFramePr>
          <p:cNvPr id="344" name="Google Shape;344;p55"/>
          <p:cNvGraphicFramePr/>
          <p:nvPr/>
        </p:nvGraphicFramePr>
        <p:xfrm>
          <a:off x="969478" y="1521929"/>
          <a:ext cx="3000000" cy="3000000"/>
        </p:xfrm>
        <a:graphic>
          <a:graphicData uri="http://schemas.openxmlformats.org/drawingml/2006/table">
            <a:tbl>
              <a:tblPr>
                <a:noFill/>
                <a:tableStyleId>{89463682-0419-44D6-B14D-5BF3694D720D}</a:tableStyleId>
              </a:tblPr>
              <a:tblGrid>
                <a:gridCol w="1466100"/>
                <a:gridCol w="1466100"/>
                <a:gridCol w="1466100"/>
                <a:gridCol w="1466100"/>
              </a:tblGrid>
              <a:tr h="503450">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3 points (Choice C)</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2 points (Choice A)</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1 point </a:t>
                      </a:r>
                      <a:endParaRPr sz="1300">
                        <a:latin typeface="Inter"/>
                        <a:ea typeface="Inter"/>
                        <a:cs typeface="Inter"/>
                        <a:sym typeface="Inter"/>
                      </a:endParaRPr>
                    </a:p>
                    <a:p>
                      <a:pPr indent="0" lvl="0" marL="0" rtl="0" algn="l">
                        <a:spcBef>
                          <a:spcPts val="0"/>
                        </a:spcBef>
                        <a:spcAft>
                          <a:spcPts val="0"/>
                        </a:spcAft>
                        <a:buNone/>
                      </a:pPr>
                      <a:r>
                        <a:rPr lang="en" sz="1300">
                          <a:latin typeface="Inter"/>
                          <a:ea typeface="Inter"/>
                          <a:cs typeface="Inter"/>
                          <a:sym typeface="Inter"/>
                        </a:rPr>
                        <a:t>(Choice B)</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0 points (Choice D)</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3825">
                <a:tc gridSpan="4">
                  <a:txBody>
                    <a:bodyPr/>
                    <a:lstStyle/>
                    <a:p>
                      <a:pPr indent="0" lvl="0" marL="0" rtl="0" algn="r">
                        <a:spcBef>
                          <a:spcPts val="0"/>
                        </a:spcBef>
                        <a:spcAft>
                          <a:spcPts val="0"/>
                        </a:spcAft>
                        <a:buNone/>
                      </a:pPr>
                      <a:r>
                        <a:rPr b="1" lang="en" sz="1500">
                          <a:latin typeface="Inter"/>
                          <a:ea typeface="Inter"/>
                          <a:cs typeface="Inter"/>
                          <a:sym typeface="Inter"/>
                        </a:rPr>
                        <a:t>Subtotal:    _______/ 3</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hMerge="1"/>
                <a:tc hMerge="1"/>
                <a:tc hMerge="1"/>
              </a:tr>
            </a:tbl>
          </a:graphicData>
        </a:graphic>
      </p:graphicFrame>
      <p:sp>
        <p:nvSpPr>
          <p:cNvPr id="345" name="Google Shape;345;p55"/>
          <p:cNvSpPr txBox="1"/>
          <p:nvPr/>
        </p:nvSpPr>
        <p:spPr>
          <a:xfrm>
            <a:off x="1250456" y="3793338"/>
            <a:ext cx="5302500" cy="4269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b="1" lang="en" sz="1900">
                <a:solidFill>
                  <a:schemeClr val="dk1"/>
                </a:solidFill>
                <a:latin typeface="Plus Jakarta Sans"/>
                <a:ea typeface="Plus Jakarta Sans"/>
                <a:cs typeface="Plus Jakarta Sans"/>
                <a:sym typeface="Plus Jakarta Sans"/>
              </a:rPr>
              <a:t>2.    Short Answer: Justify Your Answer</a:t>
            </a:r>
            <a:endParaRPr b="1" sz="1900">
              <a:solidFill>
                <a:schemeClr val="dk1"/>
              </a:solidFill>
              <a:latin typeface="Plus Jakarta Sans"/>
              <a:ea typeface="Plus Jakarta Sans"/>
              <a:cs typeface="Plus Jakarta Sans"/>
              <a:sym typeface="Plus Jakarta Sans"/>
            </a:endParaRPr>
          </a:p>
        </p:txBody>
      </p:sp>
      <p:graphicFrame>
        <p:nvGraphicFramePr>
          <p:cNvPr id="346" name="Google Shape;346;p55"/>
          <p:cNvGraphicFramePr/>
          <p:nvPr/>
        </p:nvGraphicFramePr>
        <p:xfrm>
          <a:off x="559991" y="4363060"/>
          <a:ext cx="3000000" cy="3000000"/>
        </p:xfrm>
        <a:graphic>
          <a:graphicData uri="http://schemas.openxmlformats.org/drawingml/2006/table">
            <a:tbl>
              <a:tblPr>
                <a:noFill/>
                <a:tableStyleId>{89463682-0419-44D6-B14D-5BF3694D720D}</a:tableStyleId>
              </a:tblPr>
              <a:tblGrid>
                <a:gridCol w="1670825"/>
                <a:gridCol w="1670825"/>
                <a:gridCol w="1670825"/>
                <a:gridCol w="1670825"/>
              </a:tblGrid>
              <a:tr h="511550">
                <a:tc>
                  <a:txBody>
                    <a:bodyPr/>
                    <a:lstStyle/>
                    <a:p>
                      <a:pPr indent="0" lvl="0" marL="0" rtl="0" algn="l">
                        <a:spcBef>
                          <a:spcPts val="0"/>
                        </a:spcBef>
                        <a:spcAft>
                          <a:spcPts val="0"/>
                        </a:spcAft>
                        <a:buNone/>
                      </a:pPr>
                      <a:r>
                        <a:rPr lang="en" sz="1500">
                          <a:latin typeface="Inter"/>
                          <a:ea typeface="Inter"/>
                          <a:cs typeface="Inter"/>
                          <a:sym typeface="Inter"/>
                        </a:rPr>
                        <a:t>3 points</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2 points</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1 point</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0 points</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1550">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Student thoroughly justifies their choice of the </a:t>
                      </a:r>
                      <a:r>
                        <a:rPr i="1" lang="en" sz="1300">
                          <a:solidFill>
                            <a:schemeClr val="dk1"/>
                          </a:solidFill>
                          <a:latin typeface="Inter"/>
                          <a:ea typeface="Inter"/>
                          <a:cs typeface="Inter"/>
                          <a:sym typeface="Inter"/>
                        </a:rPr>
                        <a:t>best</a:t>
                      </a:r>
                      <a:r>
                        <a:rPr lang="en" sz="1300">
                          <a:solidFill>
                            <a:schemeClr val="dk1"/>
                          </a:solidFill>
                          <a:latin typeface="Inter"/>
                          <a:ea typeface="Inter"/>
                          <a:cs typeface="Inter"/>
                          <a:sym typeface="Inter"/>
                        </a:rPr>
                        <a:t> piece of evidence—which is worth three points as shown on the teacher key—that supports the claim.</a:t>
                      </a:r>
                      <a:endParaRPr>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Student thoroughly justifies their choice of either the 1 or 2 point option from the WMC question. </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OR</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Student’s justification of the 3 point option needs deeper analysis.</a:t>
                      </a:r>
                      <a:endParaRPr>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Student’s justification of their choice (either the 1 or 2 point option) lacks deep analysis.</a:t>
                      </a:r>
                      <a:endParaRPr>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Student either makes no attempt to justify their choice OR try to justify the 0 point option.</a:t>
                      </a:r>
                      <a:endParaRPr>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1550">
                <a:tc gridSpan="4">
                  <a:txBody>
                    <a:bodyPr/>
                    <a:lstStyle/>
                    <a:p>
                      <a:pPr indent="0" lvl="0" marL="0" rtl="0" algn="r">
                        <a:spcBef>
                          <a:spcPts val="0"/>
                        </a:spcBef>
                        <a:spcAft>
                          <a:spcPts val="0"/>
                        </a:spcAft>
                        <a:buNone/>
                      </a:pPr>
                      <a:r>
                        <a:rPr b="1" lang="en" sz="1500">
                          <a:latin typeface="Inter"/>
                          <a:ea typeface="Inter"/>
                          <a:cs typeface="Inter"/>
                          <a:sym typeface="Inter"/>
                        </a:rPr>
                        <a:t>Subtotal:    _______/ 3</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hMerge="1"/>
                <a:tc hMerge="1"/>
                <a:tc hMerge="1"/>
              </a:tr>
            </a:tbl>
          </a:graphicData>
        </a:graphic>
      </p:graphicFrame>
      <p:sp>
        <p:nvSpPr>
          <p:cNvPr id="347" name="Google Shape;347;p55"/>
          <p:cNvSpPr txBox="1"/>
          <p:nvPr/>
        </p:nvSpPr>
        <p:spPr>
          <a:xfrm>
            <a:off x="2345841" y="8404786"/>
            <a:ext cx="3111600" cy="563700"/>
          </a:xfrm>
          <a:prstGeom prst="rect">
            <a:avLst/>
          </a:prstGeom>
          <a:noFill/>
          <a:ln cap="flat" cmpd="sng" w="28575">
            <a:solidFill>
              <a:schemeClr val="accent1"/>
            </a:solidFill>
            <a:prstDash val="solid"/>
            <a:round/>
            <a:headEnd len="sm" w="sm" type="none"/>
            <a:tailEnd len="sm" w="sm" type="none"/>
          </a:ln>
        </p:spPr>
        <p:txBody>
          <a:bodyPr anchorCtr="0" anchor="ctr" bIns="96675" lIns="96675" spcFirstLastPara="1" rIns="96675" wrap="square" tIns="96675">
            <a:noAutofit/>
          </a:bodyPr>
          <a:lstStyle/>
          <a:p>
            <a:pPr indent="0" lvl="0" marL="0" rtl="0" algn="ctr">
              <a:spcBef>
                <a:spcPts val="0"/>
              </a:spcBef>
              <a:spcAft>
                <a:spcPts val="0"/>
              </a:spcAft>
              <a:buNone/>
            </a:pPr>
            <a:r>
              <a:rPr b="1" lang="en" sz="1900">
                <a:solidFill>
                  <a:schemeClr val="dk1"/>
                </a:solidFill>
                <a:highlight>
                  <a:schemeClr val="lt1"/>
                </a:highlight>
                <a:latin typeface="Inter"/>
                <a:ea typeface="Inter"/>
                <a:cs typeface="Inter"/>
                <a:sym typeface="Inter"/>
              </a:rPr>
              <a:t>Total: ______/6</a:t>
            </a:r>
            <a:endParaRPr b="1" sz="1900">
              <a:solidFill>
                <a:schemeClr val="dk1"/>
              </a:solidFill>
              <a:highlight>
                <a:schemeClr val="lt1"/>
              </a:highlight>
              <a:latin typeface="Inter"/>
              <a:ea typeface="Inter"/>
              <a:cs typeface="Inter"/>
              <a:sym typeface="Inter"/>
            </a:endParaRPr>
          </a:p>
        </p:txBody>
      </p:sp>
      <p:sp>
        <p:nvSpPr>
          <p:cNvPr id="348" name="Google Shape;348;p5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200"/>
              <a:buFont typeface="Arial"/>
              <a:buNone/>
            </a:pPr>
            <a:r>
              <a:rPr lang="en" sz="1900">
                <a:latin typeface="Halant"/>
                <a:ea typeface="Halant"/>
                <a:cs typeface="Halant"/>
                <a:sym typeface="Halant"/>
              </a:rPr>
              <a:t>Rubric for Formative Assessment: Evaluating Evidence</a:t>
            </a:r>
            <a:endParaRPr sz="1900">
              <a:latin typeface="Halant"/>
              <a:ea typeface="Halant"/>
              <a:cs typeface="Halant"/>
              <a:sym typeface="Halant"/>
            </a:endParaRPr>
          </a:p>
        </p:txBody>
      </p:sp>
      <p:pic>
        <p:nvPicPr>
          <p:cNvPr id="349" name="Google Shape;349;p5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350" name="Google Shape;350;p5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51" name="Google Shape;351;p5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5" name="Shape 155"/>
        <p:cNvGrpSpPr/>
        <p:nvPr/>
      </p:nvGrpSpPr>
      <p:grpSpPr>
        <a:xfrm>
          <a:off x="0" y="0"/>
          <a:ext cx="0" cy="0"/>
          <a:chOff x="0" y="0"/>
          <a:chExt cx="0" cy="0"/>
        </a:xfrm>
      </p:grpSpPr>
      <p:pic>
        <p:nvPicPr>
          <p:cNvPr id="156" name="Google Shape;156;p38"/>
          <p:cNvPicPr preferRelativeResize="0"/>
          <p:nvPr/>
        </p:nvPicPr>
        <p:blipFill>
          <a:blip r:embed="rId3">
            <a:alphaModFix/>
          </a:blip>
          <a:stretch>
            <a:fillRect/>
          </a:stretch>
        </p:blipFill>
        <p:spPr>
          <a:xfrm>
            <a:off x="765200" y="1642850"/>
            <a:ext cx="921475" cy="921475"/>
          </a:xfrm>
          <a:prstGeom prst="rect">
            <a:avLst/>
          </a:prstGeom>
          <a:noFill/>
          <a:ln>
            <a:noFill/>
          </a:ln>
        </p:spPr>
      </p:pic>
      <p:pic>
        <p:nvPicPr>
          <p:cNvPr id="157" name="Google Shape;157;p38"/>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158" name="Google Shape;158;p38"/>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latin typeface="Halant"/>
                <a:ea typeface="Halant"/>
                <a:cs typeface="Halant"/>
                <a:sym typeface="Halant"/>
              </a:rPr>
              <a:t>Historical Empathy</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Spanish Missions</a:t>
            </a:r>
            <a:endParaRPr sz="2500">
              <a:latin typeface="Plus Jakarta Sans Medium"/>
              <a:ea typeface="Plus Jakarta Sans Medium"/>
              <a:cs typeface="Plus Jakarta Sans Medium"/>
              <a:sym typeface="Plus Jakarta Sans Medium"/>
            </a:endParaRPr>
          </a:p>
        </p:txBody>
      </p:sp>
      <p:pic>
        <p:nvPicPr>
          <p:cNvPr id="159" name="Google Shape;159;p38"/>
          <p:cNvPicPr preferRelativeResize="0"/>
          <p:nvPr/>
        </p:nvPicPr>
        <p:blipFill>
          <a:blip r:embed="rId5">
            <a:alphaModFix/>
          </a:blip>
          <a:stretch>
            <a:fillRect/>
          </a:stretch>
        </p:blipFill>
        <p:spPr>
          <a:xfrm>
            <a:off x="216272" y="230997"/>
            <a:ext cx="1056536" cy="438114"/>
          </a:xfrm>
          <a:prstGeom prst="rect">
            <a:avLst/>
          </a:prstGeom>
          <a:noFill/>
          <a:ln>
            <a:noFill/>
          </a:ln>
        </p:spPr>
      </p:pic>
      <p:sp>
        <p:nvSpPr>
          <p:cNvPr id="160" name="Google Shape;160;p3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61" name="Google Shape;161;p3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62" name="Google Shape;162;p38"/>
          <p:cNvGraphicFramePr/>
          <p:nvPr/>
        </p:nvGraphicFramePr>
        <p:xfrm>
          <a:off x="455300" y="3266100"/>
          <a:ext cx="3000000" cy="3000000"/>
        </p:xfrm>
        <a:graphic>
          <a:graphicData uri="http://schemas.openxmlformats.org/drawingml/2006/table">
            <a:tbl>
              <a:tblPr>
                <a:noFill/>
                <a:tableStyleId>{89463682-0419-44D6-B14D-5BF3694D720D}</a:tableStyleId>
              </a:tblPr>
              <a:tblGrid>
                <a:gridCol w="6918375"/>
              </a:tblGrid>
              <a:tr h="431125">
                <a:tc>
                  <a:txBody>
                    <a:bodyPr/>
                    <a:lstStyle/>
                    <a:p>
                      <a:pPr indent="0" lvl="0" marL="0" rtl="0" algn="l">
                        <a:spcBef>
                          <a:spcPts val="0"/>
                        </a:spcBef>
                        <a:spcAft>
                          <a:spcPts val="0"/>
                        </a:spcAft>
                        <a:buNone/>
                      </a:pPr>
                      <a:r>
                        <a:rPr b="1" lang="en" sz="1300">
                          <a:latin typeface="Halant"/>
                          <a:ea typeface="Halant"/>
                          <a:cs typeface="Halant"/>
                          <a:sym typeface="Halant"/>
                        </a:rPr>
                        <a:t>Video Transcript: </a:t>
                      </a:r>
                      <a:r>
                        <a:rPr lang="en" sz="1300">
                          <a:latin typeface="Halant"/>
                          <a:ea typeface="Halant"/>
                          <a:cs typeface="Halant"/>
                          <a:sym typeface="Halant"/>
                        </a:rPr>
                        <a:t>(Begin at 1:20)</a:t>
                      </a:r>
                      <a:endParaRPr sz="1300">
                        <a:latin typeface="Halant"/>
                        <a:ea typeface="Halant"/>
                        <a:cs typeface="Halant"/>
                        <a:sym typeface="Halant"/>
                      </a:endParaRPr>
                    </a:p>
                    <a:p>
                      <a:pPr indent="0" lvl="0" marL="0" rtl="0" algn="l">
                        <a:spcBef>
                          <a:spcPts val="0"/>
                        </a:spcBef>
                        <a:spcAft>
                          <a:spcPts val="0"/>
                        </a:spcAft>
                        <a:buNone/>
                      </a:pPr>
                      <a:r>
                        <a:rPr lang="en" sz="1200">
                          <a:latin typeface="Inter"/>
                          <a:ea typeface="Inter"/>
                          <a:cs typeface="Inter"/>
                          <a:sym typeface="Inter"/>
                        </a:rPr>
                        <a:t>“...  I remind people that when they visit the missions of San Antonio </a:t>
                      </a:r>
                      <a:r>
                        <a:rPr lang="en" sz="1200">
                          <a:latin typeface="Inter"/>
                          <a:ea typeface="Inter"/>
                          <a:cs typeface="Inter"/>
                          <a:sym typeface="Inter"/>
                        </a:rPr>
                        <a:t>they</a:t>
                      </a:r>
                      <a:r>
                        <a:rPr lang="en" sz="1200">
                          <a:latin typeface="Inter"/>
                          <a:ea typeface="Inter"/>
                          <a:cs typeface="Inter"/>
                          <a:sym typeface="Inter"/>
                        </a:rPr>
                        <a:t> are visiting ruins. They're not visiting what were the real missions, because the real missions were activities. A mission really and fundamentally is an activity. It's the activity of conversion. It's the activity of preparation. Missionaries had two roles really. They had the role of leading these people who were new to Christianity to become converted, to become Catholic. But they also had another mission, particularly up in the north where most of the Native peoples that they dealt with were non sedentary. And in order to turn them into good, Spanish, Catholic subjects, they needed to be made into these sedentary villagers. So they had to be taught how to farm. They had to be taught how to herd animals. They had to be taught how to weave. They had to be taught how to bake. They had to be taught all of these various things that stripped them of their old culture and gave them a new one. And that's the mission. That's the activity of the mission. So to think of the mission strictly in terms of the church and the buildings is to miss the most important part of what a mission was, which was all of these various educational activities that  from our modern way of thinking one might call ethnocide- killing off of their Indigenous culture and replacing it with a Catholic one. But from the perspective of the 17th,  early 18th century missionaries was leading these people to civilization, was leading these people to Christianity, was leading these people to salvation. So we really have to understand where they were coming from to get an appreciation for some behaviors that we today certainly wouldn't have approve of in the modern context.”</a:t>
                      </a:r>
                      <a:endParaRPr sz="1200">
                        <a:latin typeface="Inter"/>
                        <a:ea typeface="Inter"/>
                        <a:cs typeface="Inter"/>
                        <a:sym typeface="Inter"/>
                      </a:endParaRPr>
                    </a:p>
                  </a:txBody>
                  <a:tcPr marT="91425" marB="91425" marR="91425" marL="91425"/>
                </a:tc>
              </a:tr>
            </a:tbl>
          </a:graphicData>
        </a:graphic>
      </p:graphicFrame>
      <p:sp>
        <p:nvSpPr>
          <p:cNvPr id="163" name="Google Shape;163;p38"/>
          <p:cNvSpPr txBox="1"/>
          <p:nvPr/>
        </p:nvSpPr>
        <p:spPr>
          <a:xfrm>
            <a:off x="1700625" y="1651488"/>
            <a:ext cx="5673000" cy="10566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Historical Empathy</a:t>
            </a:r>
            <a:endParaRPr b="1" sz="12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Thinking historically means seeking to understand the past on its own terms by considering the context and perspectives of the era. It also means being aware of our own point of view to avoid presentism in our evaluation of the past.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sp>
        <p:nvSpPr>
          <p:cNvPr id="164" name="Google Shape;164;p38"/>
          <p:cNvSpPr txBox="1"/>
          <p:nvPr/>
        </p:nvSpPr>
        <p:spPr>
          <a:xfrm>
            <a:off x="455225" y="2548875"/>
            <a:ext cx="6918300" cy="6693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Dr. Jesús F. “Frank” de la Teja</a:t>
            </a:r>
            <a:endParaRPr b="1" sz="1200">
              <a:solidFill>
                <a:srgbClr val="000000"/>
              </a:solidFill>
              <a:latin typeface="Halant"/>
              <a:ea typeface="Halant"/>
              <a:cs typeface="Halant"/>
              <a:sym typeface="Halant"/>
            </a:endParaRPr>
          </a:p>
          <a:p>
            <a:pPr indent="0" lvl="0" marL="0" rtl="0" algn="l">
              <a:spcBef>
                <a:spcPts val="0"/>
              </a:spcBef>
              <a:spcAft>
                <a:spcPts val="0"/>
              </a:spcAft>
              <a:buNone/>
            </a:pPr>
            <a:r>
              <a:rPr lang="en" sz="1000">
                <a:latin typeface="Inter"/>
                <a:ea typeface="Inter"/>
                <a:cs typeface="Inter"/>
                <a:sym typeface="Inter"/>
              </a:rPr>
              <a:t>Dr. </a:t>
            </a:r>
            <a:r>
              <a:rPr lang="en" sz="1000">
                <a:solidFill>
                  <a:schemeClr val="dk1"/>
                </a:solidFill>
                <a:latin typeface="Inter"/>
                <a:ea typeface="Inter"/>
                <a:cs typeface="Inter"/>
                <a:sym typeface="Inter"/>
              </a:rPr>
              <a:t>Jesús F. “Frank” de la Teja</a:t>
            </a:r>
            <a:r>
              <a:rPr lang="en" sz="1000">
                <a:latin typeface="Inter"/>
                <a:ea typeface="Inter"/>
                <a:cs typeface="Inter"/>
                <a:sym typeface="Inter"/>
              </a:rPr>
              <a:t> retired in 2017 from Texas State University where he was Jerome H. and Catherine E. Supple Professor of Southwestern Studies and Center for the Study of the Southwest Director.</a:t>
            </a:r>
            <a:endParaRPr sz="1000">
              <a:solidFill>
                <a:srgbClr val="000000"/>
              </a:solidFill>
              <a:latin typeface="Inter"/>
              <a:ea typeface="Inter"/>
              <a:cs typeface="Inter"/>
              <a:sym typeface="Inter"/>
            </a:endParaRPr>
          </a:p>
        </p:txBody>
      </p:sp>
      <p:sp>
        <p:nvSpPr>
          <p:cNvPr id="165" name="Google Shape;165;p38"/>
          <p:cNvSpPr txBox="1"/>
          <p:nvPr/>
        </p:nvSpPr>
        <p:spPr>
          <a:xfrm>
            <a:off x="455300" y="7224600"/>
            <a:ext cx="6861900" cy="2047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chemeClr val="dk1"/>
                </a:solidFill>
                <a:latin typeface="Halant"/>
                <a:ea typeface="Halant"/>
                <a:cs typeface="Halant"/>
                <a:sym typeface="Halant"/>
              </a:rPr>
              <a:t>Questions:</a:t>
            </a:r>
            <a:endParaRPr b="1" sz="13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were the main activities that </a:t>
            </a:r>
            <a:r>
              <a:rPr lang="en" sz="1200">
                <a:solidFill>
                  <a:schemeClr val="dk1"/>
                </a:solidFill>
                <a:latin typeface="Inter"/>
                <a:ea typeface="Inter"/>
                <a:cs typeface="Inter"/>
                <a:sym typeface="Inter"/>
              </a:rPr>
              <a:t>happened</a:t>
            </a:r>
            <a:r>
              <a:rPr lang="en" sz="1200">
                <a:solidFill>
                  <a:schemeClr val="dk1"/>
                </a:solidFill>
                <a:latin typeface="Inter"/>
                <a:ea typeface="Inter"/>
                <a:cs typeface="Inter"/>
                <a:sym typeface="Inter"/>
              </a:rPr>
              <a:t> in the missions of San Antonio?</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 we think differently about the missions today compared to the missions back then?</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9" name="Shape 169"/>
        <p:cNvGrpSpPr/>
        <p:nvPr/>
      </p:nvGrpSpPr>
      <p:grpSpPr>
        <a:xfrm>
          <a:off x="0" y="0"/>
          <a:ext cx="0" cy="0"/>
          <a:chOff x="0" y="0"/>
          <a:chExt cx="0" cy="0"/>
        </a:xfrm>
      </p:grpSpPr>
      <p:sp>
        <p:nvSpPr>
          <p:cNvPr id="170" name="Google Shape;170;p39"/>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Spanish Missions</a:t>
            </a:r>
            <a:r>
              <a:rPr lang="en" sz="1900">
                <a:solidFill>
                  <a:schemeClr val="dk1"/>
                </a:solidFill>
                <a:latin typeface="Halant"/>
                <a:ea typeface="Halant"/>
                <a:cs typeface="Halant"/>
                <a:sym typeface="Halant"/>
              </a:rPr>
              <a:t> Stations</a:t>
            </a:r>
            <a:endParaRPr sz="1900">
              <a:solidFill>
                <a:schemeClr val="dk1"/>
              </a:solidFill>
              <a:latin typeface="Halant"/>
              <a:ea typeface="Halant"/>
              <a:cs typeface="Halant"/>
              <a:sym typeface="Halant"/>
            </a:endParaRPr>
          </a:p>
        </p:txBody>
      </p:sp>
      <p:pic>
        <p:nvPicPr>
          <p:cNvPr id="171" name="Google Shape;171;p3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72" name="Google Shape;172;p3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73" name="Google Shape;173;p3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74" name="Google Shape;174;p39"/>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75" name="Google Shape;175;p39"/>
          <p:cNvSpPr txBox="1"/>
          <p:nvPr/>
        </p:nvSpPr>
        <p:spPr>
          <a:xfrm>
            <a:off x="594300" y="807688"/>
            <a:ext cx="6583800" cy="6788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a:t>
            </a:r>
            <a:r>
              <a:rPr lang="en" sz="1200">
                <a:solidFill>
                  <a:schemeClr val="dk1"/>
                </a:solidFill>
                <a:latin typeface="Halant"/>
                <a:ea typeface="Halant"/>
                <a:cs typeface="Halant"/>
                <a:sym typeface="Halant"/>
              </a:rPr>
              <a:t> Answer the questions as you view the station materials.</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Station 1- Missions &amp; Missionaries</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i="1" lang="en" sz="1200">
                <a:solidFill>
                  <a:schemeClr val="dk1"/>
                </a:solidFill>
                <a:latin typeface="Inter"/>
                <a:ea typeface="Inter"/>
                <a:cs typeface="Inter"/>
                <a:sym typeface="Inter"/>
              </a:rPr>
              <a:t>What was life like for people who lived in a Spanish Mission?</a:t>
            </a:r>
            <a:endParaRPr i="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Say-it-in-6: Summarize the practices of Spanish missionaries.</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Notice-Wonder-Think: Looking at the map of Spanish Missions in Alta California and the painting of Mission San Carlos Borromeo de Carmelo, what do you notice, wonder, and think?</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Notice: (</a:t>
            </a:r>
            <a:r>
              <a:rPr lang="en" sz="1200">
                <a:solidFill>
                  <a:schemeClr val="dk1"/>
                </a:solidFill>
                <a:latin typeface="Inter"/>
                <a:ea typeface="Inter"/>
                <a:cs typeface="Inter"/>
                <a:sym typeface="Inter"/>
              </a:rPr>
              <a:t>What do you see that seems interesting or important?)</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Wonder: (</a:t>
            </a:r>
            <a:r>
              <a:rPr lang="en" sz="1200">
                <a:solidFill>
                  <a:schemeClr val="dk1"/>
                </a:solidFill>
                <a:latin typeface="Inter"/>
                <a:ea typeface="Inter"/>
                <a:cs typeface="Inter"/>
                <a:sym typeface="Inter"/>
              </a:rPr>
              <a:t>What questions do you have about this image?)</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Think: (</a:t>
            </a:r>
            <a:r>
              <a:rPr lang="en" sz="1200">
                <a:solidFill>
                  <a:schemeClr val="dk1"/>
                </a:solidFill>
                <a:latin typeface="Inter"/>
                <a:ea typeface="Inter"/>
                <a:cs typeface="Inter"/>
                <a:sym typeface="Inter"/>
              </a:rPr>
              <a:t>What do you suppose is going on this image?)</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how the Spanish missions in California were structured.</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how native lives shifted as a result of their admission to the mission.</a:t>
            </a:r>
            <a:br>
              <a:rPr lang="en" sz="1200">
                <a:solidFill>
                  <a:schemeClr val="dk1"/>
                </a:solidFill>
                <a:latin typeface="Inter"/>
                <a:ea typeface="Inter"/>
                <a:cs typeface="Inter"/>
                <a:sym typeface="Inter"/>
              </a:rPr>
            </a:br>
            <a:r>
              <a:rPr lang="en" sz="1200">
                <a:solidFill>
                  <a:schemeClr val="dk1"/>
                </a:solidFill>
                <a:latin typeface="Inter"/>
                <a:ea typeface="Inter"/>
                <a:cs typeface="Inter"/>
                <a:sym typeface="Inter"/>
              </a:rPr>
              <a:t>.</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9" name="Shape 179"/>
        <p:cNvGrpSpPr/>
        <p:nvPr/>
      </p:nvGrpSpPr>
      <p:grpSpPr>
        <a:xfrm>
          <a:off x="0" y="0"/>
          <a:ext cx="0" cy="0"/>
          <a:chOff x="0" y="0"/>
          <a:chExt cx="0" cy="0"/>
        </a:xfrm>
      </p:grpSpPr>
      <p:sp>
        <p:nvSpPr>
          <p:cNvPr id="180" name="Google Shape;180;p40"/>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Spanish Missions Stations</a:t>
            </a:r>
            <a:endParaRPr sz="1900">
              <a:solidFill>
                <a:schemeClr val="dk1"/>
              </a:solidFill>
              <a:latin typeface="Halant"/>
              <a:ea typeface="Halant"/>
              <a:cs typeface="Halant"/>
              <a:sym typeface="Halant"/>
            </a:endParaRPr>
          </a:p>
        </p:txBody>
      </p:sp>
      <p:pic>
        <p:nvPicPr>
          <p:cNvPr id="181" name="Google Shape;181;p4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82" name="Google Shape;182;p4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83" name="Google Shape;183;p4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84" name="Google Shape;184;p40"/>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85" name="Google Shape;185;p40"/>
          <p:cNvSpPr txBox="1"/>
          <p:nvPr/>
        </p:nvSpPr>
        <p:spPr>
          <a:xfrm>
            <a:off x="594300" y="807688"/>
            <a:ext cx="6583800" cy="78039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Instructions:</a:t>
            </a:r>
            <a:r>
              <a:rPr lang="en" sz="1200">
                <a:solidFill>
                  <a:schemeClr val="dk1"/>
                </a:solidFill>
                <a:latin typeface="Halant"/>
                <a:ea typeface="Halant"/>
                <a:cs typeface="Halant"/>
                <a:sym typeface="Halant"/>
              </a:rPr>
              <a:t> Answer the questions as you view the station materials.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Station 2- Syncretism</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i="1" lang="en" sz="1200">
                <a:solidFill>
                  <a:schemeClr val="dk1"/>
                </a:solidFill>
                <a:latin typeface="Inter"/>
                <a:ea typeface="Inter"/>
                <a:cs typeface="Inter"/>
                <a:sym typeface="Inter"/>
              </a:rPr>
              <a:t>How did Indigenous and Spanish cultures influence each other?</a:t>
            </a:r>
            <a:endParaRPr i="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two ways that Christianity attempted to change Native beliefs.</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Say-it-in-6: What is syncretism?</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Answer the questions about the three images (Tonantzin, Virgin of Guadalupe, Madonna and Child).</a:t>
            </a:r>
            <a:endParaRPr sz="1200">
              <a:solidFill>
                <a:schemeClr val="dk1"/>
              </a:solidFill>
              <a:latin typeface="Inter"/>
              <a:ea typeface="Inter"/>
              <a:cs typeface="Inter"/>
              <a:sym typeface="Inter"/>
            </a:endParaRPr>
          </a:p>
          <a:p>
            <a:pPr indent="-304800" lvl="1" marL="914400" rtl="0" algn="l">
              <a:lnSpc>
                <a:spcPct val="115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Stone Figure of Tonantzin- Notice: What do you see that seems interesting or important?</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1" marL="914400" rtl="0" algn="l">
              <a:lnSpc>
                <a:spcPct val="115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Madonna and Child- Notice: What do you see that seems interesting or important?</a:t>
            </a:r>
            <a:endParaRPr sz="1200">
              <a:solidFill>
                <a:schemeClr val="dk1"/>
              </a:solidFill>
              <a:latin typeface="Inter"/>
              <a:ea typeface="Inter"/>
              <a:cs typeface="Inter"/>
              <a:sym typeface="Inter"/>
            </a:endParaRPr>
          </a:p>
          <a:p>
            <a:pPr indent="0" lvl="0" marL="9144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9144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9144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1" marL="914400" rtl="0" algn="l">
              <a:lnSpc>
                <a:spcPct val="115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Virgin of Guadalupe- Think: How does this image demonstrate religious syncretism?</a:t>
            </a:r>
            <a:endParaRPr sz="1200">
              <a:solidFill>
                <a:schemeClr val="dk1"/>
              </a:solidFill>
              <a:latin typeface="Inter"/>
              <a:ea typeface="Inter"/>
              <a:cs typeface="Inter"/>
              <a:sym typeface="Inter"/>
            </a:endParaRPr>
          </a:p>
          <a:p>
            <a:pPr indent="0" lvl="0" marL="9144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9144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9144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Describe how the Virgin of Guadalupe is considered by many historians to be a tool to convert Indigenous populations to Catholicism.</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does “La Morenita” mean, and how is she symbolic of syncretism in Mexico?</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9" name="Shape 189"/>
        <p:cNvGrpSpPr/>
        <p:nvPr/>
      </p:nvGrpSpPr>
      <p:grpSpPr>
        <a:xfrm>
          <a:off x="0" y="0"/>
          <a:ext cx="0" cy="0"/>
          <a:chOff x="0" y="0"/>
          <a:chExt cx="0" cy="0"/>
        </a:xfrm>
      </p:grpSpPr>
      <p:sp>
        <p:nvSpPr>
          <p:cNvPr id="190" name="Google Shape;190;p41"/>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Spanish Missions Stations</a:t>
            </a:r>
            <a:endParaRPr sz="1900">
              <a:solidFill>
                <a:schemeClr val="dk1"/>
              </a:solidFill>
              <a:latin typeface="Halant"/>
              <a:ea typeface="Halant"/>
              <a:cs typeface="Halant"/>
              <a:sym typeface="Halant"/>
            </a:endParaRPr>
          </a:p>
        </p:txBody>
      </p:sp>
      <p:pic>
        <p:nvPicPr>
          <p:cNvPr id="191" name="Google Shape;191;p4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92" name="Google Shape;192;p4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93" name="Google Shape;193;p4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94" name="Google Shape;194;p41"/>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95" name="Google Shape;195;p41"/>
          <p:cNvSpPr txBox="1"/>
          <p:nvPr/>
        </p:nvSpPr>
        <p:spPr>
          <a:xfrm>
            <a:off x="594300" y="655288"/>
            <a:ext cx="6583800" cy="37404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Instructions:</a:t>
            </a:r>
            <a:r>
              <a:rPr lang="en" sz="1200">
                <a:solidFill>
                  <a:schemeClr val="dk1"/>
                </a:solidFill>
                <a:latin typeface="Halant"/>
                <a:ea typeface="Halant"/>
                <a:cs typeface="Halant"/>
                <a:sym typeface="Halant"/>
              </a:rPr>
              <a:t> Answer the questions as you view the station materials.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Station 3- Cultural Assimilation</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i="1" lang="en" sz="1200">
                <a:solidFill>
                  <a:schemeClr val="dk1"/>
                </a:solidFill>
                <a:latin typeface="Inter"/>
                <a:ea typeface="Inter"/>
                <a:cs typeface="Inter"/>
                <a:sym typeface="Inter"/>
              </a:rPr>
              <a:t>What did Indigenous people have to change when they moved to the missions?</a:t>
            </a:r>
            <a:endParaRPr i="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Say-it-in-6: What is cultural assimilation?</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two ways that Europeans tried to change or eradicate Native cultures.</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Notice-Wonder-Think: Looking at the two images by Mary Elizabeth Perry and Anne J. Cruz, what do you notice, wonder, and think?</a:t>
            </a:r>
            <a:endParaRPr sz="1200">
              <a:solidFill>
                <a:schemeClr val="dk1"/>
              </a:solidFill>
              <a:latin typeface="Inter"/>
              <a:ea typeface="Inter"/>
              <a:cs typeface="Inter"/>
              <a:sym typeface="Inter"/>
            </a:endParaRPr>
          </a:p>
        </p:txBody>
      </p:sp>
      <p:graphicFrame>
        <p:nvGraphicFramePr>
          <p:cNvPr id="196" name="Google Shape;196;p41"/>
          <p:cNvGraphicFramePr/>
          <p:nvPr/>
        </p:nvGraphicFramePr>
        <p:xfrm>
          <a:off x="952500" y="4490675"/>
          <a:ext cx="3000000" cy="3000000"/>
        </p:xfrm>
        <a:graphic>
          <a:graphicData uri="http://schemas.openxmlformats.org/drawingml/2006/table">
            <a:tbl>
              <a:tblPr>
                <a:noFill/>
                <a:tableStyleId>{89463682-0419-44D6-B14D-5BF3694D720D}</a:tableStyleId>
              </a:tblPr>
              <a:tblGrid>
                <a:gridCol w="1955800"/>
                <a:gridCol w="1955800"/>
                <a:gridCol w="1955800"/>
              </a:tblGrid>
              <a:tr h="462325">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Bonfire Image</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Punishment Image</a:t>
                      </a:r>
                      <a:endParaRPr b="1" sz="12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latin typeface="Inter"/>
                          <a:ea typeface="Inter"/>
                          <a:cs typeface="Inter"/>
                          <a:sym typeface="Inter"/>
                        </a:rPr>
                        <a:t>Notice:</a:t>
                      </a:r>
                      <a:r>
                        <a:rPr lang="en" sz="1200">
                          <a:latin typeface="Inter"/>
                          <a:ea typeface="Inter"/>
                          <a:cs typeface="Inter"/>
                          <a:sym typeface="Inter"/>
                        </a:rPr>
                        <a:t> </a:t>
                      </a:r>
                      <a:r>
                        <a:rPr lang="en" sz="1200">
                          <a:solidFill>
                            <a:schemeClr val="dk1"/>
                          </a:solidFill>
                          <a:latin typeface="Inter"/>
                          <a:ea typeface="Inter"/>
                          <a:cs typeface="Inter"/>
                          <a:sym typeface="Inter"/>
                        </a:rPr>
                        <a:t>What do you see that seems interesting or important?</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latin typeface="Inter"/>
                          <a:ea typeface="Inter"/>
                          <a:cs typeface="Inter"/>
                          <a:sym typeface="Inter"/>
                        </a:rPr>
                        <a:t>Wonder:</a:t>
                      </a:r>
                      <a:r>
                        <a:rPr lang="en" sz="1200">
                          <a:latin typeface="Inter"/>
                          <a:ea typeface="Inter"/>
                          <a:cs typeface="Inter"/>
                          <a:sym typeface="Inter"/>
                        </a:rPr>
                        <a:t> </a:t>
                      </a:r>
                      <a:r>
                        <a:rPr lang="en" sz="1200">
                          <a:solidFill>
                            <a:schemeClr val="dk1"/>
                          </a:solidFill>
                          <a:latin typeface="Inter"/>
                          <a:ea typeface="Inter"/>
                          <a:cs typeface="Inter"/>
                          <a:sym typeface="Inter"/>
                        </a:rPr>
                        <a:t>What questions do you have about this image?</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latin typeface="Inter"/>
                          <a:ea typeface="Inter"/>
                          <a:cs typeface="Inter"/>
                          <a:sym typeface="Inter"/>
                        </a:rPr>
                        <a:t>Think: </a:t>
                      </a:r>
                      <a:r>
                        <a:rPr lang="en" sz="1200">
                          <a:solidFill>
                            <a:schemeClr val="dk1"/>
                          </a:solidFill>
                          <a:latin typeface="Inter"/>
                          <a:ea typeface="Inter"/>
                          <a:cs typeface="Inter"/>
                          <a:sym typeface="Inter"/>
                        </a:rPr>
                        <a:t>What do you suppose is going on this image?</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0" name="Shape 200"/>
        <p:cNvGrpSpPr/>
        <p:nvPr/>
      </p:nvGrpSpPr>
      <p:grpSpPr>
        <a:xfrm>
          <a:off x="0" y="0"/>
          <a:ext cx="0" cy="0"/>
          <a:chOff x="0" y="0"/>
          <a:chExt cx="0" cy="0"/>
        </a:xfrm>
      </p:grpSpPr>
      <p:sp>
        <p:nvSpPr>
          <p:cNvPr id="201" name="Google Shape;201;p42"/>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Spanish Missions Stations</a:t>
            </a:r>
            <a:endParaRPr sz="1900">
              <a:solidFill>
                <a:schemeClr val="dk1"/>
              </a:solidFill>
              <a:latin typeface="Halant"/>
              <a:ea typeface="Halant"/>
              <a:cs typeface="Halant"/>
              <a:sym typeface="Halant"/>
            </a:endParaRPr>
          </a:p>
        </p:txBody>
      </p:sp>
      <p:pic>
        <p:nvPicPr>
          <p:cNvPr id="202" name="Google Shape;202;p4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03" name="Google Shape;203;p4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04" name="Google Shape;204;p4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05" name="Google Shape;205;p42"/>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06" name="Google Shape;206;p42"/>
          <p:cNvSpPr txBox="1"/>
          <p:nvPr/>
        </p:nvSpPr>
        <p:spPr>
          <a:xfrm>
            <a:off x="594300" y="655288"/>
            <a:ext cx="6583800" cy="37404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Instructions:</a:t>
            </a:r>
            <a:r>
              <a:rPr lang="en" sz="1200">
                <a:solidFill>
                  <a:schemeClr val="dk1"/>
                </a:solidFill>
                <a:latin typeface="Halant"/>
                <a:ea typeface="Halant"/>
                <a:cs typeface="Halant"/>
                <a:sym typeface="Halant"/>
              </a:rPr>
              <a:t> Answer the questions as you view the station materials.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Station 4- Creation of Written Language</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i="1" lang="en" sz="1200">
                <a:solidFill>
                  <a:schemeClr val="dk1"/>
                </a:solidFill>
                <a:latin typeface="Inter"/>
                <a:ea typeface="Inter"/>
                <a:cs typeface="Inter"/>
                <a:sym typeface="Inter"/>
              </a:rPr>
              <a:t>How did writing help spread European ideas and beliefs in the missions?</a:t>
            </a:r>
            <a:endParaRPr i="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did missionaries view written language as important?</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Say-it-in-6: Summarize the importance of </a:t>
            </a:r>
            <a:r>
              <a:rPr lang="en" sz="1200">
                <a:solidFill>
                  <a:schemeClr val="dk1"/>
                </a:solidFill>
                <a:latin typeface="Inter"/>
                <a:ea typeface="Inter"/>
                <a:cs typeface="Inter"/>
                <a:sym typeface="Inter"/>
              </a:rPr>
              <a:t>Alonso de Medina’s dictionary.</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Notice-Wonder-Think: Looking at the two images of early examples of Indigenous written language, what do you notice, wonder, and think?</a:t>
            </a:r>
            <a:endParaRPr sz="1200">
              <a:solidFill>
                <a:schemeClr val="dk1"/>
              </a:solidFill>
              <a:latin typeface="Inter"/>
              <a:ea typeface="Inter"/>
              <a:cs typeface="Inter"/>
              <a:sym typeface="Inter"/>
            </a:endParaRPr>
          </a:p>
        </p:txBody>
      </p:sp>
      <p:graphicFrame>
        <p:nvGraphicFramePr>
          <p:cNvPr id="207" name="Google Shape;207;p42"/>
          <p:cNvGraphicFramePr/>
          <p:nvPr/>
        </p:nvGraphicFramePr>
        <p:xfrm>
          <a:off x="952500" y="4490675"/>
          <a:ext cx="3000000" cy="3000000"/>
        </p:xfrm>
        <a:graphic>
          <a:graphicData uri="http://schemas.openxmlformats.org/drawingml/2006/table">
            <a:tbl>
              <a:tblPr>
                <a:noFill/>
                <a:tableStyleId>{89463682-0419-44D6-B14D-5BF3694D720D}</a:tableStyleId>
              </a:tblPr>
              <a:tblGrid>
                <a:gridCol w="1955800"/>
                <a:gridCol w="1955800"/>
                <a:gridCol w="1955800"/>
              </a:tblGrid>
              <a:tr h="462325">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Quechua Catechism</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Florentine Codex</a:t>
                      </a:r>
                      <a:endParaRPr b="1" sz="12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latin typeface="Inter"/>
                          <a:ea typeface="Inter"/>
                          <a:cs typeface="Inter"/>
                          <a:sym typeface="Inter"/>
                        </a:rPr>
                        <a:t>Notice:</a:t>
                      </a:r>
                      <a:r>
                        <a:rPr lang="en" sz="1200">
                          <a:latin typeface="Inter"/>
                          <a:ea typeface="Inter"/>
                          <a:cs typeface="Inter"/>
                          <a:sym typeface="Inter"/>
                        </a:rPr>
                        <a:t> </a:t>
                      </a:r>
                      <a:r>
                        <a:rPr lang="en" sz="1200">
                          <a:solidFill>
                            <a:schemeClr val="dk1"/>
                          </a:solidFill>
                          <a:latin typeface="Inter"/>
                          <a:ea typeface="Inter"/>
                          <a:cs typeface="Inter"/>
                          <a:sym typeface="Inter"/>
                        </a:rPr>
                        <a:t>What do you see that seems interesting or important?</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latin typeface="Inter"/>
                          <a:ea typeface="Inter"/>
                          <a:cs typeface="Inter"/>
                          <a:sym typeface="Inter"/>
                        </a:rPr>
                        <a:t>Wonder:</a:t>
                      </a:r>
                      <a:r>
                        <a:rPr lang="en" sz="1200">
                          <a:latin typeface="Inter"/>
                          <a:ea typeface="Inter"/>
                          <a:cs typeface="Inter"/>
                          <a:sym typeface="Inter"/>
                        </a:rPr>
                        <a:t> </a:t>
                      </a:r>
                      <a:r>
                        <a:rPr lang="en" sz="1200">
                          <a:solidFill>
                            <a:schemeClr val="dk1"/>
                          </a:solidFill>
                          <a:latin typeface="Inter"/>
                          <a:ea typeface="Inter"/>
                          <a:cs typeface="Inter"/>
                          <a:sym typeface="Inter"/>
                        </a:rPr>
                        <a:t>What questions do you have about this image?</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latin typeface="Inter"/>
                          <a:ea typeface="Inter"/>
                          <a:cs typeface="Inter"/>
                          <a:sym typeface="Inter"/>
                        </a:rPr>
                        <a:t>Think: </a:t>
                      </a:r>
                      <a:r>
                        <a:rPr lang="en" sz="1200">
                          <a:solidFill>
                            <a:schemeClr val="dk1"/>
                          </a:solidFill>
                          <a:latin typeface="Inter"/>
                          <a:ea typeface="Inter"/>
                          <a:cs typeface="Inter"/>
                          <a:sym typeface="Inter"/>
                        </a:rPr>
                        <a:t>What do you suppose is going on this image?</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11" name="Shape 211"/>
        <p:cNvGrpSpPr/>
        <p:nvPr/>
      </p:nvGrpSpPr>
      <p:grpSpPr>
        <a:xfrm>
          <a:off x="0" y="0"/>
          <a:ext cx="0" cy="0"/>
          <a:chOff x="0" y="0"/>
          <a:chExt cx="0" cy="0"/>
        </a:xfrm>
      </p:grpSpPr>
      <p:sp>
        <p:nvSpPr>
          <p:cNvPr id="212" name="Google Shape;212;p43"/>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Spanish Missions Stations</a:t>
            </a:r>
            <a:endParaRPr sz="1900">
              <a:solidFill>
                <a:schemeClr val="dk1"/>
              </a:solidFill>
              <a:latin typeface="Halant"/>
              <a:ea typeface="Halant"/>
              <a:cs typeface="Halant"/>
              <a:sym typeface="Halant"/>
            </a:endParaRPr>
          </a:p>
        </p:txBody>
      </p:sp>
      <p:pic>
        <p:nvPicPr>
          <p:cNvPr id="213" name="Google Shape;213;p4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14" name="Google Shape;214;p4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15" name="Google Shape;215;p4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16" name="Google Shape;216;p43"/>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17" name="Google Shape;217;p43"/>
          <p:cNvSpPr txBox="1"/>
          <p:nvPr/>
        </p:nvSpPr>
        <p:spPr>
          <a:xfrm>
            <a:off x="594300" y="807688"/>
            <a:ext cx="6583800" cy="52548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Instructions:</a:t>
            </a:r>
            <a:r>
              <a:rPr lang="en" sz="1200">
                <a:solidFill>
                  <a:schemeClr val="dk1"/>
                </a:solidFill>
                <a:latin typeface="Halant"/>
                <a:ea typeface="Halant"/>
                <a:cs typeface="Halant"/>
                <a:sym typeface="Halant"/>
              </a:rPr>
              <a:t> Answer the questions as you view the station materials.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Station 5- Gender Roles &amp; Identity</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i="1" lang="en" sz="1200">
                <a:solidFill>
                  <a:schemeClr val="dk1"/>
                </a:solidFill>
                <a:latin typeface="Inter"/>
                <a:ea typeface="Inter"/>
                <a:cs typeface="Inter"/>
                <a:sym typeface="Inter"/>
              </a:rPr>
              <a:t>What did the Spanish think about Indigenous gender roles and identities?</a:t>
            </a:r>
            <a:endParaRPr i="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 your own words, define “Two-Spirit Person.”</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According to Gregory Smithers, what terms were used to describe the Two-Spirit People, and why were these terms themselves a form of violence?</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According to Smithers, why were Two-Spirit People targeted by the Europeans?</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Summarize gender roles and societies structures in Indigenous societies before Columbus.</a:t>
            </a:r>
            <a:endParaRPr sz="1200">
              <a:solidFill>
                <a:schemeClr val="dk1"/>
              </a:solidFill>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21" name="Shape 221"/>
        <p:cNvGrpSpPr/>
        <p:nvPr/>
      </p:nvGrpSpPr>
      <p:grpSpPr>
        <a:xfrm>
          <a:off x="0" y="0"/>
          <a:ext cx="0" cy="0"/>
          <a:chOff x="0" y="0"/>
          <a:chExt cx="0" cy="0"/>
        </a:xfrm>
      </p:grpSpPr>
      <p:pic>
        <p:nvPicPr>
          <p:cNvPr id="222" name="Google Shape;222;p4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23" name="Google Shape;223;p44"/>
          <p:cNvSpPr txBox="1"/>
          <p:nvPr/>
        </p:nvSpPr>
        <p:spPr>
          <a:xfrm>
            <a:off x="2820988" y="2628363"/>
            <a:ext cx="4492500" cy="14634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500">
                <a:solidFill>
                  <a:schemeClr val="dk1"/>
                </a:solidFill>
                <a:latin typeface="Plus Jakarta Sans"/>
                <a:ea typeface="Plus Jakarta Sans"/>
                <a:cs typeface="Plus Jakarta Sans"/>
                <a:sym typeface="Plus Jakarta Sans"/>
              </a:rPr>
              <a:t>Thinking historically means analyzing historical documents in order to make evidence-based claims about the past.</a:t>
            </a:r>
            <a:endParaRPr b="1" sz="1500">
              <a:solidFill>
                <a:schemeClr val="dk1"/>
              </a:solidFill>
              <a:latin typeface="Plus Jakarta Sans"/>
              <a:ea typeface="Plus Jakarta Sans"/>
              <a:cs typeface="Plus Jakarta Sans"/>
              <a:sym typeface="Plus Jakarta Sans"/>
            </a:endParaRPr>
          </a:p>
        </p:txBody>
      </p:sp>
      <p:sp>
        <p:nvSpPr>
          <p:cNvPr id="224" name="Google Shape;224;p44"/>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Formative Assessment:</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Evaluating Evidence</a:t>
            </a:r>
            <a:endParaRPr sz="1500">
              <a:solidFill>
                <a:srgbClr val="000000"/>
              </a:solidFill>
              <a:latin typeface="Plus Jakarta Sans Medium"/>
              <a:ea typeface="Plus Jakarta Sans Medium"/>
              <a:cs typeface="Plus Jakarta Sans Medium"/>
              <a:sym typeface="Plus Jakarta Sans Medium"/>
            </a:endParaRPr>
          </a:p>
        </p:txBody>
      </p:sp>
      <p:pic>
        <p:nvPicPr>
          <p:cNvPr id="225" name="Google Shape;225;p44"/>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226" name="Google Shape;226;p4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27" name="Google Shape;227;p4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28" name="Google Shape;228;p44"/>
          <p:cNvSpPr txBox="1"/>
          <p:nvPr/>
        </p:nvSpPr>
        <p:spPr>
          <a:xfrm>
            <a:off x="536450" y="5069538"/>
            <a:ext cx="6699600" cy="1804800"/>
          </a:xfrm>
          <a:prstGeom prst="rect">
            <a:avLst/>
          </a:prstGeom>
          <a:noFill/>
          <a:ln>
            <a:noFill/>
          </a:ln>
        </p:spPr>
        <p:txBody>
          <a:bodyPr anchorCtr="0" anchor="ctr" bIns="116050" lIns="116050" spcFirstLastPara="1" rIns="116050" wrap="square" tIns="116050">
            <a:noAutofit/>
          </a:bodyPr>
          <a:lstStyle/>
          <a:p>
            <a:pPr indent="0" lvl="0" marL="0" rtl="0" algn="l">
              <a:spcBef>
                <a:spcPts val="0"/>
              </a:spcBef>
              <a:spcAft>
                <a:spcPts val="0"/>
              </a:spcAft>
              <a:buNone/>
            </a:pPr>
            <a:r>
              <a:rPr b="1" lang="en" sz="1500">
                <a:solidFill>
                  <a:schemeClr val="dk1"/>
                </a:solidFill>
                <a:latin typeface="Inter"/>
                <a:ea typeface="Inter"/>
                <a:cs typeface="Inter"/>
                <a:sym typeface="Inter"/>
              </a:rPr>
              <a:t>Directions</a:t>
            </a:r>
            <a:r>
              <a:rPr lang="en" sz="1500">
                <a:solidFill>
                  <a:schemeClr val="dk1"/>
                </a:solidFill>
                <a:latin typeface="Inter"/>
                <a:ea typeface="Inter"/>
                <a:cs typeface="Inter"/>
                <a:sym typeface="Inter"/>
              </a:rPr>
              <a:t>:</a:t>
            </a:r>
            <a:r>
              <a:rPr lang="en" sz="1500">
                <a:solidFill>
                  <a:schemeClr val="dk1"/>
                </a:solidFill>
                <a:latin typeface="Inter"/>
                <a:ea typeface="Inter"/>
                <a:cs typeface="Inter"/>
                <a:sym typeface="Inter"/>
              </a:rPr>
              <a:t> Read the following secondary source and then answer the questions on evaluating evidence that follow. The multiple choice questions for this formative assessment are Weighted Multiple Choice (WMC) Questions. This means that there is only one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but the other 3 choices are weighted. The </a:t>
            </a:r>
            <a:r>
              <a:rPr i="1" lang="en" sz="1500">
                <a:solidFill>
                  <a:schemeClr val="dk1"/>
                </a:solidFill>
                <a:latin typeface="Inter"/>
                <a:ea typeface="Inter"/>
                <a:cs typeface="Inter"/>
                <a:sym typeface="Inter"/>
              </a:rPr>
              <a:t>best</a:t>
            </a:r>
            <a:r>
              <a:rPr lang="en" sz="1500">
                <a:solidFill>
                  <a:schemeClr val="dk1"/>
                </a:solidFill>
                <a:latin typeface="Inter"/>
                <a:ea typeface="Inter"/>
                <a:cs typeface="Inter"/>
                <a:sym typeface="Inter"/>
              </a:rPr>
              <a:t> answer is 3</a:t>
            </a:r>
            <a:r>
              <a:rPr i="1" lang="en" sz="1500">
                <a:solidFill>
                  <a:schemeClr val="dk1"/>
                </a:solidFill>
                <a:latin typeface="Inter"/>
                <a:ea typeface="Inter"/>
                <a:cs typeface="Inter"/>
                <a:sym typeface="Inter"/>
              </a:rPr>
              <a:t> </a:t>
            </a:r>
            <a:r>
              <a:rPr lang="en" sz="1500">
                <a:solidFill>
                  <a:schemeClr val="dk1"/>
                </a:solidFill>
                <a:latin typeface="Inter"/>
                <a:ea typeface="Inter"/>
                <a:cs typeface="Inter"/>
                <a:sym typeface="Inter"/>
              </a:rPr>
              <a:t>points, the </a:t>
            </a:r>
            <a:r>
              <a:rPr i="1" lang="en" sz="1500">
                <a:solidFill>
                  <a:schemeClr val="dk1"/>
                </a:solidFill>
                <a:latin typeface="Inter"/>
                <a:ea typeface="Inter"/>
                <a:cs typeface="Inter"/>
                <a:sym typeface="Inter"/>
              </a:rPr>
              <a:t>second-best</a:t>
            </a:r>
            <a:r>
              <a:rPr lang="en" sz="1500">
                <a:solidFill>
                  <a:schemeClr val="dk1"/>
                </a:solidFill>
                <a:latin typeface="Inter"/>
                <a:ea typeface="Inter"/>
                <a:cs typeface="Inter"/>
                <a:sym typeface="Inter"/>
              </a:rPr>
              <a:t> answer is 2 points, and the </a:t>
            </a:r>
            <a:r>
              <a:rPr i="1" lang="en" sz="1500">
                <a:solidFill>
                  <a:schemeClr val="dk1"/>
                </a:solidFill>
                <a:latin typeface="Inter"/>
                <a:ea typeface="Inter"/>
                <a:cs typeface="Inter"/>
                <a:sym typeface="Inter"/>
              </a:rPr>
              <a:t>third-best</a:t>
            </a:r>
            <a:r>
              <a:rPr lang="en" sz="1500">
                <a:solidFill>
                  <a:schemeClr val="dk1"/>
                </a:solidFill>
                <a:latin typeface="Inter"/>
                <a:ea typeface="Inter"/>
                <a:cs typeface="Inter"/>
                <a:sym typeface="Inter"/>
              </a:rPr>
              <a:t> answer is 1 point. The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is 0 points.</a:t>
            </a:r>
            <a:endParaRPr sz="1500">
              <a:solidFill>
                <a:schemeClr val="dk1"/>
              </a:solidFill>
              <a:latin typeface="Inter"/>
              <a:ea typeface="Inter"/>
              <a:cs typeface="Inter"/>
              <a:sym typeface="Inter"/>
            </a:endParaRPr>
          </a:p>
        </p:txBody>
      </p:sp>
      <p:pic>
        <p:nvPicPr>
          <p:cNvPr id="229" name="Google Shape;229;p44"/>
          <p:cNvPicPr preferRelativeResize="0"/>
          <p:nvPr/>
        </p:nvPicPr>
        <p:blipFill>
          <a:blip r:embed="rId5">
            <a:alphaModFix/>
          </a:blip>
          <a:stretch>
            <a:fillRect/>
          </a:stretch>
        </p:blipFill>
        <p:spPr>
          <a:xfrm>
            <a:off x="458912" y="2382112"/>
            <a:ext cx="1955925" cy="195592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33" name="Shape 233"/>
        <p:cNvGrpSpPr/>
        <p:nvPr/>
      </p:nvGrpSpPr>
      <p:grpSpPr>
        <a:xfrm>
          <a:off x="0" y="0"/>
          <a:ext cx="0" cy="0"/>
          <a:chOff x="0" y="0"/>
          <a:chExt cx="0" cy="0"/>
        </a:xfrm>
      </p:grpSpPr>
      <p:sp>
        <p:nvSpPr>
          <p:cNvPr id="234" name="Google Shape;234;p4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Evaluating Evidence</a:t>
            </a:r>
            <a:endParaRPr sz="1900">
              <a:latin typeface="Halant"/>
              <a:ea typeface="Halant"/>
              <a:cs typeface="Halant"/>
              <a:sym typeface="Halant"/>
            </a:endParaRPr>
          </a:p>
        </p:txBody>
      </p:sp>
      <p:pic>
        <p:nvPicPr>
          <p:cNvPr id="235" name="Google Shape;235;p45"/>
          <p:cNvPicPr preferRelativeResize="0"/>
          <p:nvPr/>
        </p:nvPicPr>
        <p:blipFill>
          <a:blip r:embed="rId3">
            <a:alphaModFix/>
          </a:blip>
          <a:stretch>
            <a:fillRect/>
          </a:stretch>
        </p:blipFill>
        <p:spPr>
          <a:xfrm>
            <a:off x="381544" y="9500671"/>
            <a:ext cx="431174" cy="431174"/>
          </a:xfrm>
          <a:prstGeom prst="rect">
            <a:avLst/>
          </a:prstGeom>
          <a:noFill/>
          <a:ln>
            <a:noFill/>
          </a:ln>
        </p:spPr>
      </p:pic>
      <p:sp>
        <p:nvSpPr>
          <p:cNvPr id="236" name="Google Shape;236;p4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37" name="Google Shape;237;p4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238" name="Google Shape;238;p45"/>
          <p:cNvGraphicFramePr/>
          <p:nvPr/>
        </p:nvGraphicFramePr>
        <p:xfrm>
          <a:off x="433650" y="852150"/>
          <a:ext cx="3000000" cy="3000000"/>
        </p:xfrm>
        <a:graphic>
          <a:graphicData uri="http://schemas.openxmlformats.org/drawingml/2006/table">
            <a:tbl>
              <a:tblPr>
                <a:noFill/>
                <a:tableStyleId>{56C189A7-5C36-4BF1-8C81-8BF3AD7953D0}</a:tableStyleId>
              </a:tblPr>
              <a:tblGrid>
                <a:gridCol w="6934200"/>
              </a:tblGrid>
              <a:tr h="265475">
                <a:tc>
                  <a:txBody>
                    <a:bodyPr/>
                    <a:lstStyle/>
                    <a:p>
                      <a:pPr indent="0" lvl="0" marL="0" rtl="0" algn="l">
                        <a:spcBef>
                          <a:spcPts val="0"/>
                        </a:spcBef>
                        <a:spcAft>
                          <a:spcPts val="0"/>
                        </a:spcAft>
                        <a:buClr>
                          <a:schemeClr val="dk1"/>
                        </a:buClr>
                        <a:buSzPts val="1200"/>
                        <a:buFont typeface="Arial"/>
                        <a:buNone/>
                      </a:pPr>
                      <a:r>
                        <a:rPr lang="en">
                          <a:solidFill>
                            <a:schemeClr val="dk1"/>
                          </a:solidFill>
                          <a:latin typeface="Halant"/>
                          <a:ea typeface="Halant"/>
                          <a:cs typeface="Halant"/>
                          <a:sym typeface="Halant"/>
                        </a:rPr>
                        <a:t>Source: Barbara Anne Ganson, </a:t>
                      </a:r>
                      <a:r>
                        <a:rPr i="1" lang="en">
                          <a:solidFill>
                            <a:schemeClr val="dk1"/>
                          </a:solidFill>
                          <a:latin typeface="Halant"/>
                          <a:ea typeface="Halant"/>
                          <a:cs typeface="Halant"/>
                          <a:sym typeface="Halant"/>
                        </a:rPr>
                        <a:t>The Guaraní Under Spanish Rule in the Río de la Plata</a:t>
                      </a:r>
                      <a:r>
                        <a:rPr lang="en">
                          <a:solidFill>
                            <a:schemeClr val="dk1"/>
                          </a:solidFill>
                          <a:latin typeface="Halant"/>
                          <a:ea typeface="Halant"/>
                          <a:cs typeface="Halant"/>
                          <a:sym typeface="Halant"/>
                        </a:rPr>
                        <a:t>, 2003.</a:t>
                      </a:r>
                      <a:endParaRPr>
                        <a:solidFill>
                          <a:schemeClr val="dk1"/>
                        </a:solidFill>
                        <a:latin typeface="Halant"/>
                        <a:ea typeface="Halant"/>
                        <a:cs typeface="Halant"/>
                        <a:sym typeface="Halant"/>
                      </a:endParaRPr>
                    </a:p>
                    <a:p>
                      <a:pPr indent="0" lvl="0" marL="0" rtl="0" algn="l">
                        <a:spcBef>
                          <a:spcPts val="0"/>
                        </a:spcBef>
                        <a:spcAft>
                          <a:spcPts val="0"/>
                        </a:spcAft>
                        <a:buClr>
                          <a:schemeClr val="dk1"/>
                        </a:buClr>
                        <a:buSzPts val="1200"/>
                        <a:buFont typeface="Arial"/>
                        <a:buNone/>
                      </a:pPr>
                      <a:r>
                        <a:t/>
                      </a:r>
                      <a:endParaRPr>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Note: Barbara Anne Ganson is Associate Professor of History at Florida Atlantic University.</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 Guaraní are an Indigenous group who live in South America, primarily in Paraguay, but also Argentina, Bolivia, and Brazil. </a:t>
                      </a:r>
                      <a:r>
                        <a:rPr lang="en" sz="1200">
                          <a:solidFill>
                            <a:schemeClr val="dk1"/>
                          </a:solidFill>
                          <a:latin typeface="Inter"/>
                          <a:ea typeface="Inter"/>
                          <a:cs typeface="Inter"/>
                          <a:sym typeface="Inter"/>
                        </a:rPr>
                        <a:t>The Paulistas were a diverse group of Portuguese, Indigenous, and African inhabitants of São Paulo, Brazil who repeatedly raided and destroyed Jesuit missions to obtain slaves. </a:t>
                      </a:r>
                      <a:r>
                        <a:rPr lang="en" sz="1200">
                          <a:solidFill>
                            <a:schemeClr val="dk1"/>
                          </a:solidFill>
                          <a:latin typeface="Inter"/>
                          <a:ea typeface="Inter"/>
                          <a:cs typeface="Inter"/>
                          <a:sym typeface="Inter"/>
                        </a:rPr>
                        <a:t>They captured and enslaved as many as sixty thousand Guaraní between 1628 and 1631.</a:t>
                      </a:r>
                      <a:endParaRPr sz="1200">
                        <a:solidFill>
                          <a:schemeClr val="dk1"/>
                        </a:solidFill>
                        <a:latin typeface="Inter"/>
                        <a:ea typeface="Inter"/>
                        <a:cs typeface="Inter"/>
                        <a:sym typeface="Inter"/>
                      </a:endParaRPr>
                    </a:p>
                  </a:txBody>
                  <a:tcPr marT="63500" marB="63500" marR="63500" marL="63500">
                    <a:lnL cap="flat" cmpd="sng" w="12700">
                      <a:solidFill>
                        <a:srgbClr val="222F5F"/>
                      </a:solidFill>
                      <a:prstDash val="solid"/>
                      <a:round/>
                      <a:headEnd len="sm" w="sm" type="none"/>
                      <a:tailEnd len="sm" w="sm" type="none"/>
                    </a:lnL>
                    <a:lnR cap="flat" cmpd="sng" w="12700">
                      <a:solidFill>
                        <a:srgbClr val="222F5F"/>
                      </a:solidFill>
                      <a:prstDash val="solid"/>
                      <a:round/>
                      <a:headEnd len="sm" w="sm" type="none"/>
                      <a:tailEnd len="sm" w="sm" type="none"/>
                    </a:lnR>
                    <a:lnT cap="flat" cmpd="sng" w="12700">
                      <a:solidFill>
                        <a:srgbClr val="222F5F"/>
                      </a:solidFill>
                      <a:prstDash val="solid"/>
                      <a:round/>
                      <a:headEnd len="sm" w="sm" type="none"/>
                      <a:tailEnd len="sm" w="sm" type="none"/>
                    </a:lnT>
                    <a:lnB cap="flat" cmpd="sng" w="12700">
                      <a:solidFill>
                        <a:srgbClr val="222F5F"/>
                      </a:solidFill>
                      <a:prstDash val="solid"/>
                      <a:round/>
                      <a:headEnd len="sm" w="sm" type="none"/>
                      <a:tailEnd len="sm" w="sm" type="none"/>
                    </a:lnB>
                  </a:tcPr>
                </a:tc>
              </a:tr>
              <a:tr h="3071725">
                <a:tc>
                  <a:txBody>
                    <a:bodyPr/>
                    <a:lstStyle/>
                    <a:p>
                      <a:pPr indent="0" lvl="0" marL="0" marR="12700" rtl="0" algn="l">
                        <a:spcBef>
                          <a:spcPts val="0"/>
                        </a:spcBef>
                        <a:spcAft>
                          <a:spcPts val="0"/>
                        </a:spcAft>
                        <a:buNone/>
                      </a:pPr>
                      <a:r>
                        <a:rPr lang="en">
                          <a:solidFill>
                            <a:schemeClr val="dk1"/>
                          </a:solidFill>
                          <a:latin typeface="Inter"/>
                          <a:ea typeface="Inter"/>
                          <a:cs typeface="Inter"/>
                          <a:sym typeface="Inter"/>
                        </a:rPr>
                        <a:t>Armed with only bows and arrows and clubs, the Guaraní and the Jesuits at first had difficulties resisting the Paulistas, who wore armor breastplates, carried muskets… The slave raids devastated the reductions [communities] so severely beginning in 1631 that the Jesuits decided to relocate them to new sites… Many refused to abandon their natural territory because of strong attachments to the land… </a:t>
                      </a:r>
                      <a:endParaRPr>
                        <a:solidFill>
                          <a:schemeClr val="dk1"/>
                        </a:solidFill>
                        <a:latin typeface="Inter"/>
                        <a:ea typeface="Inter"/>
                        <a:cs typeface="Inter"/>
                        <a:sym typeface="Inter"/>
                      </a:endParaRPr>
                    </a:p>
                    <a:p>
                      <a:pPr indent="0" lvl="0" marL="0" marR="12700" rtl="0" algn="l">
                        <a:spcBef>
                          <a:spcPts val="0"/>
                        </a:spcBef>
                        <a:spcAft>
                          <a:spcPts val="0"/>
                        </a:spcAft>
                        <a:buNone/>
                      </a:pPr>
                      <a:r>
                        <a:t/>
                      </a:r>
                      <a:endParaRPr>
                        <a:solidFill>
                          <a:schemeClr val="dk1"/>
                        </a:solidFill>
                        <a:latin typeface="Inter"/>
                        <a:ea typeface="Inter"/>
                        <a:cs typeface="Inter"/>
                        <a:sym typeface="Inter"/>
                      </a:endParaRPr>
                    </a:p>
                    <a:p>
                      <a:pPr indent="0" lvl="0" marL="0" marR="12700" rtl="0" algn="l">
                        <a:spcBef>
                          <a:spcPts val="0"/>
                        </a:spcBef>
                        <a:spcAft>
                          <a:spcPts val="0"/>
                        </a:spcAft>
                        <a:buClr>
                          <a:schemeClr val="dk1"/>
                        </a:buClr>
                        <a:buSzPts val="1200"/>
                        <a:buFont typeface="Arial"/>
                        <a:buNone/>
                      </a:pPr>
                      <a:r>
                        <a:rPr lang="en">
                          <a:solidFill>
                            <a:schemeClr val="dk1"/>
                          </a:solidFill>
                          <a:latin typeface="Inter"/>
                          <a:ea typeface="Inter"/>
                          <a:cs typeface="Inter"/>
                          <a:sym typeface="Inter"/>
                        </a:rPr>
                        <a:t>In 1642, the Jesuits and the Guaraní soldiers together put an end to the slave raiding in that region with a second defeat of the </a:t>
                      </a:r>
                      <a:r>
                        <a:rPr lang="en">
                          <a:solidFill>
                            <a:schemeClr val="dk1"/>
                          </a:solidFill>
                          <a:latin typeface="Inter"/>
                          <a:ea typeface="Inter"/>
                          <a:cs typeface="Inter"/>
                          <a:sym typeface="Inter"/>
                        </a:rPr>
                        <a:t>Paulistas</a:t>
                      </a:r>
                      <a:r>
                        <a:rPr lang="en">
                          <a:solidFill>
                            <a:schemeClr val="dk1"/>
                          </a:solidFill>
                          <a:latin typeface="Inter"/>
                          <a:ea typeface="Inter"/>
                          <a:cs typeface="Inter"/>
                          <a:sym typeface="Inter"/>
                        </a:rPr>
                        <a:t>. These important victories renewed the indigenous peoples’ sense of pride; they also increased Jesuit prestige in the eyes of the Guaraní, which for warrior societies like the Guaraní meant a great deal.</a:t>
                      </a:r>
                      <a:endParaRPr>
                        <a:solidFill>
                          <a:schemeClr val="dk1"/>
                        </a:solidFill>
                        <a:latin typeface="Inter"/>
                        <a:ea typeface="Inter"/>
                        <a:cs typeface="Inter"/>
                        <a:sym typeface="Inter"/>
                      </a:endParaRPr>
                    </a:p>
                    <a:p>
                      <a:pPr indent="0" lvl="0" marL="0" marR="12700" rtl="0" algn="l">
                        <a:spcBef>
                          <a:spcPts val="0"/>
                        </a:spcBef>
                        <a:spcAft>
                          <a:spcPts val="0"/>
                        </a:spcAft>
                        <a:buClr>
                          <a:schemeClr val="dk1"/>
                        </a:buClr>
                        <a:buSzPts val="1200"/>
                        <a:buFont typeface="Arial"/>
                        <a:buNone/>
                      </a:pPr>
                      <a:r>
                        <a:t/>
                      </a:r>
                      <a:endParaRPr>
                        <a:solidFill>
                          <a:schemeClr val="dk1"/>
                        </a:solidFill>
                        <a:latin typeface="Inter"/>
                        <a:ea typeface="Inter"/>
                        <a:cs typeface="Inter"/>
                        <a:sym typeface="Inter"/>
                      </a:endParaRPr>
                    </a:p>
                    <a:p>
                      <a:pPr indent="0" lvl="0" marL="0" marR="12700" rtl="0" algn="l">
                        <a:spcBef>
                          <a:spcPts val="0"/>
                        </a:spcBef>
                        <a:spcAft>
                          <a:spcPts val="0"/>
                        </a:spcAft>
                        <a:buClr>
                          <a:schemeClr val="dk1"/>
                        </a:buClr>
                        <a:buSzPts val="1200"/>
                        <a:buFont typeface="Arial"/>
                        <a:buNone/>
                      </a:pPr>
                      <a:r>
                        <a:rPr lang="en">
                          <a:solidFill>
                            <a:schemeClr val="dk1"/>
                          </a:solidFill>
                          <a:latin typeface="Inter"/>
                          <a:ea typeface="Inter"/>
                          <a:cs typeface="Inter"/>
                          <a:sym typeface="Inter"/>
                        </a:rPr>
                        <a:t>Although trained by the Jesuits, Guaraní males renewed their sense of autonomy, power, and traditions of warfare through the formation of militias and the acquisition of firearms. Guaraní men readily volunteered for military service because they could continue their warrior traditions through this new institution. Bravery and courage were traditional social values among the Guaraní. Highly respected in both Spanish and Guaraní cultures, these common values fostered understanding between the Amerindians and Europeans. Equally important, the native militias served the interests of Spain at the same time that they contributed to the accommodation of the Guaraní… Although the Guaraní troops occasionally suffered military defeats and were poorly equipped, these militias provide evidence that the Guaraní were not powerless. Indeed, this institution strengthened their position within colonial society. The crown was willing to allow the Guaraní to retain a greater degree of autonomy, as long as it was in the best interests of Spain.</a:t>
                      </a:r>
                      <a:endParaRPr>
                        <a:solidFill>
                          <a:schemeClr val="dk1"/>
                        </a:solidFill>
                        <a:latin typeface="Inter"/>
                        <a:ea typeface="Inter"/>
                        <a:cs typeface="Inter"/>
                        <a:sym typeface="Inter"/>
                      </a:endParaRPr>
                    </a:p>
                    <a:p>
                      <a:pPr indent="0" lvl="0" marL="0" marR="12700" rtl="0" algn="l">
                        <a:spcBef>
                          <a:spcPts val="0"/>
                        </a:spcBef>
                        <a:spcAft>
                          <a:spcPts val="0"/>
                        </a:spcAft>
                        <a:buClr>
                          <a:schemeClr val="dk1"/>
                        </a:buClr>
                        <a:buSzPts val="1200"/>
                        <a:buFont typeface="Arial"/>
                        <a:buNone/>
                      </a:pPr>
                      <a:r>
                        <a:t/>
                      </a:r>
                      <a:endParaRPr>
                        <a:solidFill>
                          <a:schemeClr val="dk1"/>
                        </a:solidFill>
                        <a:latin typeface="Inter"/>
                        <a:ea typeface="Inter"/>
                        <a:cs typeface="Inter"/>
                        <a:sym typeface="Inter"/>
                      </a:endParaRPr>
                    </a:p>
                    <a:p>
                      <a:pPr indent="0" lvl="0" marL="0" marR="12700" rtl="0" algn="l">
                        <a:spcBef>
                          <a:spcPts val="0"/>
                        </a:spcBef>
                        <a:spcAft>
                          <a:spcPts val="0"/>
                        </a:spcAft>
                        <a:buClr>
                          <a:schemeClr val="dk1"/>
                        </a:buClr>
                        <a:buSzPts val="1200"/>
                        <a:buFont typeface="Arial"/>
                        <a:buNone/>
                      </a:pPr>
                      <a:r>
                        <a:rPr lang="en">
                          <a:solidFill>
                            <a:schemeClr val="dk1"/>
                          </a:solidFill>
                          <a:latin typeface="Inter"/>
                          <a:ea typeface="Inter"/>
                          <a:cs typeface="Inter"/>
                          <a:sym typeface="Inter"/>
                        </a:rPr>
                        <a:t>The formation of Guaraní militias trained by Catholic priests was a distinguishing feature of these missions… Each mission had its own armory, where a portrait of the king of Spain was displayed as a reminder to the Guaraní to remain loyal. </a:t>
                      </a:r>
                      <a:endParaRPr>
                        <a:latin typeface="Inter"/>
                        <a:ea typeface="Inter"/>
                        <a:cs typeface="Inter"/>
                        <a:sym typeface="Inter"/>
                      </a:endParaRPr>
                    </a:p>
                  </a:txBody>
                  <a:tcPr marT="91450" marB="91450"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222F5F"/>
                      </a:solidFill>
                      <a:prstDash val="solid"/>
                      <a:round/>
                      <a:headEnd len="sm" w="sm" type="none"/>
                      <a:tailEnd len="sm" w="sm" type="none"/>
                    </a:lnT>
                    <a:lnB cap="flat" cmpd="sng" w="12700">
                      <a:solidFill>
                        <a:srgbClr val="FFFFFF"/>
                      </a:solidFill>
                      <a:prstDash val="solid"/>
                      <a:round/>
                      <a:headEnd len="sm" w="sm" type="none"/>
                      <a:tailEnd len="sm" w="sm" type="none"/>
                    </a:lnB>
                  </a:tcPr>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