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y="10058400" cx="7772400"/>
  <p:notesSz cx="6858000" cy="9144000"/>
  <p:embeddedFontLst>
    <p:embeddedFont>
      <p:font typeface="Halant"/>
      <p:regular r:id="rId25"/>
      <p:bold r:id="rId26"/>
    </p:embeddedFont>
    <p:embeddedFont>
      <p:font typeface="Plus Jakarta Sans"/>
      <p:regular r:id="rId27"/>
      <p:bold r:id="rId28"/>
      <p:italic r:id="rId29"/>
      <p:boldItalic r:id="rId30"/>
    </p:embeddedFont>
    <p:embeddedFont>
      <p:font typeface="Inter"/>
      <p:regular r:id="rId31"/>
      <p:bold r:id="rId32"/>
      <p:italic r:id="rId33"/>
      <p:boldItalic r:id="rId34"/>
    </p:embeddedFont>
    <p:embeddedFont>
      <p:font typeface="Plus Jakarta Sans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23118F5-DEA5-4503-8CB1-9AACB800F834}">
  <a:tblStyle styleId="{923118F5-DEA5-4503-8CB1-9AACB800F83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F356F6A-328D-4D50-9EFC-2FFA3340648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Halant-bold.fntdata"/><Relationship Id="rId25" Type="http://schemas.openxmlformats.org/officeDocument/2006/relationships/font" Target="fonts/Halant-regular.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Inter-regular.fntdata"/><Relationship Id="rId30" Type="http://schemas.openxmlformats.org/officeDocument/2006/relationships/font" Target="fonts/PlusJakartaSans-boldItalic.fntdata"/><Relationship Id="rId11" Type="http://schemas.openxmlformats.org/officeDocument/2006/relationships/slide" Target="slides/slide3.xml"/><Relationship Id="rId33" Type="http://schemas.openxmlformats.org/officeDocument/2006/relationships/font" Target="fonts/Inter-italic.fntdata"/><Relationship Id="rId10" Type="http://schemas.openxmlformats.org/officeDocument/2006/relationships/slide" Target="slides/slide2.xml"/><Relationship Id="rId32" Type="http://schemas.openxmlformats.org/officeDocument/2006/relationships/font" Target="fonts/Inter-bold.fntdata"/><Relationship Id="rId13" Type="http://schemas.openxmlformats.org/officeDocument/2006/relationships/slide" Target="slides/slide5.xml"/><Relationship Id="rId35" Type="http://schemas.openxmlformats.org/officeDocument/2006/relationships/font" Target="fonts/PlusJakartaSansMedium-regular.fntdata"/><Relationship Id="rId12" Type="http://schemas.openxmlformats.org/officeDocument/2006/relationships/slide" Target="slides/slide4.xml"/><Relationship Id="rId34" Type="http://schemas.openxmlformats.org/officeDocument/2006/relationships/font" Target="fonts/Inter-boldItalic.fntdata"/><Relationship Id="rId15" Type="http://schemas.openxmlformats.org/officeDocument/2006/relationships/slide" Target="slides/slide7.xml"/><Relationship Id="rId37" Type="http://schemas.openxmlformats.org/officeDocument/2006/relationships/font" Target="fonts/PlusJakartaSansMedium-italic.fntdata"/><Relationship Id="rId14" Type="http://schemas.openxmlformats.org/officeDocument/2006/relationships/slide" Target="slides/slide6.xml"/><Relationship Id="rId36" Type="http://schemas.openxmlformats.org/officeDocument/2006/relationships/font" Target="fonts/PlusJakartaSansMedium-bold.fntdata"/><Relationship Id="rId17" Type="http://schemas.openxmlformats.org/officeDocument/2006/relationships/slide" Target="slides/slide9.xml"/><Relationship Id="rId16" Type="http://schemas.openxmlformats.org/officeDocument/2006/relationships/slide" Target="slides/slide8.xml"/><Relationship Id="rId38" Type="http://schemas.openxmlformats.org/officeDocument/2006/relationships/font" Target="fonts/PlusJakartaSansMedium-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2270148615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2270148615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32270148615_0_3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2270148615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32270148615_0_5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32270148615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2270148615_0_5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32270148615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2270148615_0_7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2270148615_0_7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32270148615_0_6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32270148615_0_6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322930eb081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22930eb081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22930eb081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322930eb081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159257ea86_0_6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159257ea8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2270148615_0_4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2270148615_0_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2270148615_0_6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2270148615_0_6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2270148615_0_6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2270148615_0_6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73a53bc4b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73a53bc4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22930eb081_0_1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22930eb081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2270148615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2270148615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2270148615_0_3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2270148615_0_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09" name="Google Shape;109;p2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4" name="Google Shape;114;p2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21" name="Google Shape;121;p3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0" name="Google Shape;130;p3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137" name="Google Shape;137;p3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98" name="Google Shape;98;p25"/>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1700">
              <a:solidFill>
                <a:schemeClr val="dk1"/>
              </a:solidFill>
              <a:latin typeface="Halant"/>
              <a:ea typeface="Halant"/>
              <a:cs typeface="Halant"/>
              <a:sym typeface="Halant"/>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9" name="Google Shape;149;p37"/>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150" name="Google Shape;150;p37"/>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151" name="Google Shape;151;p37"/>
          <p:cNvCxnSpPr>
            <a:stCxn id="150" idx="2"/>
            <a:endCxn id="152"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3" name="Google Shape;153;p37"/>
          <p:cNvCxnSpPr>
            <a:stCxn id="150"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154" name="Google Shape;154;p37"/>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155" name="Google Shape;155;p37"/>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156" name="Google Shape;156;p37"/>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152" name="Google Shape;152;p37"/>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157" name="Google Shape;157;p37"/>
          <p:cNvCxnSpPr>
            <a:stCxn id="150" idx="2"/>
            <a:endCxn id="154"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8" name="Google Shape;158;p37"/>
          <p:cNvCxnSpPr>
            <a:stCxn id="150" idx="2"/>
            <a:endCxn id="155"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9" name="Google Shape;159;p37"/>
          <p:cNvCxnSpPr>
            <a:stCxn id="150" idx="2"/>
            <a:endCxn id="156"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160" name="Google Shape;160;p37"/>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161" name="Google Shape;161;p37"/>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162" name="Google Shape;162;p37"/>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163" name="Google Shape;163;p37"/>
          <p:cNvGraphicFramePr/>
          <p:nvPr/>
        </p:nvGraphicFramePr>
        <p:xfrm>
          <a:off x="417600" y="7230883"/>
          <a:ext cx="3000000" cy="3000000"/>
        </p:xfrm>
        <a:graphic>
          <a:graphicData uri="http://schemas.openxmlformats.org/drawingml/2006/table">
            <a:tbl>
              <a:tblPr>
                <a:noFill/>
                <a:tableStyleId>{923118F5-DEA5-4503-8CB1-9AACB800F834}</a:tableStyleId>
              </a:tblPr>
              <a:tblGrid>
                <a:gridCol w="3553725"/>
                <a:gridCol w="3383475"/>
              </a:tblGrid>
              <a:tr h="479675">
                <a:tc>
                  <a:txBody>
                    <a:bodyPr/>
                    <a:lstStyle/>
                    <a:p>
                      <a:pPr indent="0" lvl="0" marL="0" rtl="0" algn="l">
                        <a:spcBef>
                          <a:spcPts val="0"/>
                        </a:spcBef>
                        <a:spcAft>
                          <a:spcPts val="0"/>
                        </a:spcAft>
                        <a:buNone/>
                      </a:pPr>
                      <a:r>
                        <a:rPr lang="en" sz="1100">
                          <a:latin typeface="Inter"/>
                          <a:ea typeface="Inter"/>
                          <a:cs typeface="Inter"/>
                          <a:sym typeface="Inter"/>
                        </a:rPr>
                        <a:t>Write an event in your life or the world around you: _________________ Using the above questions, what makes that event historically significant?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Does something have to be significant for everyone for it to be historically significant? Explain.</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4" name="Google Shape;164;p37"/>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165" name="Google Shape;165;p37"/>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166" name="Google Shape;166;p37"/>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3" name="Shape 293"/>
        <p:cNvGrpSpPr/>
        <p:nvPr/>
      </p:nvGrpSpPr>
      <p:grpSpPr>
        <a:xfrm>
          <a:off x="0" y="0"/>
          <a:ext cx="0" cy="0"/>
          <a:chOff x="0" y="0"/>
          <a:chExt cx="0" cy="0"/>
        </a:xfrm>
      </p:grpSpPr>
      <p:pic>
        <p:nvPicPr>
          <p:cNvPr id="294" name="Google Shape;294;p46"/>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295" name="Google Shape;295;p4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96" name="Google Shape;296;p4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297" name="Google Shape;297;p46"/>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298" name="Google Shape;298;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9" name="Google Shape;299;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00" name="Google Shape;300;p46"/>
          <p:cNvGraphicFramePr/>
          <p:nvPr/>
        </p:nvGraphicFramePr>
        <p:xfrm>
          <a:off x="455300" y="3418500"/>
          <a:ext cx="3000000" cy="3000000"/>
        </p:xfrm>
        <a:graphic>
          <a:graphicData uri="http://schemas.openxmlformats.org/drawingml/2006/table">
            <a:tbl>
              <a:tblPr>
                <a:noFill/>
                <a:tableStyleId>{923118F5-DEA5-4503-8CB1-9AACB800F834}</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Toypurina. But she didn't go down without a fight. Toypurina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301" name="Google Shape;301;p46"/>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302" name="Google Shape;302;p46"/>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303" name="Google Shape;303;p46"/>
          <p:cNvSpPr txBox="1"/>
          <p:nvPr/>
        </p:nvSpPr>
        <p:spPr>
          <a:xfrm>
            <a:off x="455300" y="7681800"/>
            <a:ext cx="6861900" cy="177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Toypurina was a Tongva medicine woman born in 1760 in present-day California. She became a respected leader who helped organize a rebellion against Spanish colonists.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Spanish brutally whipped many and sent them back to their villages as warnings. Toypurina was interrogated, forcibly converted to Christianity, and  jailed for several years.</a:t>
            </a:r>
            <a:endParaRPr sz="11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7" name="Shape 307"/>
        <p:cNvGrpSpPr/>
        <p:nvPr/>
      </p:nvGrpSpPr>
      <p:grpSpPr>
        <a:xfrm>
          <a:off x="0" y="0"/>
          <a:ext cx="0" cy="0"/>
          <a:chOff x="0" y="0"/>
          <a:chExt cx="0" cy="0"/>
        </a:xfrm>
      </p:grpSpPr>
      <p:sp>
        <p:nvSpPr>
          <p:cNvPr id="308" name="Google Shape;308;p47"/>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“Resistance and Rebellion on the Spanish Frontier” (Exemplar)</a:t>
            </a:r>
            <a:endParaRPr sz="1900">
              <a:solidFill>
                <a:schemeClr val="dk1"/>
              </a:solidFill>
              <a:latin typeface="Halant"/>
              <a:ea typeface="Halant"/>
              <a:cs typeface="Halant"/>
              <a:sym typeface="Halant"/>
            </a:endParaRPr>
          </a:p>
        </p:txBody>
      </p:sp>
      <p:pic>
        <p:nvPicPr>
          <p:cNvPr id="309" name="Google Shape;309;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0" name="Google Shape;310;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1" name="Google Shape;311;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2" name="Google Shape;312;p47"/>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313" name="Google Shape;313;p47"/>
          <p:cNvGraphicFramePr/>
          <p:nvPr/>
        </p:nvGraphicFramePr>
        <p:xfrm>
          <a:off x="469041" y="1552435"/>
          <a:ext cx="3000000" cy="3000000"/>
        </p:xfrm>
        <a:graphic>
          <a:graphicData uri="http://schemas.openxmlformats.org/drawingml/2006/table">
            <a:tbl>
              <a:tblPr>
                <a:noFill/>
                <a:tableStyleId>{DF356F6A-328D-4D50-9EFC-2FFA3340648D}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a:t>
                      </a:r>
                      <a:r>
                        <a:rPr lang="en" sz="1200">
                          <a:solidFill>
                            <a:schemeClr val="dk1"/>
                          </a:solidFill>
                          <a:highlight>
                            <a:srgbClr val="E95C3D"/>
                          </a:highlight>
                          <a:latin typeface="Inter"/>
                          <a:ea typeface="Inter"/>
                          <a:cs typeface="Inter"/>
                          <a:sym typeface="Inter"/>
                        </a:rPr>
                        <a:t>the Choco peoples repeatedly repulsed Spanish attempts to penetrate into their territory</a:t>
                      </a:r>
                      <a:r>
                        <a:rPr lang="en" sz="1200">
                          <a:solidFill>
                            <a:schemeClr val="dk1"/>
                          </a:solidFill>
                          <a:latin typeface="Inter"/>
                          <a:ea typeface="Inter"/>
                          <a:cs typeface="Inter"/>
                          <a:sym typeface="Inter"/>
                        </a:rPr>
                        <a:t>. By the early decades of the seventeenth century,</a:t>
                      </a:r>
                      <a:r>
                        <a:rPr lang="en" sz="1200">
                          <a:solidFill>
                            <a:schemeClr val="dk1"/>
                          </a:solidFill>
                          <a:highlight>
                            <a:srgbClr val="F1AF4B"/>
                          </a:highlight>
                          <a:latin typeface="Inter"/>
                          <a:ea typeface="Inter"/>
                          <a:cs typeface="Inter"/>
                          <a:sym typeface="Inter"/>
                        </a:rPr>
                        <a:t>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highlight>
                          <a:srgbClr val="F1AF4B"/>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a:t>
                      </a:r>
                      <a:r>
                        <a:rPr lang="en" sz="1200">
                          <a:solidFill>
                            <a:schemeClr val="dk1"/>
                          </a:solidFill>
                          <a:highlight>
                            <a:srgbClr val="E95C3D"/>
                          </a:highlight>
                          <a:latin typeface="Inter"/>
                          <a:ea typeface="Inter"/>
                          <a:cs typeface="Inter"/>
                          <a:sym typeface="Inter"/>
                        </a:rPr>
                        <a:t>Indian resistance became more passive</a:t>
                      </a:r>
                      <a:r>
                        <a:rPr lang="en" sz="1200">
                          <a:solidFill>
                            <a:schemeClr val="dk1"/>
                          </a:solidFill>
                          <a:latin typeface="Inter"/>
                          <a:ea typeface="Inter"/>
                          <a:cs typeface="Inter"/>
                          <a:sym typeface="Inter"/>
                        </a:rPr>
                        <a:t>, taking the form of </a:t>
                      </a:r>
                      <a:r>
                        <a:rPr lang="en" sz="1200">
                          <a:solidFill>
                            <a:schemeClr val="dk1"/>
                          </a:solidFill>
                          <a:highlight>
                            <a:srgbClr val="F1AF4B"/>
                          </a:highlight>
                          <a:latin typeface="Inter"/>
                          <a:ea typeface="Inter"/>
                          <a:cs typeface="Inter"/>
                          <a:sym typeface="Inter"/>
                        </a:rPr>
                        <a:t>flight from Spanish settlements, resistance to acculturation or hispanicization, and rejection of Christianity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E95C3D"/>
                          </a:highlight>
                          <a:latin typeface="Inter"/>
                          <a:ea typeface="Inter"/>
                          <a:cs typeface="Inter"/>
                          <a:sym typeface="Inter"/>
                        </a:rPr>
                        <a:t>The indigenous population also offered outright resistance to the activities of the Franciscans.</a:t>
                      </a:r>
                      <a:r>
                        <a:rPr lang="en" sz="1200">
                          <a:solidFill>
                            <a:schemeClr val="dk1"/>
                          </a:solidFill>
                          <a:latin typeface="Inter"/>
                          <a:ea typeface="Inter"/>
                          <a:cs typeface="Inter"/>
                          <a:sym typeface="Inter"/>
                        </a:rPr>
                        <a:t> Indian resistance manifested itself in a number of ways. </a:t>
                      </a:r>
                      <a:r>
                        <a:rPr lang="en" sz="1200">
                          <a:solidFill>
                            <a:schemeClr val="dk1"/>
                          </a:solidFill>
                          <a:highlight>
                            <a:srgbClr val="F1AF4B"/>
                          </a:highlight>
                          <a:latin typeface="Inter"/>
                          <a:ea typeface="Inter"/>
                          <a:cs typeface="Inter"/>
                          <a:sym typeface="Inter"/>
                        </a:rPr>
                        <a:t>They refused, for example, to accept the friars' authority or to attend catechism</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Fray Miguel de Vera, who met so much resistance in the small hamlet of Taita </a:t>
                      </a:r>
                      <a:r>
                        <a:rPr lang="en" sz="1200">
                          <a:solidFill>
                            <a:schemeClr val="dk1"/>
                          </a:solidFill>
                          <a:latin typeface="Inter"/>
                          <a:ea typeface="Inter"/>
                          <a:cs typeface="Inter"/>
                          <a:sym typeface="Inter"/>
                        </a:rPr>
                        <a:t>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a:t>
                      </a:r>
                      <a:r>
                        <a:rPr lang="en" sz="1200">
                          <a:solidFill>
                            <a:schemeClr val="dk1"/>
                          </a:solidFill>
                          <a:highlight>
                            <a:srgbClr val="E95C3D"/>
                          </a:highlight>
                          <a:latin typeface="Inter"/>
                          <a:ea typeface="Inter"/>
                          <a:cs typeface="Inter"/>
                          <a:sym typeface="Inter"/>
                        </a:rPr>
                        <a:t>Indians also challenged the missionaries with direct and violent resistance</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In May 1674, for example, Marzal reported that the Indians of the settlement of Lloro had taken up arms against the leader of the Franciscan mission, Castro Rivadeneyra</a:t>
                      </a:r>
                      <a:r>
                        <a:rPr lang="en" sz="1200">
                          <a:solidFill>
                            <a:schemeClr val="dk1"/>
                          </a:solidFill>
                          <a:latin typeface="Inter"/>
                          <a:ea typeface="Inter"/>
                          <a:cs typeface="Inter"/>
                          <a:sym typeface="Inter"/>
                        </a:rPr>
                        <a:t>… Two years later, in 1676, the president of the Franciscan hospice in the city of Antioquia, Fray Francisco Caro, reported an incident involving another missionary in the Choco, </a:t>
                      </a:r>
                      <a:r>
                        <a:rPr lang="en" sz="1200">
                          <a:solidFill>
                            <a:schemeClr val="dk1"/>
                          </a:solidFill>
                          <a:highlight>
                            <a:srgbClr val="F1AF4B"/>
                          </a:highlight>
                          <a:latin typeface="Inter"/>
                          <a:ea typeface="Inter"/>
                          <a:cs typeface="Inter"/>
                          <a:sym typeface="Inter"/>
                        </a:rPr>
                        <a:t>Fray Francisco Garcia, who was apparently attacked for ordering an Indian to pray</a:t>
                      </a:r>
                      <a:r>
                        <a:rPr lang="en" sz="1200">
                          <a:solidFill>
                            <a:schemeClr val="dk1"/>
                          </a:solidFill>
                          <a:latin typeface="Inter"/>
                          <a:ea typeface="Inter"/>
                          <a:cs typeface="Inter"/>
                          <a:sym typeface="Inter"/>
                        </a:rPr>
                        <a:t>. </a:t>
                      </a:r>
                      <a:r>
                        <a:rPr lang="en" sz="1200">
                          <a:solidFill>
                            <a:schemeClr val="dk1"/>
                          </a:solidFill>
                          <a:highlight>
                            <a:srgbClr val="6484F3"/>
                          </a:highlight>
                          <a:latin typeface="Inter"/>
                          <a:ea typeface="Inter"/>
                          <a:cs typeface="Inter"/>
                          <a:sym typeface="Inter"/>
                        </a:rPr>
                        <a:t>Such attacks were clearly part of more widespread resistance to white incursions, as all Spaniards in the Choco appear to have felt at risk.</a:t>
                      </a:r>
                      <a:r>
                        <a:rPr lang="en" sz="1200">
                          <a:solidFill>
                            <a:schemeClr val="dk1"/>
                          </a:solidFill>
                          <a:latin typeface="Inter"/>
                          <a:ea typeface="Inter"/>
                          <a:cs typeface="Inter"/>
                          <a:sym typeface="Inter"/>
                        </a:rPr>
                        <a:t> The miner </a:t>
                      </a:r>
                      <a:r>
                        <a:rPr lang="en" sz="1200">
                          <a:solidFill>
                            <a:schemeClr val="dk1"/>
                          </a:solidFill>
                          <a:highlight>
                            <a:srgbClr val="F1AF4B"/>
                          </a:highlight>
                          <a:latin typeface="Inter"/>
                          <a:ea typeface="Inter"/>
                          <a:cs typeface="Inter"/>
                          <a:sym typeface="Inter"/>
                        </a:rPr>
                        <a:t>Domingo de Veitia y Gamboa, for example, wrote from Lloro in September 1674 that "the Indians . . . every day say they want to kill us.”...</a:t>
                      </a:r>
                      <a:endParaRPr sz="1200">
                        <a:solidFill>
                          <a:schemeClr val="dk1"/>
                        </a:solidFill>
                        <a:highlight>
                          <a:srgbClr val="F1AF4B"/>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1AF4B"/>
                          </a:highlight>
                          <a:latin typeface="Inter"/>
                          <a:ea typeface="Inter"/>
                          <a:cs typeface="Inter"/>
                          <a:sym typeface="Inter"/>
                        </a:rPr>
                        <a:t>On January 15, 1684, a large-scale rebellion broke out in the settlement of Negua</a:t>
                      </a:r>
                      <a:r>
                        <a:rPr lang="en" sz="1200">
                          <a:solidFill>
                            <a:schemeClr val="dk1"/>
                          </a:solidFill>
                          <a:latin typeface="Inter"/>
                          <a:ea typeface="Inter"/>
                          <a:cs typeface="Inter"/>
                          <a:sym typeface="Inter"/>
                        </a:rPr>
                        <a:t>; </a:t>
                      </a:r>
                      <a:r>
                        <a:rPr lang="en" sz="1200">
                          <a:solidFill>
                            <a:schemeClr val="dk1"/>
                          </a:solidFill>
                          <a:highlight>
                            <a:srgbClr val="6484F3"/>
                          </a:highlight>
                          <a:latin typeface="Inter"/>
                          <a:ea typeface="Inter"/>
                          <a:cs typeface="Inter"/>
                          <a:sym typeface="Inter"/>
                        </a:rPr>
                        <a:t>the revolt spread through Citara territory and resulted in the massacre of most Spanish inhabitants and their servants: missionaries, miners, and Spanish traders, as well as mestizos, mulattos, slaves, and Indian porters from the interior.</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More than one hundred people were killed in the violence, which involved hundreds of Indians and spread rapidly across the province.</a:t>
                      </a:r>
                      <a:r>
                        <a:rPr lang="en" sz="1200">
                          <a:solidFill>
                            <a:schemeClr val="dk1"/>
                          </a:solidFill>
                          <a:latin typeface="Inter"/>
                          <a:ea typeface="Inter"/>
                          <a:cs typeface="Inter"/>
                          <a:sym typeface="Inter"/>
                        </a:rPr>
                        <a:t>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7" name="Shape 317"/>
        <p:cNvGrpSpPr/>
        <p:nvPr/>
      </p:nvGrpSpPr>
      <p:grpSpPr>
        <a:xfrm>
          <a:off x="0" y="0"/>
          <a:ext cx="0" cy="0"/>
          <a:chOff x="0" y="0"/>
          <a:chExt cx="0" cy="0"/>
        </a:xfrm>
      </p:grpSpPr>
      <p:sp>
        <p:nvSpPr>
          <p:cNvPr id="318" name="Google Shape;318;p48"/>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a:ea typeface="Plus Jakarta Sans"/>
                <a:cs typeface="Plus Jakarta Sans"/>
                <a:sym typeface="Plus Jakarta Sans"/>
              </a:rPr>
              <a:t>Reading Questions (Resistance &amp; Rebellion Exemplar)</a:t>
            </a:r>
            <a:endParaRPr sz="1900">
              <a:solidFill>
                <a:schemeClr val="dk1"/>
              </a:solidFill>
              <a:latin typeface="Plus Jakarta Sans"/>
              <a:ea typeface="Plus Jakarta Sans"/>
              <a:cs typeface="Plus Jakarta Sans"/>
              <a:sym typeface="Plus Jakarta Sans"/>
            </a:endParaRPr>
          </a:p>
        </p:txBody>
      </p:sp>
      <p:pic>
        <p:nvPicPr>
          <p:cNvPr id="319" name="Google Shape;319;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0" name="Google Shape;320;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1" name="Google Shape;321;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2" name="Google Shape;322;p4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3" name="Google Shape;323;p48"/>
          <p:cNvSpPr txBox="1"/>
          <p:nvPr/>
        </p:nvSpPr>
        <p:spPr>
          <a:xfrm>
            <a:off x="594300" y="1645888"/>
            <a:ext cx="6583800" cy="7452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main participants in this example of resistance were the Choco Indigenous people, including different groups within their communities, as well as missionaries and Spanish colonizers.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Choco people fought back against Spanish colonization, with resistance manifesting in both passive and active forms. In 1684, a large-scale rebellion broke out in the settlement of Negua, leading to the massacre of Spanish settlers, missionaries, and their servants. The rebels burned down settlements and took the possessions of Spanish residents.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resistance was sparked by Spanish domination of Choco, including forced conversion to Christianity, subjugation by missionaries, and efforts to control the Indigenous population. The repeated disruptions to their way of life and the abuses by Spanish colonizers led to widespread anger and rebellion.</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impact of this resistance was significant, as it temporarily disrupted Spanish control in the region. It caused the deaths of many Spanish settlers and showed the strength of Indigenous opposition to European colonization. However, it did not completely stop Spanish occupation, although it did force them to take stronger measures in securing their control.</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Indigenous rebellion disrupted Spanish control in Choco</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324" name="Google Shape;324;p48"/>
          <p:cNvSpPr/>
          <p:nvPr/>
        </p:nvSpPr>
        <p:spPr>
          <a:xfrm>
            <a:off x="683850" y="2163175"/>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5" name="Google Shape;325;p48"/>
          <p:cNvSpPr/>
          <p:nvPr/>
        </p:nvSpPr>
        <p:spPr>
          <a:xfrm>
            <a:off x="683850" y="2374150"/>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6" name="Google Shape;326;p48"/>
          <p:cNvSpPr/>
          <p:nvPr/>
        </p:nvSpPr>
        <p:spPr>
          <a:xfrm>
            <a:off x="683850" y="2585125"/>
            <a:ext cx="431100" cy="177900"/>
          </a:xfrm>
          <a:prstGeom prst="rect">
            <a:avLst/>
          </a:prstGeom>
          <a:solidFill>
            <a:srgbClr val="6484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0" name="Shape 330"/>
        <p:cNvGrpSpPr/>
        <p:nvPr/>
      </p:nvGrpSpPr>
      <p:grpSpPr>
        <a:xfrm>
          <a:off x="0" y="0"/>
          <a:ext cx="0" cy="0"/>
          <a:chOff x="0" y="0"/>
          <a:chExt cx="0" cy="0"/>
        </a:xfrm>
      </p:grpSpPr>
      <p:sp>
        <p:nvSpPr>
          <p:cNvPr id="331" name="Google Shape;331;p4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“Revolt” (Exemplar)</a:t>
            </a:r>
            <a:endParaRPr sz="1900">
              <a:solidFill>
                <a:schemeClr val="dk1"/>
              </a:solidFill>
              <a:latin typeface="Halant"/>
              <a:ea typeface="Halant"/>
              <a:cs typeface="Halant"/>
              <a:sym typeface="Halant"/>
            </a:endParaRPr>
          </a:p>
        </p:txBody>
      </p:sp>
      <p:pic>
        <p:nvPicPr>
          <p:cNvPr id="332" name="Google Shape;332;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3" name="Google Shape;333;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4" name="Google Shape;334;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35" name="Google Shape;335;p4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336" name="Google Shape;336;p49"/>
          <p:cNvGraphicFramePr/>
          <p:nvPr/>
        </p:nvGraphicFramePr>
        <p:xfrm>
          <a:off x="469041" y="1476235"/>
          <a:ext cx="3000000" cy="3000000"/>
        </p:xfrm>
        <a:graphic>
          <a:graphicData uri="http://schemas.openxmlformats.org/drawingml/2006/table">
            <a:tbl>
              <a:tblPr>
                <a:noFill/>
                <a:tableStyleId>{DF356F6A-328D-4D50-9EFC-2FFA3340648D}</a:tableStyleId>
              </a:tblPr>
              <a:tblGrid>
                <a:gridCol w="6969025"/>
              </a:tblGrid>
              <a:tr h="299750">
                <a:tc>
                  <a:txBody>
                    <a:bodyPr/>
                    <a:lstStyle/>
                    <a:p>
                      <a:pPr indent="0" lvl="0" marL="0" rtl="0" algn="l">
                        <a:spcBef>
                          <a:spcPts val="0"/>
                        </a:spcBef>
                        <a:spcAft>
                          <a:spcPts val="0"/>
                        </a:spcAft>
                        <a:buNone/>
                      </a:pPr>
                      <a:r>
                        <a:rPr lang="en" sz="1100">
                          <a:latin typeface="Halant"/>
                          <a:ea typeface="Halant"/>
                          <a:cs typeface="Halant"/>
                          <a:sym typeface="Halant"/>
                        </a:rPr>
                        <a:t>Source: Matthew Liebmann</a:t>
                      </a:r>
                      <a:r>
                        <a:rPr lang="en" sz="1100">
                          <a:solidFill>
                            <a:srgbClr val="000000"/>
                          </a:solidFill>
                          <a:latin typeface="Halant"/>
                          <a:ea typeface="Halant"/>
                          <a:cs typeface="Halant"/>
                          <a:sym typeface="Halant"/>
                        </a:rPr>
                        <a:t>, </a:t>
                      </a:r>
                      <a:r>
                        <a:rPr i="1" lang="en" sz="1100">
                          <a:latin typeface="Halant"/>
                          <a:ea typeface="Halant"/>
                          <a:cs typeface="Halant"/>
                          <a:sym typeface="Halant"/>
                        </a:rPr>
                        <a:t>Revolt: An Archaeological History of Pueblo Resistance and Revitalization in 17th Century New Mexico</a:t>
                      </a:r>
                      <a:r>
                        <a:rPr lang="en" sz="1100">
                          <a:latin typeface="Halant"/>
                          <a:ea typeface="Halant"/>
                          <a:cs typeface="Halant"/>
                          <a:sym typeface="Halant"/>
                        </a:rPr>
                        <a:t>, 2012.</a:t>
                      </a:r>
                      <a:endParaRPr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highlight>
                            <a:srgbClr val="FFFFFF"/>
                          </a:highlight>
                          <a:latin typeface="Inter"/>
                          <a:ea typeface="Inter"/>
                          <a:cs typeface="Inter"/>
                          <a:sym typeface="Inter"/>
                        </a:rPr>
                        <a:t>Matthew Liebmann is a Professor of Archaeology at Harvard University.</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 sun rose over New Mexico on the morning of Saturday, August 10, </a:t>
                      </a:r>
                      <a:r>
                        <a:rPr lang="en" sz="1100">
                          <a:solidFill>
                            <a:schemeClr val="dk1"/>
                          </a:solidFill>
                          <a:highlight>
                            <a:srgbClr val="E95C3D"/>
                          </a:highlight>
                          <a:latin typeface="Inter"/>
                          <a:ea typeface="Inter"/>
                          <a:cs typeface="Inter"/>
                          <a:sym typeface="Inter"/>
                        </a:rPr>
                        <a:t>it sparked a fuse of nativist fury that exploded first among the Pueblos</a:t>
                      </a:r>
                      <a:r>
                        <a:rPr lang="en" sz="1100">
                          <a:solidFill>
                            <a:schemeClr val="dk1"/>
                          </a:solidFill>
                          <a:latin typeface="Inter"/>
                          <a:ea typeface="Inter"/>
                          <a:cs typeface="Inter"/>
                          <a:sym typeface="Inter"/>
                        </a:rPr>
                        <a:t> north of Santa Fe. Later in the day they would be j</a:t>
                      </a:r>
                      <a:r>
                        <a:rPr lang="en" sz="1100">
                          <a:solidFill>
                            <a:schemeClr val="dk1"/>
                          </a:solidFill>
                          <a:highlight>
                            <a:srgbClr val="F1AF4B"/>
                          </a:highlight>
                          <a:latin typeface="Inter"/>
                          <a:ea typeface="Inter"/>
                          <a:cs typeface="Inter"/>
                          <a:sym typeface="Inter"/>
                        </a:rPr>
                        <a:t>oined by the Pueblos to the west, south, and east of the capital</a:t>
                      </a:r>
                      <a:r>
                        <a:rPr lang="en" sz="1100">
                          <a:solidFill>
                            <a:schemeClr val="dk1"/>
                          </a:solidFill>
                          <a:latin typeface="Inter"/>
                          <a:ea typeface="Inter"/>
                          <a:cs typeface="Inter"/>
                          <a:sym typeface="Inter"/>
                        </a:rPr>
                        <a:t>… The first ecclesiastical </a:t>
                      </a:r>
                      <a:r>
                        <a:rPr lang="en" sz="1100">
                          <a:solidFill>
                            <a:schemeClr val="dk1"/>
                          </a:solidFill>
                          <a:highlight>
                            <a:srgbClr val="F1AF4B"/>
                          </a:highlight>
                          <a:latin typeface="Inter"/>
                          <a:ea typeface="Inter"/>
                          <a:cs typeface="Inter"/>
                          <a:sym typeface="Inter"/>
                        </a:rPr>
                        <a:t>victim was Fray Juan Pío</a:t>
                      </a:r>
                      <a:r>
                        <a:rPr lang="en" sz="1100">
                          <a:solidFill>
                            <a:schemeClr val="dk1"/>
                          </a:solidFill>
                          <a:latin typeface="Inter"/>
                          <a:ea typeface="Inter"/>
                          <a:cs typeface="Inter"/>
                          <a:sym typeface="Inter"/>
                        </a:rPr>
                        <a:t>, who arrived at Tesuque to say mass shortly after dawn… He was surprised to find the men of the congregation armed to the hilt and smeared with war paint. Alarmed, he reportedly called out to them: “What is this children, are you mad? Do not be disturbed. I will help you and die a thousand deaths for you.” In fact he had only one death to give, and the interpreter of the pueblo, an </a:t>
                      </a:r>
                      <a:r>
                        <a:rPr lang="en" sz="1100">
                          <a:solidFill>
                            <a:schemeClr val="dk1"/>
                          </a:solidFill>
                          <a:highlight>
                            <a:srgbClr val="F1AF4B"/>
                          </a:highlight>
                          <a:latin typeface="Inter"/>
                          <a:ea typeface="Inter"/>
                          <a:cs typeface="Inter"/>
                          <a:sym typeface="Inter"/>
                        </a:rPr>
                        <a:t>indio ladino named Nicolás, took it on the spot</a:t>
                      </a:r>
                      <a:r>
                        <a:rPr lang="en" sz="1100">
                          <a:solidFill>
                            <a:schemeClr val="dk1"/>
                          </a:solidFill>
                          <a:latin typeface="Inter"/>
                          <a:ea typeface="Inter"/>
                          <a:cs typeface="Inter"/>
                          <a:sym typeface="Inter"/>
                        </a:rPr>
                        <a:t>… </a:t>
                      </a:r>
                      <a:r>
                        <a:rPr lang="en" sz="1100">
                          <a:solidFill>
                            <a:schemeClr val="dk1"/>
                          </a:solidFill>
                          <a:highlight>
                            <a:srgbClr val="6484F3"/>
                          </a:highlight>
                          <a:latin typeface="Inter"/>
                          <a:ea typeface="Inter"/>
                          <a:cs typeface="Inter"/>
                          <a:sym typeface="Inter"/>
                        </a:rPr>
                        <a:t>The Pueblo Revolt of 1680 had officially begun.</a:t>
                      </a:r>
                      <a:endParaRPr sz="1100">
                        <a:solidFill>
                          <a:schemeClr val="dk1"/>
                        </a:solidFill>
                        <a:highlight>
                          <a:srgbClr val="6484F3"/>
                        </a:highlight>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Later that morning, word of the uprising reached the pueblo of Kewa, which, as the custodial seat of the Franciscan order in New Mexico, housed the headquarters of the missionaries… </a:t>
                      </a:r>
                      <a:r>
                        <a:rPr lang="en" sz="1100">
                          <a:solidFill>
                            <a:schemeClr val="dk1"/>
                          </a:solidFill>
                          <a:highlight>
                            <a:srgbClr val="F1AF4B"/>
                          </a:highlight>
                          <a:latin typeface="Inter"/>
                          <a:ea typeface="Inter"/>
                          <a:cs typeface="Inter"/>
                          <a:sym typeface="Inter"/>
                        </a:rPr>
                        <a:t>the warriors of Kewa broke in and a skirmish ensued</a:t>
                      </a:r>
                      <a:r>
                        <a:rPr lang="en" sz="1100">
                          <a:solidFill>
                            <a:schemeClr val="dk1"/>
                          </a:solidFill>
                          <a:latin typeface="Inter"/>
                          <a:ea typeface="Inter"/>
                          <a:cs typeface="Inter"/>
                          <a:sym typeface="Inter"/>
                        </a:rPr>
                        <a:t> as the Spaniards struggled in vain to fend off their attackers…</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All told, </a:t>
                      </a:r>
                      <a:r>
                        <a:rPr lang="en" sz="1100">
                          <a:solidFill>
                            <a:schemeClr val="dk1"/>
                          </a:solidFill>
                          <a:highlight>
                            <a:srgbClr val="6484F3"/>
                          </a:highlight>
                          <a:latin typeface="Inter"/>
                          <a:ea typeface="Inter"/>
                          <a:cs typeface="Inter"/>
                          <a:sym typeface="Inter"/>
                        </a:rPr>
                        <a:t>twenty-one of the thirty-three Franciscans stationed in New Mexico were martyred on August 10.</a:t>
                      </a:r>
                      <a:endParaRPr sz="1100">
                        <a:solidFill>
                          <a:schemeClr val="dk1"/>
                        </a:solidFill>
                        <a:highlight>
                          <a:srgbClr val="6484F3"/>
                        </a:highlight>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In some pueblos the nativist cleansing </a:t>
                      </a:r>
                      <a:r>
                        <a:rPr lang="en" sz="1100">
                          <a:solidFill>
                            <a:schemeClr val="dk1"/>
                          </a:solidFill>
                          <a:highlight>
                            <a:srgbClr val="E95C3D"/>
                          </a:highlight>
                          <a:latin typeface="Inter"/>
                          <a:ea typeface="Inter"/>
                          <a:cs typeface="Inter"/>
                          <a:sym typeface="Inter"/>
                        </a:rPr>
                        <a:t>extended beyond the execution of the priests to include the plunder and destruction of mission facilities.</a:t>
                      </a:r>
                      <a:r>
                        <a:rPr lang="en" sz="1100">
                          <a:solidFill>
                            <a:schemeClr val="dk1"/>
                          </a:solidFill>
                          <a:latin typeface="Inter"/>
                          <a:ea typeface="Inter"/>
                          <a:cs typeface="Inter"/>
                          <a:sym typeface="Inter"/>
                        </a:rPr>
                        <a:t> At </a:t>
                      </a:r>
                      <a:r>
                        <a:rPr lang="en" sz="1100">
                          <a:solidFill>
                            <a:schemeClr val="dk1"/>
                          </a:solidFill>
                          <a:highlight>
                            <a:srgbClr val="F1AF4B"/>
                          </a:highlight>
                          <a:latin typeface="Inter"/>
                          <a:ea typeface="Inter"/>
                          <a:cs typeface="Inter"/>
                          <a:sym typeface="Inter"/>
                        </a:rPr>
                        <a:t>Sandia the anti-Spanish fervor was particularly intense. There the people ripped the church doors from the hinges, shattered Christian statues, smashed the mission bells… someone defecated on the main altar of the church, smearing the holy statues with excrement before filing the choir loft with hay and setting it ablaze…</a:t>
                      </a:r>
                      <a:endParaRPr sz="1100">
                        <a:solidFill>
                          <a:schemeClr val="dk1"/>
                        </a:solidFill>
                        <a:highlight>
                          <a:srgbClr val="F1AF4B"/>
                        </a:highlight>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Although the massacre of the priests of New Mexico receives the lion’s share of attention in most histories of the Pueblo Revolt, a</a:t>
                      </a:r>
                      <a:r>
                        <a:rPr lang="en" sz="1100">
                          <a:solidFill>
                            <a:schemeClr val="dk1"/>
                          </a:solidFill>
                          <a:highlight>
                            <a:srgbClr val="E95C3D"/>
                          </a:highlight>
                          <a:latin typeface="Inter"/>
                          <a:ea typeface="Inter"/>
                          <a:cs typeface="Inter"/>
                          <a:sym typeface="Inter"/>
                        </a:rPr>
                        <a:t> far greater toll… was exacted on the secular residents</a:t>
                      </a:r>
                      <a:r>
                        <a:rPr lang="en" sz="1100">
                          <a:solidFill>
                            <a:schemeClr val="dk1"/>
                          </a:solidFill>
                          <a:latin typeface="Inter"/>
                          <a:ea typeface="Inter"/>
                          <a:cs typeface="Inter"/>
                          <a:sym typeface="Inter"/>
                        </a:rPr>
                        <a:t> of the colony… </a:t>
                      </a:r>
                      <a:r>
                        <a:rPr lang="en" sz="1100">
                          <a:solidFill>
                            <a:schemeClr val="dk1"/>
                          </a:solidFill>
                          <a:highlight>
                            <a:srgbClr val="6484F3"/>
                          </a:highlight>
                          <a:latin typeface="Inter"/>
                          <a:ea typeface="Inter"/>
                          <a:cs typeface="Inter"/>
                          <a:sym typeface="Inter"/>
                        </a:rPr>
                        <a:t>Settlers of all stripes were massacred as they attempted to flee…</a:t>
                      </a:r>
                      <a:r>
                        <a:rPr lang="en" sz="1100">
                          <a:solidFill>
                            <a:schemeClr val="dk1"/>
                          </a:solidFill>
                          <a:latin typeface="Inter"/>
                          <a:ea typeface="Inter"/>
                          <a:cs typeface="Inter"/>
                          <a:sym typeface="Inter"/>
                        </a:rPr>
                        <a:t> By the end of the day, </a:t>
                      </a:r>
                      <a:r>
                        <a:rPr lang="en" sz="1100">
                          <a:solidFill>
                            <a:schemeClr val="dk1"/>
                          </a:solidFill>
                          <a:highlight>
                            <a:srgbClr val="F1AF4B"/>
                          </a:highlight>
                          <a:latin typeface="Inter"/>
                          <a:ea typeface="Inter"/>
                          <a:cs typeface="Inter"/>
                          <a:sym typeface="Inter"/>
                        </a:rPr>
                        <a:t>380 colonial settlers would be executed throughout the colony</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 tense two days passed in which the Spaniards engaged the Indian forces in minor skirmishes, while the Pueblo army was fortified with additional reinforcements. By </a:t>
                      </a:r>
                      <a:r>
                        <a:rPr lang="en" sz="1100">
                          <a:solidFill>
                            <a:schemeClr val="dk1"/>
                          </a:solidFill>
                          <a:highlight>
                            <a:srgbClr val="F1AF4B"/>
                          </a:highlight>
                          <a:latin typeface="Inter"/>
                          <a:ea typeface="Inter"/>
                          <a:cs typeface="Inter"/>
                          <a:sym typeface="Inter"/>
                        </a:rPr>
                        <a:t>Friday, August 16, their numbers had swelled to more than twenty-five hundred.</a:t>
                      </a:r>
                      <a:r>
                        <a:rPr lang="en" sz="1100">
                          <a:solidFill>
                            <a:schemeClr val="dk1"/>
                          </a:solidFill>
                          <a:latin typeface="Inter"/>
                          <a:ea typeface="Inter"/>
                          <a:cs typeface="Inter"/>
                          <a:sym typeface="Inter"/>
                        </a:rPr>
                        <a:t> Now they struck the villa with all their might…</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On the twenty-first day of August the column of tattered colonists made their way out of Santa Fe. Under the watchful eye of Pueblo warriors perched on surrounding hilltops, </a:t>
                      </a:r>
                      <a:r>
                        <a:rPr lang="en" sz="1100">
                          <a:solidFill>
                            <a:schemeClr val="dk1"/>
                          </a:solidFill>
                          <a:highlight>
                            <a:srgbClr val="F1AF4B"/>
                          </a:highlight>
                          <a:latin typeface="Inter"/>
                          <a:ea typeface="Inter"/>
                          <a:cs typeface="Inter"/>
                          <a:sym typeface="Inter"/>
                        </a:rPr>
                        <a:t>the straggling remnants of the once-proud colonists now limped down the Rio Grande half-starved and half-naked</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highlight>
                            <a:srgbClr val="E95C3D"/>
                          </a:highlight>
                          <a:latin typeface="Inter"/>
                          <a:ea typeface="Inter"/>
                          <a:cs typeface="Inter"/>
                          <a:sym typeface="Inter"/>
                        </a:rPr>
                        <a:t>The kingdom of New Mexico was lost.</a:t>
                      </a:r>
                      <a:r>
                        <a:rPr lang="en" sz="1100">
                          <a:solidFill>
                            <a:schemeClr val="dk1"/>
                          </a:solidFill>
                          <a:latin typeface="Inter"/>
                          <a:ea typeface="Inter"/>
                          <a:cs typeface="Inter"/>
                          <a:sym typeface="Inter"/>
                        </a:rPr>
                        <a:t> In the eyes of the Spaniards, the Pueblos were guilty of “conspiracy, alliance, and rebellion… apostatizing from the holy faith, forsaking royal obedience…”</a:t>
                      </a:r>
                      <a:endParaRPr sz="1100">
                        <a:solidFill>
                          <a:schemeClr val="dk1"/>
                        </a:solidFill>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100">
                          <a:solidFill>
                            <a:schemeClr val="dk1"/>
                          </a:solidFill>
                          <a:latin typeface="Inter"/>
                          <a:ea typeface="Inter"/>
                          <a:cs typeface="Inter"/>
                          <a:sym typeface="Inter"/>
                        </a:rPr>
                        <a:t>For the </a:t>
                      </a:r>
                      <a:r>
                        <a:rPr lang="en" sz="1100">
                          <a:solidFill>
                            <a:schemeClr val="dk1"/>
                          </a:solidFill>
                          <a:highlight>
                            <a:srgbClr val="E95C3D"/>
                          </a:highlight>
                          <a:latin typeface="Inter"/>
                          <a:ea typeface="Inter"/>
                          <a:cs typeface="Inter"/>
                          <a:sym typeface="Inter"/>
                        </a:rPr>
                        <a:t>Pueblos, however, the siege was the culmination of “a holy war…”</a:t>
                      </a:r>
                      <a:r>
                        <a:rPr lang="en" sz="1100">
                          <a:solidFill>
                            <a:schemeClr val="dk1"/>
                          </a:solidFill>
                          <a:latin typeface="Inter"/>
                          <a:ea typeface="Inter"/>
                          <a:cs typeface="Inter"/>
                          <a:sym typeface="Inter"/>
                        </a:rPr>
                        <a:t> that needed to be fought in order to return balance and harmony to their world, and the victory could hardly have been sweeter. </a:t>
                      </a:r>
                      <a:r>
                        <a:rPr lang="en" sz="1100">
                          <a:solidFill>
                            <a:schemeClr val="dk1"/>
                          </a:solidFill>
                          <a:highlight>
                            <a:srgbClr val="6484F3"/>
                          </a:highlight>
                          <a:latin typeface="Inter"/>
                          <a:ea typeface="Inter"/>
                          <a:cs typeface="Inter"/>
                          <a:sym typeface="Inter"/>
                        </a:rPr>
                        <a:t>After eighty-two years they had finally succeeded in ridding the Pueblo world of the burdens of colonialism. </a:t>
                      </a:r>
                      <a:endParaRPr sz="1100">
                        <a:solidFill>
                          <a:schemeClr val="dk1"/>
                        </a:solidFill>
                        <a:highlight>
                          <a:srgbClr val="6484F3"/>
                        </a:highlight>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0" name="Shape 340"/>
        <p:cNvGrpSpPr/>
        <p:nvPr/>
      </p:nvGrpSpPr>
      <p:grpSpPr>
        <a:xfrm>
          <a:off x="0" y="0"/>
          <a:ext cx="0" cy="0"/>
          <a:chOff x="0" y="0"/>
          <a:chExt cx="0" cy="0"/>
        </a:xfrm>
      </p:grpSpPr>
      <p:sp>
        <p:nvSpPr>
          <p:cNvPr id="341" name="Google Shape;341;p50"/>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Historical Significance</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a:ea typeface="Plus Jakarta Sans"/>
                <a:cs typeface="Plus Jakarta Sans"/>
                <a:sym typeface="Plus Jakarta Sans"/>
              </a:rPr>
              <a:t>Reading Questions (Revolt Exemplar)</a:t>
            </a:r>
            <a:endParaRPr sz="1200">
              <a:solidFill>
                <a:schemeClr val="dk1"/>
              </a:solidFill>
              <a:latin typeface="Plus Jakarta Sans"/>
              <a:ea typeface="Plus Jakarta Sans"/>
              <a:cs typeface="Plus Jakarta Sans"/>
              <a:sym typeface="Plus Jakarta Sans"/>
            </a:endParaRPr>
          </a:p>
        </p:txBody>
      </p:sp>
      <p:pic>
        <p:nvPicPr>
          <p:cNvPr id="342" name="Google Shape;342;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3" name="Google Shape;343;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4" name="Google Shape;344;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45" name="Google Shape;345;p5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46" name="Google Shape;346;p50"/>
          <p:cNvSpPr txBox="1"/>
          <p:nvPr/>
        </p:nvSpPr>
        <p:spPr>
          <a:xfrm>
            <a:off x="594300" y="1645888"/>
            <a:ext cx="6583800" cy="7452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Pueblos, Indigenous people living in New Mexico, who rose up against the Spanish colonizers. Additionally, the Franciscans (Spanish priests) and colonial settlers were targeted during the revolt.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On August 10, 1680, the Pueblos launched a coordinated revolt against the Spanish colonizers in New Mexico. The uprising began with the killing of priests, the destruction of Spanish religious symbols, and the execution of settlers, eventually leading to the expulsion of the Spanish from Santa Fe. The Pueblos successfully regained control of their lands after 82 years of colonial rule.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resistance was sparked by long-standing frustration with Spanish colonial oppression, including the forced conversion to Christianity, the exploitation of labor, and the destruction of Pueblo culture. The revolt was also seen as a "holy war" to restore balance and harmony to the Pueblo world.</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immediate impact was the successful expulsion of the Spanish from New Mexico, with 380 settlers and 21 priests killed. It marked the end of Spanish rule in the region for the time being.</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Pueblos overthrow Spanish, regain cultural autonomy</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347" name="Google Shape;347;p50"/>
          <p:cNvSpPr/>
          <p:nvPr/>
        </p:nvSpPr>
        <p:spPr>
          <a:xfrm>
            <a:off x="683850" y="2163175"/>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8" name="Google Shape;348;p50"/>
          <p:cNvSpPr/>
          <p:nvPr/>
        </p:nvSpPr>
        <p:spPr>
          <a:xfrm>
            <a:off x="683850" y="2374150"/>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9" name="Google Shape;349;p50"/>
          <p:cNvSpPr/>
          <p:nvPr/>
        </p:nvSpPr>
        <p:spPr>
          <a:xfrm>
            <a:off x="683850" y="2585125"/>
            <a:ext cx="431100" cy="177900"/>
          </a:xfrm>
          <a:prstGeom prst="rect">
            <a:avLst/>
          </a:prstGeom>
          <a:solidFill>
            <a:srgbClr val="6484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3" name="Shape 353"/>
        <p:cNvGrpSpPr/>
        <p:nvPr/>
      </p:nvGrpSpPr>
      <p:grpSpPr>
        <a:xfrm>
          <a:off x="0" y="0"/>
          <a:ext cx="0" cy="0"/>
          <a:chOff x="0" y="0"/>
          <a:chExt cx="0" cy="0"/>
        </a:xfrm>
      </p:grpSpPr>
      <p:sp>
        <p:nvSpPr>
          <p:cNvPr id="354" name="Google Shape;354;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r>
              <a:rPr lang="en" sz="1800">
                <a:solidFill>
                  <a:schemeClr val="dk1"/>
                </a:solidFill>
                <a:latin typeface="Halant"/>
                <a:ea typeface="Halant"/>
                <a:cs typeface="Halant"/>
                <a:sym typeface="Halant"/>
              </a:rPr>
              <a:t> (Exemplar)</a:t>
            </a:r>
            <a:endParaRPr sz="1800">
              <a:solidFill>
                <a:schemeClr val="dk1"/>
              </a:solidFill>
              <a:latin typeface="Halant"/>
              <a:ea typeface="Halant"/>
              <a:cs typeface="Halant"/>
              <a:sym typeface="Halant"/>
            </a:endParaRPr>
          </a:p>
        </p:txBody>
      </p:sp>
      <p:pic>
        <p:nvPicPr>
          <p:cNvPr id="355" name="Google Shape;355;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6" name="Google Shape;356;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7" name="Google Shape;357;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58" name="Google Shape;358;p5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59" name="Google Shape;359;p51"/>
          <p:cNvSpPr txBox="1"/>
          <p:nvPr/>
        </p:nvSpPr>
        <p:spPr>
          <a:xfrm>
            <a:off x="594300" y="8838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graphicFrame>
        <p:nvGraphicFramePr>
          <p:cNvPr id="360" name="Google Shape;360;p51"/>
          <p:cNvGraphicFramePr/>
          <p:nvPr/>
        </p:nvGraphicFramePr>
        <p:xfrm>
          <a:off x="381575" y="1425450"/>
          <a:ext cx="3000000" cy="3000000"/>
        </p:xfrm>
        <a:graphic>
          <a:graphicData uri="http://schemas.openxmlformats.org/drawingml/2006/table">
            <a:tbl>
              <a:tblPr>
                <a:noFill/>
                <a:tableStyleId>{923118F5-DEA5-4503-8CB1-9AACB800F834}</a:tableStyleId>
              </a:tblPr>
              <a:tblGrid>
                <a:gridCol w="1339800"/>
                <a:gridCol w="2164825"/>
                <a:gridCol w="3556450"/>
              </a:tblGrid>
              <a:tr h="6631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4146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Choco peoples resisted Spanish colonization through both active rebellion and passive defiance, employing strategies such as violence, rejection of Christian teachings, and flight, that delayed Spanish domination of their territory for over a century.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For over a century after contact, the Choco successfully repelled Spanish attempts to occupy their lands. </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rebellion of 1684 in Negua resulted in widespread massacres of Spaniards and their allies, destruction of settlements, and looting of churches.</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Choco peoples refused to attend catechism, rejected Christian teachings, and resisted acculturation and subjugation.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146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Mapuche people's resistance to Spanish colonization was marked by resilience, adaptability, and military success, resulting in unique negotiations that preserved their autonomy and became inspiration for future resistance movements.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In 1553, the Mapuche launched a highly coordinated attack, killing the Spanish governor at Tucapel and forcing the abandonment of Spanish settlements.</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parlamento, blending Mapuche koyagtun with Iberian negotiation styles, formalized Mapuche independence.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Mapuche example influenced later resistance leaders, who praised their fight for independence.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936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Pueblo Revolt of 1680 was </a:t>
                      </a:r>
                      <a:r>
                        <a:rPr b="1" lang="en" sz="1000">
                          <a:solidFill>
                            <a:srgbClr val="E95C3D"/>
                          </a:solidFill>
                          <a:latin typeface="Inter"/>
                          <a:ea typeface="Inter"/>
                          <a:cs typeface="Inter"/>
                          <a:sym typeface="Inter"/>
                        </a:rPr>
                        <a:t>a </a:t>
                      </a:r>
                      <a:r>
                        <a:rPr b="1" lang="en" sz="1000">
                          <a:solidFill>
                            <a:srgbClr val="E95C3D"/>
                          </a:solidFill>
                          <a:latin typeface="Inter"/>
                          <a:ea typeface="Inter"/>
                          <a:cs typeface="Inter"/>
                          <a:sym typeface="Inter"/>
                        </a:rPr>
                        <a:t>significant Indigenous uprising against Spanish colonial oppression, marked by violent resistance and strategic organization, ultimately achieving a temporary but profound reclamation of sovereignty and cultural autonomy.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spcBef>
                          <a:spcPts val="120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revolt began on August 10, 1680, with simultaneous attacks by the Pueblos across New Mexico.</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Missionaries and secular colonists were targeted; 21 of the 33 Franciscan priests in the region were killed.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Churches were desecrated, Christian statues destroyed, and mission facilities burned, symbolizing rejection of colonial religion.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By August 21, surviving colonists abandoned Santa Fe, leaving New Mexico in Pueblo control.</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672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Indigenous women were central to resistance against colonial domination, using their spiritual, political, and cultural influence to lead revolts, sustain traditional practices, and challenge patriarchal structures imposed by colonizers.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Women like Toypurina organized and led rebellions, showing their pivotal role in anti-colonial resistance.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Chumash visionary’s revitalization movement exemplifies how women’s spiritual power was used to inspire collective defiance.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Practices like poisoning priests, performing forbidden rituals, and preserving traditional gender roles illustrate women’s persistent subversion of colonial systems.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4" name="Shape 364"/>
        <p:cNvGrpSpPr/>
        <p:nvPr/>
      </p:nvGrpSpPr>
      <p:grpSpPr>
        <a:xfrm>
          <a:off x="0" y="0"/>
          <a:ext cx="0" cy="0"/>
          <a:chOff x="0" y="0"/>
          <a:chExt cx="0" cy="0"/>
        </a:xfrm>
      </p:grpSpPr>
      <p:sp>
        <p:nvSpPr>
          <p:cNvPr id="365" name="Google Shape;365;p5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366" name="Google Shape;366;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67" name="Google Shape;367;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68" name="Google Shape;368;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69" name="Google Shape;369;p5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70" name="Google Shape;370;p52"/>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371" name="Google Shape;371;p52"/>
          <p:cNvCxnSpPr>
            <a:stCxn id="372" idx="2"/>
            <a:endCxn id="373"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374" name="Google Shape;374;p52"/>
          <p:cNvCxnSpPr>
            <a:stCxn id="372" idx="3"/>
            <a:endCxn id="375"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376" name="Google Shape;376;p52"/>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Thousands of people were affected during specific events. But, millions of Indigenous people faced oppression and participated in various forms of resistance over centuries.</a:t>
            </a:r>
            <a:endParaRPr sz="900">
              <a:solidFill>
                <a:schemeClr val="dk1"/>
              </a:solidFill>
              <a:latin typeface="Inter"/>
              <a:ea typeface="Inter"/>
              <a:cs typeface="Inter"/>
              <a:sym typeface="Inter"/>
            </a:endParaRPr>
          </a:p>
        </p:txBody>
      </p:sp>
      <p:sp>
        <p:nvSpPr>
          <p:cNvPr id="377" name="Google Shape;377;p52"/>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lives of Indigenous peoples were profoundly impacted. Rebellion often involved cultural survival, religious practices, and life-or-death struggles against colonial forces. </a:t>
            </a:r>
            <a:endParaRPr sz="1000">
              <a:solidFill>
                <a:schemeClr val="dk1"/>
              </a:solidFill>
              <a:latin typeface="Inter"/>
              <a:ea typeface="Inter"/>
              <a:cs typeface="Inter"/>
              <a:sym typeface="Inter"/>
            </a:endParaRPr>
          </a:p>
        </p:txBody>
      </p:sp>
      <p:sp>
        <p:nvSpPr>
          <p:cNvPr id="378" name="Google Shape;378;p52"/>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has had enduring effects that shaped the dynamics of colonial rule. For some, the event were limited to a few years, but in other places it lasted for decades or longer.</a:t>
            </a:r>
            <a:endParaRPr b="1" sz="1000">
              <a:solidFill>
                <a:srgbClr val="E95C3D"/>
              </a:solidFill>
              <a:latin typeface="Inter"/>
              <a:ea typeface="Inter"/>
              <a:cs typeface="Inter"/>
              <a:sym typeface="Inter"/>
            </a:endParaRPr>
          </a:p>
        </p:txBody>
      </p:sp>
      <p:sp>
        <p:nvSpPr>
          <p:cNvPr id="373" name="Google Shape;373;p52"/>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remains relevant in the ongoing struggle for sovereignty, cultural preservation, and rights. Movements such as Standing Rock and land reclamation efforts are examples.</a:t>
            </a:r>
            <a:endParaRPr sz="900">
              <a:solidFill>
                <a:schemeClr val="dk1"/>
              </a:solidFill>
              <a:latin typeface="Inter"/>
              <a:ea typeface="Inter"/>
              <a:cs typeface="Inter"/>
              <a:sym typeface="Inter"/>
            </a:endParaRPr>
          </a:p>
        </p:txBody>
      </p:sp>
      <p:cxnSp>
        <p:nvCxnSpPr>
          <p:cNvPr id="379" name="Google Shape;379;p52"/>
          <p:cNvCxnSpPr>
            <a:stCxn id="372" idx="2"/>
            <a:endCxn id="376"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380" name="Google Shape;380;p52"/>
          <p:cNvCxnSpPr>
            <a:stCxn id="372" idx="2"/>
            <a:endCxn id="377"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381" name="Google Shape;381;p52"/>
          <p:cNvCxnSpPr>
            <a:stCxn id="372" idx="2"/>
            <a:endCxn id="378"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382" name="Google Shape;382;p52"/>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In a nutshell</a:t>
            </a:r>
            <a:r>
              <a:rPr lang="en" sz="1300">
                <a:solidFill>
                  <a:schemeClr val="dk1"/>
                </a:solidFill>
                <a:latin typeface="Inter"/>
                <a:ea typeface="Inter"/>
                <a:cs typeface="Inter"/>
                <a:sym typeface="Inter"/>
              </a:rPr>
              <a:t>: </a:t>
            </a:r>
            <a:r>
              <a:rPr b="1" lang="en" sz="1300" u="sng">
                <a:solidFill>
                  <a:schemeClr val="dk1"/>
                </a:solidFill>
                <a:latin typeface="Inter"/>
                <a:ea typeface="Inter"/>
                <a:cs typeface="Inter"/>
                <a:sym typeface="Inter"/>
              </a:rPr>
              <a:t>Indigenous Resistance</a:t>
            </a:r>
            <a:r>
              <a:rPr lang="en" sz="1300">
                <a:solidFill>
                  <a:schemeClr val="dk1"/>
                </a:solidFill>
                <a:latin typeface="Inter"/>
                <a:ea typeface="Inter"/>
                <a:cs typeface="Inter"/>
                <a:sym typeface="Inter"/>
              </a:rPr>
              <a:t> is historically significant because: </a:t>
            </a:r>
            <a:r>
              <a:rPr b="1" lang="en" sz="1300" u="sng">
                <a:solidFill>
                  <a:srgbClr val="E95C3D"/>
                </a:solidFill>
                <a:latin typeface="Inter"/>
                <a:ea typeface="Inter"/>
                <a:cs typeface="Inter"/>
                <a:sym typeface="Inter"/>
              </a:rPr>
              <a:t>It demonstrates the enduring struggle for autonomy, cultural survival, and justice against systemic oppression, profoundly influencing the histories and futures of Indigenous and settler societies.</a:t>
            </a:r>
            <a:endParaRPr b="1" sz="1300" u="sng">
              <a:solidFill>
                <a:srgbClr val="E95C3D"/>
              </a:solidFill>
              <a:latin typeface="Inter"/>
              <a:ea typeface="Inter"/>
              <a:cs typeface="Inter"/>
              <a:sym typeface="Inter"/>
            </a:endParaRPr>
          </a:p>
        </p:txBody>
      </p:sp>
      <p:sp>
        <p:nvSpPr>
          <p:cNvPr id="375" name="Google Shape;375;p52"/>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Indigenous peoples across the Americas including California, New Mexico, Chile, and Colombia. European settlers, priests, and soldiers were also involved.</a:t>
            </a:r>
            <a:endParaRPr sz="1300">
              <a:solidFill>
                <a:schemeClr val="dk1"/>
              </a:solidFill>
              <a:latin typeface="Inter"/>
              <a:ea typeface="Inter"/>
              <a:cs typeface="Inter"/>
              <a:sym typeface="Inter"/>
            </a:endParaRPr>
          </a:p>
        </p:txBody>
      </p:sp>
      <p:sp>
        <p:nvSpPr>
          <p:cNvPr id="383" name="Google Shape;383;p52"/>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Voyages of </a:t>
            </a:r>
            <a:r>
              <a:rPr b="1" lang="en" sz="1200">
                <a:solidFill>
                  <a:srgbClr val="E95C3D"/>
                </a:solidFill>
                <a:latin typeface="Inter"/>
                <a:ea typeface="Inter"/>
                <a:cs typeface="Inter"/>
                <a:sym typeface="Inter"/>
              </a:rPr>
              <a:t>Columbus</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Spanish Colonization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Columbian Exchange</a:t>
            </a:r>
            <a:endParaRPr sz="1200">
              <a:latin typeface="Inter"/>
              <a:ea typeface="Inter"/>
              <a:cs typeface="Inter"/>
              <a:sym typeface="Inter"/>
            </a:endParaRPr>
          </a:p>
        </p:txBody>
      </p:sp>
      <p:sp>
        <p:nvSpPr>
          <p:cNvPr id="384" name="Google Shape;384;p52"/>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372" name="Google Shape;372;p52"/>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385" name="Google Shape;385;p52"/>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38"/>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172" name="Google Shape;172;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3" name="Google Shape;173;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174" name="Google Shape;174;p3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75" name="Google Shape;17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7" name="Google Shape;177;p38"/>
          <p:cNvGraphicFramePr/>
          <p:nvPr/>
        </p:nvGraphicFramePr>
        <p:xfrm>
          <a:off x="455300" y="3418500"/>
          <a:ext cx="3000000" cy="3000000"/>
        </p:xfrm>
        <a:graphic>
          <a:graphicData uri="http://schemas.openxmlformats.org/drawingml/2006/table">
            <a:tbl>
              <a:tblPr>
                <a:noFill/>
                <a:tableStyleId>{923118F5-DEA5-4503-8CB1-9AACB800F834}</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a:t>
                      </a:r>
                      <a:r>
                        <a:rPr b="1" lang="en" sz="1300">
                          <a:latin typeface="Halant"/>
                          <a:ea typeface="Halant"/>
                          <a:cs typeface="Halant"/>
                          <a:sym typeface="Halant"/>
                        </a:rPr>
                        <a:t>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a:t>
                      </a:r>
                      <a:r>
                        <a:rPr lang="en" sz="1200">
                          <a:latin typeface="Inter"/>
                          <a:ea typeface="Inter"/>
                          <a:cs typeface="Inter"/>
                          <a:sym typeface="Inter"/>
                        </a:rPr>
                        <a:t>Toypurina.</a:t>
                      </a:r>
                      <a:r>
                        <a:rPr lang="en" sz="1200">
                          <a:latin typeface="Inter"/>
                          <a:ea typeface="Inter"/>
                          <a:cs typeface="Inter"/>
                          <a:sym typeface="Inter"/>
                        </a:rPr>
                        <a:t> But she didn't go down without a fight. </a:t>
                      </a:r>
                      <a:r>
                        <a:rPr lang="en" sz="1200">
                          <a:latin typeface="Inter"/>
                          <a:ea typeface="Inter"/>
                          <a:cs typeface="Inter"/>
                          <a:sym typeface="Inter"/>
                        </a:rPr>
                        <a:t>Toypurina</a:t>
                      </a:r>
                      <a:r>
                        <a:rPr lang="en" sz="1200">
                          <a:latin typeface="Inter"/>
                          <a:ea typeface="Inter"/>
                          <a:cs typeface="Inter"/>
                          <a:sym typeface="Inter"/>
                        </a:rPr>
                        <a:t>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178" name="Google Shape;178;p38"/>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79" name="Google Shape;179;p38"/>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180" name="Google Shape;180;p38"/>
          <p:cNvSpPr txBox="1"/>
          <p:nvPr/>
        </p:nvSpPr>
        <p:spPr>
          <a:xfrm>
            <a:off x="455300" y="7681800"/>
            <a:ext cx="6861900" cy="193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 at the San Gabriel Mission?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3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“Resistance and Rebellion on the Spanish Frontier”</a:t>
            </a:r>
            <a:endParaRPr sz="2100">
              <a:solidFill>
                <a:schemeClr val="dk1"/>
              </a:solidFill>
              <a:latin typeface="Halant"/>
              <a:ea typeface="Halant"/>
              <a:cs typeface="Halant"/>
              <a:sym typeface="Halant"/>
            </a:endParaRPr>
          </a:p>
        </p:txBody>
      </p:sp>
      <p:pic>
        <p:nvPicPr>
          <p:cNvPr id="186" name="Google Shape;18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9" name="Google Shape;189;p3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90" name="Google Shape;190;p39"/>
          <p:cNvGraphicFramePr/>
          <p:nvPr/>
        </p:nvGraphicFramePr>
        <p:xfrm>
          <a:off x="469041" y="1323835"/>
          <a:ext cx="3000000" cy="3000000"/>
        </p:xfrm>
        <a:graphic>
          <a:graphicData uri="http://schemas.openxmlformats.org/drawingml/2006/table">
            <a:tbl>
              <a:tblPr>
                <a:noFill/>
                <a:tableStyleId>{DF356F6A-328D-4D50-9EFC-2FFA3340648D}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the Choco peoples repeatedly repulsed Spanish attempts to penetrate into their territory. By the early decades of the seventeenth century,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Indian resistance became more passive, taking the form of flight from Spanish settlements, resistance to acculturation or hispanicization, and rejection of Christianity….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indigenous population also offered outright resistance to the activities of the Franciscans. Indian resistance manifested itself in a number of ways. They refused, for example, to accept the friars' authority or to attend catechism… Fray Miguel de Vera, who met so much resistance in the small hamlet of Taita 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Indians also challenged the missionaries with direct and violent resistance. In May 1674, for example, Marzal reported that the Indians of the settlement of Lloro had taken up arms against the leader of the Franciscan mission, Castro Rivadeneyra… Two years later, in 1676, the president of the Franciscan hospice in the city of Antioquia, Fray Francisco Caro, reported an incident involving another missionary in the Choco, Fray Francisco Garcia, who was apparently attacked for ordering an Indian to pray. Such attacks were clearly part of more widespread resistance to white incursions, as all Spaniards in the Choco appear to have felt at risk. The miner Domingo de Veitia y Gamboa, for example, wrote from Lloro in September 1674 that "the Indians . . . every day say they want to kill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January 15, 1684, a large-scale rebellion broke out in the settlement of Negua; the revolt spread through Citara territory and resulted in the massacre of most Spanish inhabitants and their servants: missionaries, miners, and Spanish traders, as well as mestizos, mulattos, slaves, and Indian porters from the interior. More than one hundred people were killed in the violence, which involved hundreds of Indians and spread rapidly across the province.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0"/>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96" name="Google Shape;196;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7" name="Google Shape;19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8" name="Google Shape;19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0" name="Google Shape;200;p40"/>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01" name="Google Shape;201;p40"/>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40"/>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40"/>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“Revolt”</a:t>
            </a:r>
            <a:endParaRPr sz="2100">
              <a:solidFill>
                <a:schemeClr val="dk1"/>
              </a:solidFill>
              <a:latin typeface="Halant"/>
              <a:ea typeface="Halant"/>
              <a:cs typeface="Halant"/>
              <a:sym typeface="Halant"/>
            </a:endParaRPr>
          </a:p>
        </p:txBody>
      </p:sp>
      <p:pic>
        <p:nvPicPr>
          <p:cNvPr id="209" name="Google Shape;209;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0" name="Google Shape;210;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1" name="Google Shape;21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2" name="Google Shape;212;p41"/>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13" name="Google Shape;213;p41"/>
          <p:cNvGraphicFramePr/>
          <p:nvPr/>
        </p:nvGraphicFramePr>
        <p:xfrm>
          <a:off x="469041" y="1171435"/>
          <a:ext cx="3000000" cy="3000000"/>
        </p:xfrm>
        <a:graphic>
          <a:graphicData uri="http://schemas.openxmlformats.org/drawingml/2006/table">
            <a:tbl>
              <a:tblPr>
                <a:noFill/>
                <a:tableStyleId>{DF356F6A-328D-4D50-9EFC-2FFA3340648D}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Matthew Liebmann</a:t>
                      </a:r>
                      <a:r>
                        <a:rPr lang="en" sz="1200">
                          <a:solidFill>
                            <a:srgbClr val="000000"/>
                          </a:solidFill>
                          <a:latin typeface="Halant"/>
                          <a:ea typeface="Halant"/>
                          <a:cs typeface="Halant"/>
                          <a:sym typeface="Halant"/>
                        </a:rPr>
                        <a:t>, </a:t>
                      </a:r>
                      <a:r>
                        <a:rPr i="1" lang="en" sz="1200">
                          <a:latin typeface="Halant"/>
                          <a:ea typeface="Halant"/>
                          <a:cs typeface="Halant"/>
                          <a:sym typeface="Halant"/>
                        </a:rPr>
                        <a:t>Revolt: An Archaeological History of Pueblo Resistance and Revitalization in 17th Century New Mexico</a:t>
                      </a:r>
                      <a:r>
                        <a:rPr lang="en" sz="1200">
                          <a:latin typeface="Halant"/>
                          <a:ea typeface="Halant"/>
                          <a:cs typeface="Halant"/>
                          <a:sym typeface="Halant"/>
                        </a:rPr>
                        <a:t>, 2012.</a:t>
                      </a:r>
                      <a:endParaRPr sz="12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highlight>
                            <a:srgbClr val="FFFFFF"/>
                          </a:highlight>
                          <a:latin typeface="Inter"/>
                          <a:ea typeface="Inter"/>
                          <a:cs typeface="Inter"/>
                          <a:sym typeface="Inter"/>
                        </a:rPr>
                        <a:t>Matthew Liebmann is a Professor of Archaeology at Harvard University.</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 sun rose over New Mexico on the morning of Saturday, August 10, it sparked a fuse of nativist fury that exploded first among the Pueblos north of Santa Fe. Later in the day they would be joined by the Pueblos to the west, south, and east of the capital… The first ecclesiastical victim was Fray Juan Pío, who arrived at Tesuque to say mass shortly after dawn… He was surprised to find the men of the congregation armed to the hilt and smeared with war paint. Alarmed, he reportedly called out to them: “What is this children, are you mad? Do not be disturbed. I will help you and die a thousand deaths for you.” In fact he had only one death to give, and the interpreter of the pueblo, an indio ladino named Nicolás, took it on the spot… </a:t>
                      </a:r>
                      <a:r>
                        <a:rPr lang="en" sz="1100">
                          <a:solidFill>
                            <a:schemeClr val="dk1"/>
                          </a:solidFill>
                          <a:latin typeface="Inter"/>
                          <a:ea typeface="Inter"/>
                          <a:cs typeface="Inter"/>
                          <a:sym typeface="Inter"/>
                        </a:rPr>
                        <a:t>The Pueblo Revolt of 1680 had officially begun.</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Later that morning, word of the uprising reached the pueblo of Kewa, which, as the custodial seat of the Franciscan order in New Mexico, housed the headquarters of the missionaries… the warriors of Kewa broke in and a skirmish ensued as the Spaniards struggled in vain to fend off their attackers…</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All told, twenty-one of the thirty-three Franciscans stationed in New Mexico were martyred on August 10.</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In some pueblos the nativist cleansing extended beyond the execution of the priests to include the plunder and destruction of mission facilities. At Sandia the anti-Spanish fervor was particularly intense. There the people ripped the church doors from the hinges, shattered Christian statues, smashed the mission bells… someone defecated on the main altar of the church, smearing the holy statues with excrement before filing the choir loft with hay and setting it ablaze…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Although the massacre of the priests of New Mexico receives the lion’s share of attention in most histories of the Pueblo Revolt, a far greater toll… was exacted on the secular residents of the colony… Settlers of all stripes were massacred as they attempted to flee… By the end of the day, 380 colonial settlers would be executed throughout the colony…</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 tense two days passed in which the Spaniards engaged the Indian forces in minor skirmishes, while the Pueblo army was fortified with additional reinforcements. By Friday, August 16, their numbers had swelled to more than twenty-five hundred. Now they struck the villa with all their might…</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On the twenty-first day of August the column of tattered colonists made their way out of Santa Fe. Under the watchful eye of Pueblo warriors perched on surrounding hilltops, the straggling remnants of the once-proud colonists now limped down the Rio Grande half-starved and half-naked…</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The kingdom of New Mexico was lost. In the eyes of the Spaniards, the Pueblos were guilty of “conspiracy, alliance, and rebellion… apostatizing from the holy faith, forsaking royal obedience…”</a:t>
                      </a:r>
                      <a:endParaRPr sz="1100">
                        <a:solidFill>
                          <a:schemeClr val="dk1"/>
                        </a:solidFill>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100">
                          <a:solidFill>
                            <a:schemeClr val="dk1"/>
                          </a:solidFill>
                          <a:latin typeface="Inter"/>
                          <a:ea typeface="Inter"/>
                          <a:cs typeface="Inter"/>
                          <a:sym typeface="Inter"/>
                        </a:rPr>
                        <a:t>For the Pueblos, however, the siege was the culmination of “a holy war…” that needed to be fought in order to return balance and harmony to their world, and the victory could hardly have been sweeter. After eighty-two years they had finally succeeded in ridding the Pueblo world of the burdens of colonialism. </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42"/>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219" name="Google Shape;21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0" name="Google Shape;220;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1" name="Google Shape;221;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2" name="Google Shape;222;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3" name="Google Shape;223;p42"/>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24" name="Google Shape;224;p42"/>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5" name="Google Shape;225;p42"/>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6" name="Google Shape;226;p42"/>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endParaRPr sz="1800">
              <a:solidFill>
                <a:schemeClr val="dk1"/>
              </a:solidFill>
              <a:latin typeface="Halant"/>
              <a:ea typeface="Halant"/>
              <a:cs typeface="Halant"/>
              <a:sym typeface="Halant"/>
            </a:endParaRPr>
          </a:p>
        </p:txBody>
      </p:sp>
      <p:pic>
        <p:nvPicPr>
          <p:cNvPr id="232" name="Google Shape;232;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3" name="Google Shape;233;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5" name="Google Shape;235;p4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36" name="Google Shape;236;p43"/>
          <p:cNvGraphicFramePr/>
          <p:nvPr/>
        </p:nvGraphicFramePr>
        <p:xfrm>
          <a:off x="381575" y="1120650"/>
          <a:ext cx="3000000" cy="3000000"/>
        </p:xfrm>
        <a:graphic>
          <a:graphicData uri="http://schemas.openxmlformats.org/drawingml/2006/table">
            <a:tbl>
              <a:tblPr>
                <a:noFill/>
                <a:tableStyleId>{923118F5-DEA5-4503-8CB1-9AACB800F834}</a:tableStyleId>
              </a:tblPr>
              <a:tblGrid>
                <a:gridCol w="1458875"/>
                <a:gridCol w="1946300"/>
                <a:gridCol w="3655900"/>
              </a:tblGrid>
              <a:tr h="80007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5469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37" name="Google Shape;237;p43"/>
          <p:cNvSpPr txBox="1"/>
          <p:nvPr/>
        </p:nvSpPr>
        <p:spPr>
          <a:xfrm>
            <a:off x="594300" y="5790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243" name="Google Shape;243;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6" name="Google Shape;246;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7" name="Google Shape;247;p44"/>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248" name="Google Shape;248;p44"/>
          <p:cNvCxnSpPr>
            <a:stCxn id="249" idx="2"/>
            <a:endCxn id="250"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1" name="Google Shape;251;p44"/>
          <p:cNvCxnSpPr>
            <a:stCxn id="249" idx="3"/>
            <a:endCxn id="252"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253" name="Google Shape;253;p44"/>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254" name="Google Shape;254;p44"/>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255" name="Google Shape;255;p44"/>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250" name="Google Shape;250;p44"/>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256" name="Google Shape;256;p44"/>
          <p:cNvCxnSpPr>
            <a:stCxn id="249" idx="2"/>
            <a:endCxn id="253"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7" name="Google Shape;257;p44"/>
          <p:cNvCxnSpPr>
            <a:stCxn id="249" idx="2"/>
            <a:endCxn id="254"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8" name="Google Shape;258;p44"/>
          <p:cNvCxnSpPr>
            <a:stCxn id="249" idx="2"/>
            <a:endCxn id="255"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259" name="Google Shape;259;p44"/>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u="sng">
                <a:latin typeface="Inter"/>
                <a:ea typeface="Inter"/>
                <a:cs typeface="Inter"/>
                <a:sym typeface="Inter"/>
              </a:rPr>
              <a:t>Indigenous Resistance</a:t>
            </a:r>
            <a:r>
              <a:rPr lang="en" sz="1300">
                <a:latin typeface="Inter"/>
                <a:ea typeface="Inter"/>
                <a:cs typeface="Inter"/>
                <a:sym typeface="Inter"/>
              </a:rPr>
              <a:t> is historically significant because: 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252" name="Google Shape;252;p44"/>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260" name="Google Shape;260;p44"/>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261" name="Google Shape;261;p44"/>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249" name="Google Shape;249;p44"/>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262" name="Google Shape;262;p44"/>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6" name="Shape 266"/>
        <p:cNvGrpSpPr/>
        <p:nvPr/>
      </p:nvGrpSpPr>
      <p:grpSpPr>
        <a:xfrm>
          <a:off x="0" y="0"/>
          <a:ext cx="0" cy="0"/>
          <a:chOff x="0" y="0"/>
          <a:chExt cx="0" cy="0"/>
        </a:xfrm>
      </p:grpSpPr>
      <p:sp>
        <p:nvSpPr>
          <p:cNvPr id="267" name="Google Shape;267;p4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1700">
              <a:solidFill>
                <a:schemeClr val="dk1"/>
              </a:solidFill>
              <a:latin typeface="Halant"/>
              <a:ea typeface="Halant"/>
              <a:cs typeface="Halant"/>
              <a:sym typeface="Halant"/>
            </a:endParaRPr>
          </a:p>
        </p:txBody>
      </p:sp>
      <p:sp>
        <p:nvSpPr>
          <p:cNvPr id="268" name="Google Shape;268;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9" name="Google Shape;269;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0" name="Google Shape;270;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1" name="Google Shape;271;p4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72" name="Google Shape;272;p45"/>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273" name="Google Shape;273;p45"/>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274" name="Google Shape;274;p45"/>
          <p:cNvCxnSpPr>
            <a:stCxn id="273" idx="2"/>
            <a:endCxn id="275"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276" name="Google Shape;276;p45"/>
          <p:cNvCxnSpPr>
            <a:stCxn id="273"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277" name="Google Shape;277;p45"/>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278" name="Google Shape;278;p45"/>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279" name="Google Shape;279;p45"/>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275" name="Google Shape;275;p45"/>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280" name="Google Shape;280;p45"/>
          <p:cNvCxnSpPr>
            <a:stCxn id="273" idx="2"/>
            <a:endCxn id="277"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281" name="Google Shape;281;p45"/>
          <p:cNvCxnSpPr>
            <a:stCxn id="273" idx="2"/>
            <a:endCxn id="278"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282" name="Google Shape;282;p45"/>
          <p:cNvCxnSpPr>
            <a:stCxn id="273" idx="2"/>
            <a:endCxn id="279"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283" name="Google Shape;283;p45"/>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284" name="Google Shape;284;p45"/>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285" name="Google Shape;285;p45"/>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286" name="Google Shape;286;p45"/>
          <p:cNvGraphicFramePr/>
          <p:nvPr/>
        </p:nvGraphicFramePr>
        <p:xfrm>
          <a:off x="417600" y="7230883"/>
          <a:ext cx="3000000" cy="3000000"/>
        </p:xfrm>
        <a:graphic>
          <a:graphicData uri="http://schemas.openxmlformats.org/drawingml/2006/table">
            <a:tbl>
              <a:tblPr>
                <a:noFill/>
                <a:tableStyleId>{923118F5-DEA5-4503-8CB1-9AACB800F834}</a:tableStyleId>
              </a:tblPr>
              <a:tblGrid>
                <a:gridCol w="3553725"/>
                <a:gridCol w="3383475"/>
              </a:tblGrid>
              <a:tr h="479675">
                <a:tc>
                  <a:txBody>
                    <a:bodyPr/>
                    <a:lstStyle/>
                    <a:p>
                      <a:pPr indent="0" lvl="0" marL="0" rtl="0" algn="l">
                        <a:spcBef>
                          <a:spcPts val="0"/>
                        </a:spcBef>
                        <a:spcAft>
                          <a:spcPts val="0"/>
                        </a:spcAft>
                        <a:buNone/>
                      </a:pPr>
                      <a:r>
                        <a:rPr lang="en" sz="1000">
                          <a:latin typeface="Inter"/>
                          <a:ea typeface="Inter"/>
                          <a:cs typeface="Inter"/>
                          <a:sym typeface="Inter"/>
                        </a:rPr>
                        <a:t>Write an event in your life or the world around you: </a:t>
                      </a:r>
                      <a:r>
                        <a:rPr b="1" lang="en" sz="1000" u="sng">
                          <a:solidFill>
                            <a:srgbClr val="E95C3D"/>
                          </a:solidFill>
                          <a:latin typeface="Inter"/>
                          <a:ea typeface="Inter"/>
                          <a:cs typeface="Inter"/>
                          <a:sym typeface="Inter"/>
                        </a:rPr>
                        <a:t>A Presidential Election</a:t>
                      </a:r>
                      <a:r>
                        <a:rPr lang="en" sz="1000" u="sng">
                          <a:latin typeface="Inter"/>
                          <a:ea typeface="Inter"/>
                          <a:cs typeface="Inter"/>
                          <a:sym typeface="Inter"/>
                        </a:rPr>
                        <a:t> </a:t>
                      </a:r>
                      <a:r>
                        <a:rPr lang="en" sz="1000">
                          <a:latin typeface="Inter"/>
                          <a:ea typeface="Inter"/>
                          <a:cs typeface="Inter"/>
                          <a:sym typeface="Inter"/>
                        </a:rPr>
                        <a:t>Using the above questions, what makes that event historically significant?</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Does something have to be significant for everyone for it to be historically significant? Explain.</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Who: Residents of U.S. and global connections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Quantity: Millions of people, if not billions of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Profundity: Can deeply impact people through policies on healthcare, economics, and foreign policy</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Durability: Sustained impact is felt through judicial appointments and laws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Relevance: It directly shapes current policies that impact people's lives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Not completely. While certain events and people will have more direct impact on certain regions or groups of people. It should have enough of an  effect to be recognizable as significant regardless of geography, background or immediate involvement. It’s influence on structures, shifts, and historical trajectories should be substantial enough to be accepted by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87" name="Google Shape;287;p45"/>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288" name="Google Shape;288;p45"/>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289" name="Google Shape;289;p45"/>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