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AF43443-9225-488D-88CC-804BF1C886EE}">
  <a:tblStyle styleId="{3AF43443-9225-488D-88CC-804BF1C886E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ABB353D-4912-4B25-8FC1-954AC8E3BF80}"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4f82b3a6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4f82b3a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2185830045_0_1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2185830045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2185830045_0_1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2185830045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218583004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21858300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2185830045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218583004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2185830045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2185830045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44f82b3a6b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44f82b3a6b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4.png"/><Relationship Id="rId5"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cxnSp>
        <p:nvCxnSpPr>
          <p:cNvPr id="54" name="Google Shape;54;p13"/>
          <p:cNvCxnSpPr>
            <a:endCxn id="55" idx="1"/>
          </p:cNvCxnSpPr>
          <p:nvPr/>
        </p:nvCxnSpPr>
        <p:spPr>
          <a:xfrm>
            <a:off x="2181150" y="5177825"/>
            <a:ext cx="3211500" cy="385200"/>
          </a:xfrm>
          <a:prstGeom prst="straightConnector1">
            <a:avLst/>
          </a:prstGeom>
          <a:noFill/>
          <a:ln cap="flat" cmpd="sng" w="19050">
            <a:solidFill>
              <a:srgbClr val="595959"/>
            </a:solidFill>
            <a:prstDash val="solid"/>
            <a:round/>
            <a:headEnd len="med" w="med" type="none"/>
            <a:tailEnd len="med" w="med" type="triangle"/>
          </a:ln>
        </p:spPr>
      </p:cxnSp>
      <p:cxnSp>
        <p:nvCxnSpPr>
          <p:cNvPr id="56" name="Google Shape;56;p13"/>
          <p:cNvCxnSpPr>
            <a:endCxn id="57" idx="1"/>
          </p:cNvCxnSpPr>
          <p:nvPr/>
        </p:nvCxnSpPr>
        <p:spPr>
          <a:xfrm flipH="1" rot="10800000">
            <a:off x="2178450" y="4073575"/>
            <a:ext cx="3214200" cy="360000"/>
          </a:xfrm>
          <a:prstGeom prst="straightConnector1">
            <a:avLst/>
          </a:prstGeom>
          <a:noFill/>
          <a:ln cap="flat" cmpd="sng" w="19050">
            <a:solidFill>
              <a:srgbClr val="595959"/>
            </a:solidFill>
            <a:prstDash val="solid"/>
            <a:round/>
            <a:headEnd len="med" w="med" type="none"/>
            <a:tailEnd len="med" w="med" type="triangle"/>
          </a:ln>
        </p:spPr>
      </p:cxnSp>
      <p:sp>
        <p:nvSpPr>
          <p:cNvPr id="58" name="Google Shape;58;p13"/>
          <p:cNvSpPr txBox="1"/>
          <p:nvPr/>
        </p:nvSpPr>
        <p:spPr>
          <a:xfrm>
            <a:off x="2767950" y="3317963"/>
            <a:ext cx="2040900" cy="3024000"/>
          </a:xfrm>
          <a:prstGeom prst="rect">
            <a:avLst/>
          </a:prstGeom>
          <a:solidFill>
            <a:schemeClr val="lt1"/>
          </a:solid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600">
                <a:solidFill>
                  <a:srgbClr val="000000"/>
                </a:solidFill>
                <a:latin typeface="Inter"/>
                <a:ea typeface="Inter"/>
                <a:cs typeface="Inter"/>
                <a:sym typeface="Inter"/>
              </a:rPr>
              <a:t>Historians often identify a primary </a:t>
            </a:r>
            <a:r>
              <a:rPr lang="en" sz="1600">
                <a:latin typeface="Inter"/>
                <a:ea typeface="Inter"/>
                <a:cs typeface="Inter"/>
                <a:sym typeface="Inter"/>
              </a:rPr>
              <a:t>effect</a:t>
            </a:r>
            <a:r>
              <a:rPr lang="en" sz="1600">
                <a:solidFill>
                  <a:srgbClr val="000000"/>
                </a:solidFill>
                <a:latin typeface="Inter"/>
                <a:ea typeface="Inter"/>
                <a:cs typeface="Inter"/>
                <a:sym typeface="Inter"/>
              </a:rPr>
              <a:t> of a historical event. This is never the only </a:t>
            </a:r>
            <a:r>
              <a:rPr lang="en" sz="1600">
                <a:latin typeface="Inter"/>
                <a:ea typeface="Inter"/>
                <a:cs typeface="Inter"/>
                <a:sym typeface="Inter"/>
              </a:rPr>
              <a:t>effect</a:t>
            </a:r>
            <a:r>
              <a:rPr lang="en" sz="1600">
                <a:solidFill>
                  <a:srgbClr val="000000"/>
                </a:solidFill>
                <a:latin typeface="Inter"/>
                <a:ea typeface="Inter"/>
                <a:cs typeface="Inter"/>
                <a:sym typeface="Inter"/>
              </a:rPr>
              <a:t>, but the evidence suggests it is the most significant.</a:t>
            </a:r>
            <a:endParaRPr sz="1700">
              <a:latin typeface="Inter"/>
              <a:ea typeface="Inter"/>
              <a:cs typeface="Inter"/>
              <a:sym typeface="Inter"/>
            </a:endParaRPr>
          </a:p>
        </p:txBody>
      </p:sp>
      <p:sp>
        <p:nvSpPr>
          <p:cNvPr id="59" name="Google Shape;59;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1700">
              <a:solidFill>
                <a:schemeClr val="dk1"/>
              </a:solidFill>
              <a:latin typeface="Halant"/>
              <a:ea typeface="Halant"/>
              <a:cs typeface="Halant"/>
              <a:sym typeface="Halant"/>
            </a:endParaRPr>
          </a:p>
        </p:txBody>
      </p:sp>
      <p:sp>
        <p:nvSpPr>
          <p:cNvPr id="60" name="Google Shape;60;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1" name="Google Shape;61;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2" name="Google Shape;62;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3" name="Google Shape;63;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64" name="Google Shape;64;p13"/>
          <p:cNvSpPr txBox="1"/>
          <p:nvPr/>
        </p:nvSpPr>
        <p:spPr>
          <a:xfrm>
            <a:off x="1816375" y="1325600"/>
            <a:ext cx="5487000" cy="1275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65" name="Google Shape;65;p13"/>
          <p:cNvGraphicFramePr/>
          <p:nvPr/>
        </p:nvGraphicFramePr>
        <p:xfrm>
          <a:off x="469050" y="7265138"/>
          <a:ext cx="3000000" cy="3000000"/>
        </p:xfrm>
        <a:graphic>
          <a:graphicData uri="http://schemas.openxmlformats.org/drawingml/2006/table">
            <a:tbl>
              <a:tblPr>
                <a:noFill/>
                <a:tableStyleId>{3AF43443-9225-488D-88CC-804BF1C886EE}</a:tableStyleId>
              </a:tblPr>
              <a:tblGrid>
                <a:gridCol w="3417150"/>
                <a:gridCol w="3417150"/>
              </a:tblGrid>
              <a:tr h="600300">
                <a:tc>
                  <a:txBody>
                    <a:bodyPr/>
                    <a:lstStyle/>
                    <a:p>
                      <a:pPr indent="0" lvl="0" marL="0" rtl="0" algn="l">
                        <a:spcBef>
                          <a:spcPts val="0"/>
                        </a:spcBef>
                        <a:spcAft>
                          <a:spcPts val="0"/>
                        </a:spcAft>
                        <a:buNone/>
                      </a:pPr>
                      <a:r>
                        <a:rPr lang="en" sz="1100">
                          <a:latin typeface="Inter"/>
                          <a:ea typeface="Inter"/>
                          <a:cs typeface="Inter"/>
                          <a:sym typeface="Inter"/>
                        </a:rPr>
                        <a:t>Think of a new school-wide recycling program as historical event. List a primary effect of the program followed by two secondary effects.</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Why is knowing the effect of something helpful for better understanding it?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rPr lang="en" sz="1000">
                          <a:latin typeface="Inter"/>
                          <a:ea typeface="Inter"/>
                          <a:cs typeface="Inter"/>
                          <a:sym typeface="Inter"/>
                        </a:rPr>
                        <a:t>Primary Effect: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1:</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2: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66" name="Google Shape;66;p13"/>
          <p:cNvSpPr txBox="1"/>
          <p:nvPr/>
        </p:nvSpPr>
        <p:spPr>
          <a:xfrm>
            <a:off x="469050" y="66578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55" name="Google Shape;55;p13"/>
          <p:cNvSpPr txBox="1"/>
          <p:nvPr/>
        </p:nvSpPr>
        <p:spPr>
          <a:xfrm>
            <a:off x="5392650" y="4925375"/>
            <a:ext cx="1884900" cy="1275300"/>
          </a:xfrm>
          <a:prstGeom prst="rect">
            <a:avLst/>
          </a:prstGeom>
          <a:solidFill>
            <a:srgbClr val="EFFEF9"/>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200">
                <a:solidFill>
                  <a:srgbClr val="000000"/>
                </a:solidFill>
                <a:latin typeface="Plus Jakarta Sans"/>
                <a:ea typeface="Plus Jakarta Sans"/>
                <a:cs typeface="Plus Jakarta Sans"/>
                <a:sym typeface="Plus Jakarta Sans"/>
              </a:rPr>
              <a:t>When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identify and evaluate multiple </a:t>
            </a:r>
            <a:r>
              <a:rPr lang="en" sz="1200">
                <a:latin typeface="Plus Jakarta Sans"/>
                <a:ea typeface="Plus Jakarta Sans"/>
                <a:cs typeface="Plus Jakarta Sans"/>
                <a:sym typeface="Plus Jakarta Sans"/>
              </a:rPr>
              <a:t>effects</a:t>
            </a:r>
            <a:r>
              <a:rPr lang="en" sz="1200">
                <a:solidFill>
                  <a:srgbClr val="000000"/>
                </a:solidFill>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a:t>
            </a:r>
            <a:r>
              <a:rPr lang="en" sz="1200">
                <a:solidFill>
                  <a:srgbClr val="000000"/>
                </a:solidFill>
                <a:latin typeface="Plus Jakarta Sans"/>
                <a:ea typeface="Plus Jakarta Sans"/>
                <a:cs typeface="Plus Jakarta Sans"/>
                <a:sym typeface="Plus Jakarta Sans"/>
              </a:rPr>
              <a:t>uncover</a:t>
            </a:r>
            <a:r>
              <a:rPr lang="en" sz="1200">
                <a:solidFill>
                  <a:srgbClr val="000000"/>
                </a:solidFill>
                <a:latin typeface="Plus Jakarta Sans"/>
                <a:ea typeface="Plus Jakarta Sans"/>
                <a:cs typeface="Plus Jakarta Sans"/>
                <a:sym typeface="Plus Jakarta Sans"/>
              </a:rPr>
              <a:t> the </a:t>
            </a:r>
            <a:r>
              <a:rPr i="1" lang="en" sz="1200">
                <a:solidFill>
                  <a:srgbClr val="000000"/>
                </a:solidFill>
                <a:latin typeface="Plus Jakarta Sans"/>
                <a:ea typeface="Plus Jakarta Sans"/>
                <a:cs typeface="Plus Jakarta Sans"/>
                <a:sym typeface="Plus Jakarta Sans"/>
              </a:rPr>
              <a:t>complexity</a:t>
            </a:r>
            <a:r>
              <a:rPr lang="en" sz="1200">
                <a:solidFill>
                  <a:srgbClr val="000000"/>
                </a:solidFill>
                <a:latin typeface="Plus Jakarta Sans"/>
                <a:ea typeface="Plus Jakarta Sans"/>
                <a:cs typeface="Plus Jakarta Sans"/>
                <a:sym typeface="Plus Jakarta Sans"/>
              </a:rPr>
              <a:t> of the past.</a:t>
            </a:r>
            <a:endParaRPr sz="1700">
              <a:latin typeface="Plus Jakarta Sans"/>
              <a:ea typeface="Plus Jakarta Sans"/>
              <a:cs typeface="Plus Jakarta Sans"/>
              <a:sym typeface="Plus Jakarta Sans"/>
            </a:endParaRPr>
          </a:p>
        </p:txBody>
      </p:sp>
      <p:cxnSp>
        <p:nvCxnSpPr>
          <p:cNvPr id="67" name="Google Shape;67;p13"/>
          <p:cNvCxnSpPr>
            <a:stCxn id="68" idx="3"/>
            <a:endCxn id="58" idx="1"/>
          </p:cNvCxnSpPr>
          <p:nvPr/>
        </p:nvCxnSpPr>
        <p:spPr>
          <a:xfrm>
            <a:off x="2184150" y="4829963"/>
            <a:ext cx="583800" cy="0"/>
          </a:xfrm>
          <a:prstGeom prst="straightConnector1">
            <a:avLst/>
          </a:prstGeom>
          <a:noFill/>
          <a:ln cap="flat" cmpd="sng" w="19050">
            <a:solidFill>
              <a:schemeClr val="dk1"/>
            </a:solidFill>
            <a:prstDash val="solid"/>
            <a:round/>
            <a:headEnd len="med" w="med" type="none"/>
            <a:tailEnd len="med" w="med" type="triangle"/>
          </a:ln>
        </p:spPr>
      </p:cxnSp>
      <p:sp>
        <p:nvSpPr>
          <p:cNvPr id="57" name="Google Shape;57;p13"/>
          <p:cNvSpPr txBox="1"/>
          <p:nvPr/>
        </p:nvSpPr>
        <p:spPr>
          <a:xfrm>
            <a:off x="5392650" y="3435925"/>
            <a:ext cx="1884900" cy="12753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To better understand an event it is always helpful to identify smaller </a:t>
            </a:r>
            <a:r>
              <a:rPr lang="en" sz="1200">
                <a:latin typeface="Inter"/>
                <a:ea typeface="Inter"/>
                <a:cs typeface="Inter"/>
                <a:sym typeface="Inter"/>
              </a:rPr>
              <a:t>effects</a:t>
            </a:r>
            <a:r>
              <a:rPr lang="en" sz="1200">
                <a:solidFill>
                  <a:srgbClr val="000000"/>
                </a:solidFill>
                <a:latin typeface="Inter"/>
                <a:ea typeface="Inter"/>
                <a:cs typeface="Inter"/>
                <a:sym typeface="Inter"/>
              </a:rPr>
              <a:t> </a:t>
            </a:r>
            <a:r>
              <a:rPr lang="en" sz="1200">
                <a:latin typeface="Inter"/>
                <a:ea typeface="Inter"/>
                <a:cs typeface="Inter"/>
                <a:sym typeface="Inter"/>
              </a:rPr>
              <a:t>of</a:t>
            </a:r>
            <a:r>
              <a:rPr lang="en" sz="1200">
                <a:solidFill>
                  <a:srgbClr val="000000"/>
                </a:solidFill>
                <a:latin typeface="Inter"/>
                <a:ea typeface="Inter"/>
                <a:cs typeface="Inter"/>
                <a:sym typeface="Inter"/>
              </a:rPr>
              <a:t> it.</a:t>
            </a:r>
            <a:endParaRPr sz="1200">
              <a:latin typeface="Inter"/>
              <a:ea typeface="Inter"/>
              <a:cs typeface="Inter"/>
              <a:sym typeface="Inter"/>
            </a:endParaRPr>
          </a:p>
        </p:txBody>
      </p:sp>
      <p:sp>
        <p:nvSpPr>
          <p:cNvPr id="69" name="Google Shape;69;p13"/>
          <p:cNvSpPr txBox="1"/>
          <p:nvPr/>
        </p:nvSpPr>
        <p:spPr>
          <a:xfrm>
            <a:off x="5392650" y="2697275"/>
            <a:ext cx="1884900" cy="5505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latin typeface="Inter"/>
                <a:ea typeface="Inter"/>
                <a:cs typeface="Inter"/>
                <a:sym typeface="Inter"/>
              </a:rPr>
              <a:t>Secondary Effects</a:t>
            </a:r>
            <a:endParaRPr b="1">
              <a:latin typeface="Inter"/>
              <a:ea typeface="Inter"/>
              <a:cs typeface="Inter"/>
              <a:sym typeface="Inter"/>
            </a:endParaRPr>
          </a:p>
        </p:txBody>
      </p:sp>
      <p:sp>
        <p:nvSpPr>
          <p:cNvPr id="70" name="Google Shape;70;p13"/>
          <p:cNvSpPr txBox="1"/>
          <p:nvPr/>
        </p:nvSpPr>
        <p:spPr>
          <a:xfrm>
            <a:off x="635250" y="2697275"/>
            <a:ext cx="2040900" cy="4311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300">
                <a:latin typeface="Inter"/>
                <a:ea typeface="Inter"/>
                <a:cs typeface="Inter"/>
                <a:sym typeface="Inter"/>
              </a:rPr>
              <a:t>What is the impact?</a:t>
            </a:r>
            <a:endParaRPr sz="1300">
              <a:latin typeface="Inter"/>
              <a:ea typeface="Inter"/>
              <a:cs typeface="Inter"/>
              <a:sym typeface="Inter"/>
            </a:endParaRPr>
          </a:p>
        </p:txBody>
      </p:sp>
      <p:pic>
        <p:nvPicPr>
          <p:cNvPr id="71" name="Google Shape;71;p13"/>
          <p:cNvPicPr preferRelativeResize="0"/>
          <p:nvPr/>
        </p:nvPicPr>
        <p:blipFill>
          <a:blip r:embed="rId5">
            <a:alphaModFix/>
          </a:blip>
          <a:stretch>
            <a:fillRect/>
          </a:stretch>
        </p:blipFill>
        <p:spPr>
          <a:xfrm>
            <a:off x="469050" y="1434987"/>
            <a:ext cx="1056525" cy="1056525"/>
          </a:xfrm>
          <a:prstGeom prst="rect">
            <a:avLst/>
          </a:prstGeom>
          <a:noFill/>
          <a:ln>
            <a:noFill/>
          </a:ln>
        </p:spPr>
      </p:pic>
      <p:sp>
        <p:nvSpPr>
          <p:cNvPr id="68" name="Google Shape;68;p13"/>
          <p:cNvSpPr txBox="1"/>
          <p:nvPr/>
        </p:nvSpPr>
        <p:spPr>
          <a:xfrm>
            <a:off x="562650" y="3969263"/>
            <a:ext cx="1621500" cy="1721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Historical Event</a:t>
            </a:r>
            <a:endParaRPr b="1" sz="1500">
              <a:solidFill>
                <a:schemeClr val="dk1"/>
              </a:solidFill>
              <a:latin typeface="Inter"/>
              <a:ea typeface="Inter"/>
              <a:cs typeface="Inter"/>
              <a:sym typeface="Inter"/>
            </a:endParaRPr>
          </a:p>
        </p:txBody>
      </p:sp>
      <p:sp>
        <p:nvSpPr>
          <p:cNvPr id="72" name="Google Shape;72;p13"/>
          <p:cNvSpPr txBox="1"/>
          <p:nvPr/>
        </p:nvSpPr>
        <p:spPr>
          <a:xfrm>
            <a:off x="330000" y="10022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4"/>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78" name="Google Shape;78;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“A Short Story about the Potosi- Part 2”</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9" name="Google Shape;79;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80" name="Google Shape;80;p14"/>
          <p:cNvGraphicFramePr/>
          <p:nvPr/>
        </p:nvGraphicFramePr>
        <p:xfrm>
          <a:off x="469041" y="1095235"/>
          <a:ext cx="3000000" cy="3000000"/>
        </p:xfrm>
        <a:graphic>
          <a:graphicData uri="http://schemas.openxmlformats.org/drawingml/2006/table">
            <a:tbl>
              <a:tblPr>
                <a:noFill/>
                <a:tableStyleId>{2ABB353D-4912-4B25-8FC1-954AC8E3BF80}</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Pamela Padilla, “A Short Story about Potosi‒The Largest South American Silver Mine‒In the Library’s Collections (Part 2),” August 26, 2022.</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Pamela Padilla was a 2022 Summer participant at the Library of Congress Internship program with the Hispanic Reading Room, and a Library Science and History graduate student at Queens College, City University of New York.</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attribute the rise in productivity [at Potosi] to two major stimulants: the creation of the </a:t>
                      </a:r>
                      <a:r>
                        <a:rPr i="1" lang="en" sz="1200">
                          <a:solidFill>
                            <a:schemeClr val="dk1"/>
                          </a:solidFill>
                          <a:latin typeface="Inter"/>
                          <a:ea typeface="Inter"/>
                          <a:cs typeface="Inter"/>
                          <a:sym typeface="Inter"/>
                        </a:rPr>
                        <a:t>mita </a:t>
                      </a:r>
                      <a:r>
                        <a:rPr lang="en" sz="1200">
                          <a:solidFill>
                            <a:schemeClr val="dk1"/>
                          </a:solidFill>
                          <a:latin typeface="Inter"/>
                          <a:ea typeface="Inter"/>
                          <a:cs typeface="Inter"/>
                          <a:sym typeface="Inter"/>
                        </a:rPr>
                        <a:t>system and a new refining process, which combined mercury with silver to extract the silver from the ores. Potosí’s viceroy Francisco de Toledo (c.1515-1582) is largely responsible for these changes.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Toledo began tending to the mines within a year of his arrival in Peru in late 1569. Originally, the labor force of Potosí’s mines had been composed of a mixture of forced laborers and volunteers attracted to the work by the promise of profits. However, as extraction depleted the mines, a surge in incentivized labor seemed less and less likely. Thus, in 1572, Toledo began to devise a system for draft labor, which built on the Incan </a:t>
                      </a:r>
                      <a:r>
                        <a:rPr i="1" lang="en" sz="1200">
                          <a:solidFill>
                            <a:schemeClr val="dk1"/>
                          </a:solidFill>
                          <a:latin typeface="Inter"/>
                          <a:ea typeface="Inter"/>
                          <a:cs typeface="Inter"/>
                          <a:sym typeface="Inter"/>
                        </a:rPr>
                        <a:t>mita</a:t>
                      </a:r>
                      <a:r>
                        <a:rPr lang="en" sz="1200">
                          <a:solidFill>
                            <a:schemeClr val="dk1"/>
                          </a:solidFill>
                          <a:latin typeface="Inter"/>
                          <a:ea typeface="Inter"/>
                          <a:cs typeface="Inter"/>
                          <a:sym typeface="Inter"/>
                        </a:rPr>
                        <a:t> system… in which the government drafted participants, or </a:t>
                      </a:r>
                      <a:r>
                        <a:rPr i="1" lang="en" sz="1200">
                          <a:solidFill>
                            <a:schemeClr val="dk1"/>
                          </a:solidFill>
                          <a:latin typeface="Inter"/>
                          <a:ea typeface="Inter"/>
                          <a:cs typeface="Inter"/>
                          <a:sym typeface="Inter"/>
                        </a:rPr>
                        <a:t>mitayos</a:t>
                      </a:r>
                      <a:r>
                        <a:rPr lang="en" sz="1200">
                          <a:solidFill>
                            <a:schemeClr val="dk1"/>
                          </a:solidFill>
                          <a:latin typeface="Inter"/>
                          <a:ea typeface="Inter"/>
                          <a:cs typeface="Inter"/>
                          <a:sym typeface="Inter"/>
                        </a:rPr>
                        <a:t>, to work for a set amount of time on projects... Though unpaid, the Incan </a:t>
                      </a:r>
                      <a:r>
                        <a:rPr i="1" lang="en" sz="1200">
                          <a:solidFill>
                            <a:schemeClr val="dk1"/>
                          </a:solidFill>
                          <a:latin typeface="Inter"/>
                          <a:ea typeface="Inter"/>
                          <a:cs typeface="Inter"/>
                          <a:sym typeface="Inter"/>
                        </a:rPr>
                        <a:t>mita</a:t>
                      </a:r>
                      <a:r>
                        <a:rPr lang="en" sz="1200">
                          <a:solidFill>
                            <a:schemeClr val="dk1"/>
                          </a:solidFill>
                          <a:latin typeface="Inter"/>
                          <a:ea typeface="Inter"/>
                          <a:cs typeface="Inter"/>
                          <a:sym typeface="Inter"/>
                        </a:rPr>
                        <a:t> system would ensure the well-being of the </a:t>
                      </a:r>
                      <a:r>
                        <a:rPr i="1" lang="en" sz="1200">
                          <a:solidFill>
                            <a:schemeClr val="dk1"/>
                          </a:solidFill>
                          <a:latin typeface="Inter"/>
                          <a:ea typeface="Inter"/>
                          <a:cs typeface="Inter"/>
                          <a:sym typeface="Inter"/>
                        </a:rPr>
                        <a:t>mitayo’s</a:t>
                      </a:r>
                      <a:r>
                        <a:rPr lang="en" sz="1200">
                          <a:solidFill>
                            <a:schemeClr val="dk1"/>
                          </a:solidFill>
                          <a:latin typeface="Inter"/>
                          <a:ea typeface="Inter"/>
                          <a:cs typeface="Inter"/>
                          <a:sym typeface="Inter"/>
                        </a:rPr>
                        <a:t> families.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Toledo’s modification of the </a:t>
                      </a:r>
                      <a:r>
                        <a:rPr i="1" lang="en" sz="1200">
                          <a:solidFill>
                            <a:schemeClr val="dk1"/>
                          </a:solidFill>
                          <a:latin typeface="Inter"/>
                          <a:ea typeface="Inter"/>
                          <a:cs typeface="Inter"/>
                          <a:sym typeface="Inter"/>
                        </a:rPr>
                        <a:t>mita </a:t>
                      </a:r>
                      <a:r>
                        <a:rPr lang="en" sz="1200">
                          <a:solidFill>
                            <a:schemeClr val="dk1"/>
                          </a:solidFill>
                          <a:latin typeface="Inter"/>
                          <a:ea typeface="Inter"/>
                          <a:cs typeface="Inter"/>
                          <a:sym typeface="Inter"/>
                        </a:rPr>
                        <a:t>divided the hundreds of villages in Potosí into 17 districts and required them to send about 1/7 (16%) of their able-bodied men each year to work. These men worked in the mines refining mills or at tasks assigned to them by overseers… Because the Potosí </a:t>
                      </a:r>
                      <a:r>
                        <a:rPr i="1" lang="en" sz="1200">
                          <a:solidFill>
                            <a:schemeClr val="dk1"/>
                          </a:solidFill>
                          <a:latin typeface="Inter"/>
                          <a:ea typeface="Inter"/>
                          <a:cs typeface="Inter"/>
                          <a:sym typeface="Inter"/>
                        </a:rPr>
                        <a:t>mita </a:t>
                      </a:r>
                      <a:r>
                        <a:rPr lang="en" sz="1200">
                          <a:solidFill>
                            <a:schemeClr val="dk1"/>
                          </a:solidFill>
                          <a:latin typeface="Inter"/>
                          <a:ea typeface="Inter"/>
                          <a:cs typeface="Inter"/>
                          <a:sym typeface="Inter"/>
                        </a:rPr>
                        <a:t>oversaw the management of tens of thousands of men in a language that was typically not Spanish, Toledo used </a:t>
                      </a:r>
                      <a:r>
                        <a:rPr i="1" lang="en" sz="1200">
                          <a:solidFill>
                            <a:schemeClr val="dk1"/>
                          </a:solidFill>
                          <a:latin typeface="Inter"/>
                          <a:ea typeface="Inter"/>
                          <a:cs typeface="Inter"/>
                          <a:sym typeface="Inter"/>
                        </a:rPr>
                        <a:t>caciques </a:t>
                      </a:r>
                      <a:r>
                        <a:rPr lang="en" sz="1200">
                          <a:solidFill>
                            <a:schemeClr val="dk1"/>
                          </a:solidFill>
                          <a:latin typeface="Inter"/>
                          <a:ea typeface="Inter"/>
                          <a:cs typeface="Inter"/>
                          <a:sym typeface="Inter"/>
                        </a:rPr>
                        <a:t>and </a:t>
                      </a:r>
                      <a:r>
                        <a:rPr i="1" lang="en" sz="1200">
                          <a:solidFill>
                            <a:schemeClr val="dk1"/>
                          </a:solidFill>
                          <a:latin typeface="Inter"/>
                          <a:ea typeface="Inter"/>
                          <a:cs typeface="Inter"/>
                          <a:sym typeface="Inter"/>
                        </a:rPr>
                        <a:t>kurakas, </a:t>
                      </a:r>
                      <a:r>
                        <a:rPr lang="en" sz="1200">
                          <a:solidFill>
                            <a:schemeClr val="dk1"/>
                          </a:solidFill>
                          <a:latin typeface="Inter"/>
                          <a:ea typeface="Inter"/>
                          <a:cs typeface="Inter"/>
                          <a:sym typeface="Inter"/>
                        </a:rPr>
                        <a:t>who had previously been Incan authorities, as middlemen to collect the workers…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Toledo also increased silver production at Potosí by refining ore through the use of mercury, a process historian Peter Bakewell has called amalgamation. Prior to its introduction, Potosí’s miners smelted rich ore in a </a:t>
                      </a:r>
                      <a:r>
                        <a:rPr i="1" lang="en" sz="1200">
                          <a:solidFill>
                            <a:schemeClr val="dk1"/>
                          </a:solidFill>
                          <a:latin typeface="Inter"/>
                          <a:ea typeface="Inter"/>
                          <a:cs typeface="Inter"/>
                          <a:sym typeface="Inter"/>
                        </a:rPr>
                        <a:t>guaira</a:t>
                      </a:r>
                      <a:r>
                        <a:rPr lang="en" sz="1200">
                          <a:solidFill>
                            <a:schemeClr val="dk1"/>
                          </a:solidFill>
                          <a:latin typeface="Inter"/>
                          <a:ea typeface="Inter"/>
                          <a:cs typeface="Inter"/>
                          <a:sym typeface="Inter"/>
                        </a:rPr>
                        <a:t>—a native Peruvian furnace that depended heavily on the wind. Amalgamation allowed for the utilization of less pure ore by milling the ore into a fine powder and exposing to mercury…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Indigenous knowledge was crucial for the production in the mines. Without the help of the local communities, the Spanish bonanza and the economic boom that happened thereafter would not have been possible.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How did Toledo modify the </a:t>
                      </a:r>
                      <a:r>
                        <a:rPr i="1" lang="en" sz="1200">
                          <a:solidFill>
                            <a:schemeClr val="dk1"/>
                          </a:solidFill>
                          <a:latin typeface="Inter"/>
                          <a:ea typeface="Inter"/>
                          <a:cs typeface="Inter"/>
                          <a:sym typeface="Inter"/>
                        </a:rPr>
                        <a:t>mita </a:t>
                      </a:r>
                      <a:r>
                        <a:rPr lang="en" sz="1200">
                          <a:solidFill>
                            <a:schemeClr val="dk1"/>
                          </a:solidFill>
                          <a:latin typeface="Inter"/>
                          <a:ea typeface="Inter"/>
                          <a:cs typeface="Inter"/>
                          <a:sym typeface="Inter"/>
                        </a:rPr>
                        <a:t>system?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was amalgamation?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was indigenous knowledge important for European success at Potosi?</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5"/>
          <p:cNvSpPr txBox="1"/>
          <p:nvPr/>
        </p:nvSpPr>
        <p:spPr>
          <a:xfrm>
            <a:off x="5454675" y="1821199"/>
            <a:ext cx="1746300" cy="33093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cxnSp>
        <p:nvCxnSpPr>
          <p:cNvPr id="86" name="Google Shape;86;p15"/>
          <p:cNvCxnSpPr>
            <a:stCxn id="87" idx="3"/>
            <a:endCxn id="88" idx="1"/>
          </p:cNvCxnSpPr>
          <p:nvPr/>
        </p:nvCxnSpPr>
        <p:spPr>
          <a:xfrm flipH="1" rot="10800000">
            <a:off x="2494327" y="3295783"/>
            <a:ext cx="2951700" cy="2641500"/>
          </a:xfrm>
          <a:prstGeom prst="straightConnector1">
            <a:avLst/>
          </a:prstGeom>
          <a:noFill/>
          <a:ln cap="flat" cmpd="sng" w="9525">
            <a:solidFill>
              <a:srgbClr val="595959"/>
            </a:solidFill>
            <a:prstDash val="solid"/>
            <a:round/>
            <a:headEnd len="med" w="med" type="none"/>
            <a:tailEnd len="med" w="med" type="triangle"/>
          </a:ln>
        </p:spPr>
      </p:cxnSp>
      <p:cxnSp>
        <p:nvCxnSpPr>
          <p:cNvPr id="89" name="Google Shape;89;p15"/>
          <p:cNvCxnSpPr>
            <a:stCxn id="87" idx="3"/>
            <a:endCxn id="90" idx="1"/>
          </p:cNvCxnSpPr>
          <p:nvPr/>
        </p:nvCxnSpPr>
        <p:spPr>
          <a:xfrm>
            <a:off x="2494327" y="5937283"/>
            <a:ext cx="2951700" cy="1388700"/>
          </a:xfrm>
          <a:prstGeom prst="straightConnector1">
            <a:avLst/>
          </a:prstGeom>
          <a:noFill/>
          <a:ln cap="flat" cmpd="sng" w="9525">
            <a:solidFill>
              <a:srgbClr val="595959"/>
            </a:solidFill>
            <a:prstDash val="solid"/>
            <a:round/>
            <a:headEnd len="med" w="med" type="none"/>
            <a:tailEnd len="med" w="med" type="triangle"/>
          </a:ln>
        </p:spPr>
      </p:cxnSp>
      <p:sp>
        <p:nvSpPr>
          <p:cNvPr id="91" name="Google Shape;91;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92" name="Google Shape;9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3" name="Google Shape;9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4" name="Google Shape;94;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5" name="Google Shape;95;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96" name="Google Shape;96;p15"/>
          <p:cNvSpPr txBox="1"/>
          <p:nvPr/>
        </p:nvSpPr>
        <p:spPr>
          <a:xfrm>
            <a:off x="3125020" y="1821202"/>
            <a:ext cx="1816800" cy="71613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87" name="Google Shape;87;p15"/>
          <p:cNvSpPr txBox="1"/>
          <p:nvPr/>
        </p:nvSpPr>
        <p:spPr>
          <a:xfrm>
            <a:off x="748027" y="3662083"/>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b="1" lang="en" sz="1500">
                <a:solidFill>
                  <a:srgbClr val="000000"/>
                </a:solidFill>
                <a:latin typeface="Inter"/>
                <a:ea typeface="Inter"/>
                <a:cs typeface="Inter"/>
                <a:sym typeface="Inter"/>
              </a:rPr>
              <a:t>Historical Event</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rPr b="1" lang="en" sz="1500">
                <a:latin typeface="Inter"/>
                <a:ea typeface="Inter"/>
                <a:cs typeface="Inter"/>
                <a:sym typeface="Inter"/>
              </a:rPr>
              <a:t>Spanish Coerced Labor of Indigenous Populations</a:t>
            </a:r>
            <a:r>
              <a:rPr b="1" lang="en" sz="1500">
                <a:solidFill>
                  <a:srgbClr val="000000"/>
                </a:solidFill>
                <a:latin typeface="Inter"/>
                <a:ea typeface="Inter"/>
                <a:cs typeface="Inter"/>
                <a:sym typeface="Inter"/>
              </a:rPr>
              <a:t> </a:t>
            </a:r>
            <a:endParaRPr b="1" sz="1500">
              <a:latin typeface="Inter"/>
              <a:ea typeface="Inter"/>
              <a:cs typeface="Inter"/>
              <a:sym typeface="Inter"/>
            </a:endParaRPr>
          </a:p>
        </p:txBody>
      </p:sp>
      <p:sp>
        <p:nvSpPr>
          <p:cNvPr id="97" name="Google Shape;97;p15"/>
          <p:cNvSpPr txBox="1"/>
          <p:nvPr/>
        </p:nvSpPr>
        <p:spPr>
          <a:xfrm>
            <a:off x="3430815" y="2039155"/>
            <a:ext cx="1205400" cy="1666200"/>
          </a:xfrm>
          <a:prstGeom prst="rect">
            <a:avLst/>
          </a:prstGeom>
          <a:solidFill>
            <a:srgbClr val="FFFFFF"/>
          </a:solid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Effect:</a:t>
            </a:r>
            <a:endParaRPr b="1" sz="1500">
              <a:latin typeface="Inter"/>
              <a:ea typeface="Inter"/>
              <a:cs typeface="Inter"/>
              <a:sym typeface="Inter"/>
            </a:endParaRPr>
          </a:p>
        </p:txBody>
      </p:sp>
      <p:sp>
        <p:nvSpPr>
          <p:cNvPr id="98" name="Google Shape;98;p15"/>
          <p:cNvSpPr txBox="1"/>
          <p:nvPr/>
        </p:nvSpPr>
        <p:spPr>
          <a:xfrm>
            <a:off x="5589786" y="1186654"/>
            <a:ext cx="14760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Secondary Effects:</a:t>
            </a:r>
            <a:endParaRPr b="1" sz="1500">
              <a:latin typeface="Inter"/>
              <a:ea typeface="Inter"/>
              <a:cs typeface="Inter"/>
              <a:sym typeface="Inter"/>
            </a:endParaRPr>
          </a:p>
        </p:txBody>
      </p:sp>
      <p:cxnSp>
        <p:nvCxnSpPr>
          <p:cNvPr id="99" name="Google Shape;99;p15"/>
          <p:cNvCxnSpPr/>
          <p:nvPr/>
        </p:nvCxnSpPr>
        <p:spPr>
          <a:xfrm flipH="1" rot="10800000">
            <a:off x="2493337" y="4432068"/>
            <a:ext cx="634200" cy="4200"/>
          </a:xfrm>
          <a:prstGeom prst="straightConnector1">
            <a:avLst/>
          </a:prstGeom>
          <a:noFill/>
          <a:ln cap="flat" cmpd="sng" w="19050">
            <a:solidFill>
              <a:srgbClr val="000000"/>
            </a:solidFill>
            <a:prstDash val="solid"/>
            <a:round/>
            <a:headEnd len="med" w="med" type="none"/>
            <a:tailEnd len="med" w="med" type="triangle"/>
          </a:ln>
        </p:spPr>
      </p:cxnSp>
      <p:cxnSp>
        <p:nvCxnSpPr>
          <p:cNvPr id="100" name="Google Shape;100;p15"/>
          <p:cNvCxnSpPr/>
          <p:nvPr/>
        </p:nvCxnSpPr>
        <p:spPr>
          <a:xfrm flipH="1" rot="10800000">
            <a:off x="2494294" y="7560380"/>
            <a:ext cx="618000" cy="8400"/>
          </a:xfrm>
          <a:prstGeom prst="straightConnector1">
            <a:avLst/>
          </a:prstGeom>
          <a:noFill/>
          <a:ln cap="flat" cmpd="sng" w="19050">
            <a:solidFill>
              <a:srgbClr val="000000"/>
            </a:solidFill>
            <a:prstDash val="solid"/>
            <a:round/>
            <a:headEnd len="med" w="med" type="none"/>
            <a:tailEnd len="med" w="med" type="triangle"/>
          </a:ln>
        </p:spPr>
      </p:cxnSp>
      <p:sp>
        <p:nvSpPr>
          <p:cNvPr id="90" name="Google Shape;90;p15"/>
          <p:cNvSpPr txBox="1"/>
          <p:nvPr/>
        </p:nvSpPr>
        <p:spPr>
          <a:xfrm>
            <a:off x="5445975" y="5671449"/>
            <a:ext cx="1746300" cy="33093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01" name="Google Shape;101;p15"/>
          <p:cNvSpPr txBox="1"/>
          <p:nvPr/>
        </p:nvSpPr>
        <p:spPr>
          <a:xfrm>
            <a:off x="453700" y="1815500"/>
            <a:ext cx="2552700" cy="13920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effect. If possible, rank the secondary effects in order of importance (most important on top). Be sure to explain why you believe the primary effect is the most important.</a:t>
            </a:r>
            <a:endParaRPr i="1" sz="1200">
              <a:latin typeface="Plus Jakarta Sans"/>
              <a:ea typeface="Plus Jakarta Sans"/>
              <a:cs typeface="Plus Jakarta Sans"/>
              <a:sym typeface="Plus Jakarta Sans"/>
            </a:endParaRPr>
          </a:p>
        </p:txBody>
      </p:sp>
      <p:pic>
        <p:nvPicPr>
          <p:cNvPr id="102" name="Google Shape;102;p15"/>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pic>
        <p:nvPicPr>
          <p:cNvPr id="107" name="Google Shape;10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8" name="Google Shape;108;p16"/>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109" name="Google Shape;109;p1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110" name="Google Shape;110;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1" name="Google Shape;11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3" name="Google Shape;113;p16"/>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This question is Weighted Multiple Choice (WMC).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114" name="Google Shape;114;p16"/>
          <p:cNvPicPr preferRelativeResize="0"/>
          <p:nvPr/>
        </p:nvPicPr>
        <p:blipFill>
          <a:blip r:embed="rId5">
            <a:alphaModFix/>
          </a:blip>
          <a:stretch>
            <a:fillRect/>
          </a:stretch>
        </p:blipFill>
        <p:spPr>
          <a:xfrm>
            <a:off x="536446" y="2286512"/>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20" name="Google Shape;120;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1" name="Google Shape;12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17"/>
          <p:cNvSpPr txBox="1"/>
          <p:nvPr/>
        </p:nvSpPr>
        <p:spPr>
          <a:xfrm>
            <a:off x="536400" y="604100"/>
            <a:ext cx="6786600" cy="32973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a:solidFill>
                  <a:schemeClr val="dk1"/>
                </a:solidFill>
                <a:latin typeface="Inter"/>
                <a:ea typeface="Inter"/>
                <a:cs typeface="Inter"/>
                <a:sym typeface="Inter"/>
              </a:rPr>
              <a:t>Historical Context:</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From the late 15th century to the mid 17th century, European countries sent explorers around the world. These lands flourished before European arrival but explorers wished to claim these lands for their home countries. Explorers, mostly from Spain, hoped to spread their Catholic faith, make a name for themselves, and gain riches (often summarized as “God, Glory, and Gold”). </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Europeans brought new livestock and crops, like cows and grapes, to the Americas. However, interactions between the Spanish and indigenous people often meant devastation for the people already living there. Most Spaniards believed that their Catholic faith and European way of life made them superior to the indigenous groups. This belief served as justification for their conquest of the Americas.</a:t>
            </a:r>
            <a:endParaRPr>
              <a:solidFill>
                <a:schemeClr val="dk1"/>
              </a:solidFill>
              <a:latin typeface="Inter"/>
              <a:ea typeface="Inter"/>
              <a:cs typeface="Inter"/>
              <a:sym typeface="Inter"/>
            </a:endParaRPr>
          </a:p>
        </p:txBody>
      </p:sp>
      <p:graphicFrame>
        <p:nvGraphicFramePr>
          <p:cNvPr id="124" name="Google Shape;124;p17"/>
          <p:cNvGraphicFramePr/>
          <p:nvPr/>
        </p:nvGraphicFramePr>
        <p:xfrm>
          <a:off x="536356" y="3977500"/>
          <a:ext cx="3000000" cy="3000000"/>
        </p:xfrm>
        <a:graphic>
          <a:graphicData uri="http://schemas.openxmlformats.org/drawingml/2006/table">
            <a:tbl>
              <a:tblPr>
                <a:noFill/>
                <a:tableStyleId>{2ABB353D-4912-4B25-8FC1-954AC8E3BF80}</a:tableStyleId>
              </a:tblPr>
              <a:tblGrid>
                <a:gridCol w="6786675"/>
              </a:tblGrid>
              <a:tr h="916925">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Source: Theodore de Bry (images) and Bartolome de las Casas (text). </a:t>
                      </a:r>
                      <a:r>
                        <a:rPr i="1" lang="en" sz="1500">
                          <a:solidFill>
                            <a:schemeClr val="dk1"/>
                          </a:solidFill>
                          <a:latin typeface="Inter"/>
                          <a:ea typeface="Inter"/>
                          <a:cs typeface="Inter"/>
                          <a:sym typeface="Inter"/>
                        </a:rPr>
                        <a:t>A Short Account of the Destruction of the Indies,</a:t>
                      </a:r>
                      <a:r>
                        <a:rPr lang="en" sz="1500">
                          <a:solidFill>
                            <a:schemeClr val="dk1"/>
                          </a:solidFill>
                          <a:latin typeface="Inter"/>
                          <a:ea typeface="Inter"/>
                          <a:cs typeface="Inter"/>
                          <a:sym typeface="Inter"/>
                        </a:rPr>
                        <a:t> 1598.</a:t>
                      </a:r>
                      <a:endParaRPr sz="1300">
                        <a:solidFill>
                          <a:schemeClr val="dk1"/>
                        </a:solidFill>
                        <a:latin typeface="Inter"/>
                        <a:ea typeface="Inter"/>
                        <a:cs typeface="Inter"/>
                        <a:sym typeface="Inter"/>
                      </a:endParaRPr>
                    </a:p>
                  </a:txBody>
                  <a:tcPr marT="66525" marB="66525" marR="67475" marL="67475">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r h="3477625">
                <a:tc>
                  <a:txBody>
                    <a:bodyPr/>
                    <a:lstStyle/>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It was upon these gentle lambs, imbued by the Creator with all the qualities we have mentioned, that from the very first day they clapped eyes on them the Spanish fell like ravening wolves upon the fold, or like tigers and savage lions who have not eaten meat for days… When the Spanish first journeyed there, the indigenous population of the island of Hispaniola stood at some three million; today only two hundred survive. The native population…was wiped out by force, a policy adopted by the Spaniards.</a:t>
                      </a:r>
                      <a:endParaRPr sz="1500">
                        <a:solidFill>
                          <a:schemeClr val="dk1"/>
                        </a:solidFill>
                        <a:latin typeface="Inter"/>
                        <a:ea typeface="Inter"/>
                        <a:cs typeface="Inter"/>
                        <a:sym typeface="Inter"/>
                      </a:endParaRPr>
                    </a:p>
                  </a:txBody>
                  <a:tcPr marT="95800" marB="95800" marR="97175" marL="971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bl>
          </a:graphicData>
        </a:graphic>
      </p:graphicFrame>
      <p:pic>
        <p:nvPicPr>
          <p:cNvPr id="125" name="Google Shape;125;p17"/>
          <p:cNvPicPr preferRelativeResize="0"/>
          <p:nvPr/>
        </p:nvPicPr>
        <p:blipFill>
          <a:blip r:embed="rId4">
            <a:alphaModFix/>
          </a:blip>
          <a:stretch>
            <a:fillRect/>
          </a:stretch>
        </p:blipFill>
        <p:spPr>
          <a:xfrm>
            <a:off x="536345" y="4665837"/>
            <a:ext cx="3322865" cy="2514600"/>
          </a:xfrm>
          <a:prstGeom prst="rect">
            <a:avLst/>
          </a:prstGeom>
          <a:noFill/>
          <a:ln>
            <a:noFill/>
          </a:ln>
        </p:spPr>
      </p:pic>
      <p:pic>
        <p:nvPicPr>
          <p:cNvPr id="126" name="Google Shape;126;p17"/>
          <p:cNvPicPr preferRelativeResize="0"/>
          <p:nvPr/>
        </p:nvPicPr>
        <p:blipFill>
          <a:blip r:embed="rId5">
            <a:alphaModFix/>
          </a:blip>
          <a:stretch>
            <a:fillRect/>
          </a:stretch>
        </p:blipFill>
        <p:spPr>
          <a:xfrm>
            <a:off x="4139831" y="4655846"/>
            <a:ext cx="3183165" cy="253455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32" name="Google Shape;132;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5" name="Google Shape;135;p18"/>
          <p:cNvSpPr txBox="1"/>
          <p:nvPr/>
        </p:nvSpPr>
        <p:spPr>
          <a:xfrm>
            <a:off x="475400" y="915375"/>
            <a:ext cx="6821700" cy="41139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effects of European exploration on indigenous populations in the Americas.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in the Americas because Europeans subjected indigenous populations to their Catholic beliefs and way of life.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introducing new plants and goods to America.</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resulted in the deaths of millions of indigenous people.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providing long-lasting and equal friendships between Europeans and indigenous Americans.</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p:txBody>
      </p:sp>
      <p:sp>
        <p:nvSpPr>
          <p:cNvPr id="136" name="Google Shape;136;p18"/>
          <p:cNvSpPr txBox="1"/>
          <p:nvPr/>
        </p:nvSpPr>
        <p:spPr>
          <a:xfrm>
            <a:off x="475400" y="5225526"/>
            <a:ext cx="6821700" cy="36000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a:t>
            </a:r>
            <a:r>
              <a:rPr lang="en" sz="1500">
                <a:solidFill>
                  <a:schemeClr val="dk1"/>
                </a:solidFill>
                <a:highlight>
                  <a:schemeClr val="lt1"/>
                </a:highlight>
                <a:latin typeface="Inter"/>
                <a:ea typeface="Inter"/>
                <a:cs typeface="Inter"/>
                <a:sym typeface="Inter"/>
              </a:rPr>
              <a:t> effect of European exploration on indigenous populations in the Americas.</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pic>
        <p:nvPicPr>
          <p:cNvPr id="141" name="Google Shape;141;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19"/>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did systems that coerced labor from Indigenous populations affect their social, economic, and cultural structures?</a:t>
            </a:r>
            <a:endParaRPr b="1" i="1" sz="1700">
              <a:solidFill>
                <a:schemeClr val="dk1"/>
              </a:solidFill>
              <a:latin typeface="Inter"/>
              <a:ea typeface="Inter"/>
              <a:cs typeface="Inter"/>
              <a:sym typeface="Inter"/>
            </a:endParaRPr>
          </a:p>
        </p:txBody>
      </p:sp>
      <p:sp>
        <p:nvSpPr>
          <p:cNvPr id="143" name="Google Shape;143;p1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10</a:t>
            </a:r>
            <a:endParaRPr sz="1500">
              <a:solidFill>
                <a:srgbClr val="000000"/>
              </a:solidFill>
              <a:latin typeface="Plus Jakarta Sans Medium"/>
              <a:ea typeface="Plus Jakarta Sans Medium"/>
              <a:cs typeface="Plus Jakarta Sans Medium"/>
              <a:sym typeface="Plus Jakarta Sans Medium"/>
            </a:endParaRPr>
          </a:p>
        </p:txBody>
      </p:sp>
      <p:pic>
        <p:nvPicPr>
          <p:cNvPr id="144" name="Google Shape;144;p1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5" name="Google Shape;14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19"/>
          <p:cNvSpPr txBox="1"/>
          <p:nvPr/>
        </p:nvSpPr>
        <p:spPr>
          <a:xfrm>
            <a:off x="455300" y="32570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questions below.</a:t>
            </a:r>
            <a:endParaRPr>
              <a:solidFill>
                <a:schemeClr val="dk1"/>
              </a:solidFill>
              <a:latin typeface="Halant"/>
              <a:ea typeface="Halant"/>
              <a:cs typeface="Halant"/>
              <a:sym typeface="Halant"/>
            </a:endParaRPr>
          </a:p>
        </p:txBody>
      </p:sp>
      <p:sp>
        <p:nvSpPr>
          <p:cNvPr id="148" name="Google Shape;148;p19"/>
          <p:cNvSpPr/>
          <p:nvPr/>
        </p:nvSpPr>
        <p:spPr>
          <a:xfrm>
            <a:off x="582688" y="3681600"/>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9" name="Google Shape;149;p19"/>
          <p:cNvSpPr/>
          <p:nvPr/>
        </p:nvSpPr>
        <p:spPr>
          <a:xfrm>
            <a:off x="557038" y="5695600"/>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0" name="Google Shape;150;p19"/>
          <p:cNvSpPr/>
          <p:nvPr/>
        </p:nvSpPr>
        <p:spPr>
          <a:xfrm>
            <a:off x="557038" y="7676800"/>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1" name="Google Shape;151;p19"/>
          <p:cNvSpPr txBox="1"/>
          <p:nvPr/>
        </p:nvSpPr>
        <p:spPr>
          <a:xfrm>
            <a:off x="2882200" y="3681600"/>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three important ideas or facts did you learn today?</a:t>
            </a:r>
            <a:endParaRPr b="1" sz="1200">
              <a:solidFill>
                <a:schemeClr val="dk1"/>
              </a:solidFill>
              <a:latin typeface="Inter"/>
              <a:ea typeface="Inter"/>
              <a:cs typeface="Inter"/>
              <a:sym typeface="Inter"/>
            </a:endParaRPr>
          </a:p>
        </p:txBody>
      </p:sp>
      <p:sp>
        <p:nvSpPr>
          <p:cNvPr id="152" name="Google Shape;152;p19"/>
          <p:cNvSpPr txBox="1"/>
          <p:nvPr/>
        </p:nvSpPr>
        <p:spPr>
          <a:xfrm>
            <a:off x="2882200" y="5695600"/>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squared with or confirmed your prior knowledge?</a:t>
            </a:r>
            <a:endParaRPr b="1" sz="1200">
              <a:solidFill>
                <a:schemeClr val="dk1"/>
              </a:solidFill>
              <a:latin typeface="Inter"/>
              <a:ea typeface="Inter"/>
              <a:cs typeface="Inter"/>
              <a:sym typeface="Inter"/>
            </a:endParaRPr>
          </a:p>
        </p:txBody>
      </p:sp>
      <p:sp>
        <p:nvSpPr>
          <p:cNvPr id="153" name="Google Shape;153;p19"/>
          <p:cNvSpPr txBox="1"/>
          <p:nvPr/>
        </p:nvSpPr>
        <p:spPr>
          <a:xfrm>
            <a:off x="2882200" y="7676800"/>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is still circling in your head?</a:t>
            </a:r>
            <a:endParaRPr b="1" sz="1200">
              <a:solidFill>
                <a:schemeClr val="dk1"/>
              </a:solidFill>
              <a:latin typeface="Inter"/>
              <a:ea typeface="Inter"/>
              <a:cs typeface="Inter"/>
              <a:sym typeface="Inter"/>
            </a:endParaRPr>
          </a:p>
        </p:txBody>
      </p:sp>
      <p:sp>
        <p:nvSpPr>
          <p:cNvPr id="154" name="Google Shape;154;p19"/>
          <p:cNvSpPr txBox="1"/>
          <p:nvPr/>
        </p:nvSpPr>
        <p:spPr>
          <a:xfrm>
            <a:off x="330000" y="16880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