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AD94704-FC41-4DEE-ACD6-46E2FDC70346}">
  <a:tblStyle styleId="{BAD94704-FC41-4DEE-ACD6-46E2FDC70346}"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4654FBF-8ED6-4D8C-B9E4-7CD9ED7A00A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6f90b32bc2_0_28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6f90b32bc2_0_2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f917323cd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6f917323c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f90b32bc2_0_18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f90b32bc2_0_18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63" name="Shape 63"/>
        <p:cNvGrpSpPr/>
        <p:nvPr/>
      </p:nvGrpSpPr>
      <p:grpSpPr>
        <a:xfrm>
          <a:off x="0" y="0"/>
          <a:ext cx="0" cy="0"/>
          <a:chOff x="0" y="0"/>
          <a:chExt cx="0" cy="0"/>
        </a:xfrm>
      </p:grpSpPr>
      <p:sp>
        <p:nvSpPr>
          <p:cNvPr id="64" name="Google Shape;64;p1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3.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1.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{BAD94704-FC41-4DEE-ACD6-46E2FDC70346}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{BAD94704-FC41-4DEE-ACD6-46E2FDC70346}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a:latin typeface="Inter"/>
                          <a:ea typeface="Inter"/>
                          <a:cs typeface="Inter"/>
                          <a:sym typeface="Inter"/>
                        </a:rPr>
                        <a:t>a network of settlements established by the Spanish Empire in the Americas, aimed at converting Native Americans to Catholicism, integrating them into Spanish society, and teaching them European customs, all while often forcing them to live and work on the mission grounds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“Up to now, the literature on the Jesuit missions in the Río de la Plata written from a Eurocentric viewpoint… Scholars have traditionally depicted mission Indians as passive receptors of European culture and institutions, rather than as agents who helped shape a major part of their own history.”</a:t>
                      </a:r>
                      <a:endParaRPr>
                        <a:latin typeface="Inter"/>
                        <a:ea typeface="Inter"/>
                        <a:cs typeface="Inter"/>
                        <a:sym typeface="Inter"/>
                      </a:endParaRPr>
                    </a:p>
                    <a:p>
                      <a:pPr indent="-317500" lvl="0" marL="457200" rtl="0" algn="r">
                        <a:spcBef>
                          <a:spcPts val="0"/>
                        </a:spcBef>
                        <a:spcAft>
                          <a:spcPts val="0"/>
                        </a:spcAft>
                        <a:buClr>
                          <a:schemeClr val="dk1"/>
                        </a:buClr>
                        <a:buSzPts val="1400"/>
                        <a:buFont typeface="Inter"/>
                        <a:buChar char="-"/>
                      </a:pPr>
                      <a:r>
                        <a:rPr lang="en">
                          <a:latin typeface="Inter"/>
                          <a:ea typeface="Inter"/>
                          <a:cs typeface="Inter"/>
                          <a:sym typeface="Inter"/>
                        </a:rPr>
                        <a:t>Barbara Ganson, </a:t>
                      </a:r>
                      <a:r>
                        <a:rPr i="1" lang="en">
                          <a:latin typeface="Inter"/>
                          <a:ea typeface="Inter"/>
                          <a:cs typeface="Inter"/>
                          <a:sym typeface="Inter"/>
                        </a:rPr>
                        <a:t>The Guaraní Under Spanish Rule in the Río de la Plata</a:t>
                      </a:r>
                      <a:r>
                        <a:rPr lang="en">
                          <a:latin typeface="Inter"/>
                          <a:ea typeface="Inter"/>
                          <a:cs typeface="Inter"/>
                          <a:sym typeface="Inter"/>
                        </a:rPr>
                        <a:t>, 2003.</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Mission System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idx="2" type="body"/>
          </p:nvPr>
        </p:nvSpPr>
        <p:spPr>
          <a:xfrm>
            <a:off x="3898350" y="-47000"/>
            <a:ext cx="1347300" cy="341100"/>
          </a:xfrm>
          <a:prstGeom prst="rect">
            <a:avLst/>
          </a:prstGeom>
        </p:spPr>
        <p:txBody>
          <a:bodyPr anchorCtr="0" anchor="ctr" bIns="34275" lIns="68575" spcFirstLastPara="1" rIns="68575" wrap="square" tIns="34275">
            <a:noAutofit/>
          </a:bodyPr>
          <a:lstStyle/>
          <a:p>
            <a:pPr indent="0" lvl="0" marL="0" rtl="0" algn="ctr">
              <a:spcBef>
                <a:spcPts val="800"/>
              </a:spcBef>
              <a:spcAft>
                <a:spcPts val="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163" name="Google Shape;163;p30"/>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64" name="Google Shape;164;p30"/>
          <p:cNvGraphicFramePr/>
          <p:nvPr/>
        </p:nvGraphicFramePr>
        <p:xfrm>
          <a:off x="612375" y="713825"/>
          <a:ext cx="3000000" cy="3000000"/>
        </p:xfrm>
        <a:graphic>
          <a:graphicData uri="http://schemas.openxmlformats.org/drawingml/2006/table">
            <a:tbl>
              <a:tblPr>
                <a:noFill/>
                <a:tableStyleId>{44654FBF-8ED6-4D8C-B9E4-7CD9ED7A00AC}</a:tableStyleId>
              </a:tblPr>
              <a:tblGrid>
                <a:gridCol w="2725875"/>
                <a:gridCol w="2725875"/>
                <a:gridCol w="2725875"/>
              </a:tblGrid>
              <a:tr h="381000">
                <a:tc gridSpan="3">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Topic: Impacts of European Colonization On Indigenous Populations </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65" name="Google Shape;165;p30"/>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