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048C25-F97F-42F3-B563-43F3D94FFE5F}">
  <a:tblStyle styleId="{2C048C25-F97F-42F3-B563-43F3D94FFE5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f1daf221_0_2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f1daf221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2177b7fb9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2177b7fb9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60" name="Google Shape;60;p13"/>
          <p:cNvGraphicFramePr/>
          <p:nvPr/>
        </p:nvGraphicFramePr>
        <p:xfrm>
          <a:off x="381550" y="3134188"/>
          <a:ext cx="3000000" cy="3000000"/>
        </p:xfrm>
        <a:graphic>
          <a:graphicData uri="http://schemas.openxmlformats.org/drawingml/2006/table">
            <a:tbl>
              <a:tblPr>
                <a:noFill/>
                <a:tableStyleId>{2C048C25-F97F-42F3-B563-43F3D94FFE5F}</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a:t>
                      </a:r>
                      <a:r>
                        <a:rPr b="1" lang="en" sz="1200">
                          <a:solidFill>
                            <a:schemeClr val="dk1"/>
                          </a:solidFill>
                          <a:latin typeface="Inter"/>
                          <a:ea typeface="Inter"/>
                          <a:cs typeface="Inter"/>
                          <a:sym typeface="Inter"/>
                        </a:rPr>
                        <a:t>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individuals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61" name="Google Shape;61;p13"/>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62" name="Google Shape;62;p13"/>
          <p:cNvGraphicFramePr/>
          <p:nvPr/>
        </p:nvGraphicFramePr>
        <p:xfrm>
          <a:off x="3676000" y="5145625"/>
          <a:ext cx="3000000" cy="3000000"/>
        </p:xfrm>
        <a:graphic>
          <a:graphicData uri="http://schemas.openxmlformats.org/drawingml/2006/table">
            <a:tbl>
              <a:tblPr>
                <a:noFill/>
                <a:tableStyleId>{2C048C25-F97F-42F3-B563-43F3D94FFE5F}</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a:t>
                      </a:r>
                      <a:r>
                        <a:rPr lang="en" sz="1200">
                          <a:latin typeface="Inter"/>
                          <a:ea typeface="Inter"/>
                          <a:cs typeface="Inter"/>
                          <a:sym typeface="Inter"/>
                        </a:rPr>
                        <a:t>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63" name="Google Shape;63;p13"/>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Encomienda System</a:t>
            </a:r>
            <a:endParaRPr b="1" sz="1300">
              <a:latin typeface="Inter"/>
              <a:ea typeface="Inter"/>
              <a:cs typeface="Inter"/>
              <a:sym typeface="Inter"/>
            </a:endParaRPr>
          </a:p>
        </p:txBody>
      </p:sp>
      <p:cxnSp>
        <p:nvCxnSpPr>
          <p:cNvPr id="64" name="Google Shape;64;p13"/>
          <p:cNvCxnSpPr>
            <a:endCxn id="61"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61" idx="2"/>
            <a:endCxn id="63"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66" name="Google Shape;66;p13"/>
          <p:cNvCxnSpPr>
            <a:stCxn id="63"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67" name="Google Shape;67;p13"/>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p:txBody>
      </p:sp>
      <p:pic>
        <p:nvPicPr>
          <p:cNvPr id="68" name="Google Shape;68;p13"/>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2" name="Shape 72"/>
        <p:cNvGrpSpPr/>
        <p:nvPr/>
      </p:nvGrpSpPr>
      <p:grpSpPr>
        <a:xfrm>
          <a:off x="0" y="0"/>
          <a:ext cx="0" cy="0"/>
          <a:chOff x="0" y="0"/>
          <a:chExt cx="0" cy="0"/>
        </a:xfrm>
      </p:grpSpPr>
      <p:sp>
        <p:nvSpPr>
          <p:cNvPr id="73" name="Google Shape;73;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 (Exemplar)</a:t>
            </a:r>
            <a:endParaRPr sz="2500">
              <a:solidFill>
                <a:schemeClr val="dk1"/>
              </a:solidFill>
              <a:latin typeface="Plus Jakarta Sans"/>
              <a:ea typeface="Plus Jakarta Sans"/>
              <a:cs typeface="Plus Jakarta Sans"/>
              <a:sym typeface="Plus Jakarta Sans"/>
            </a:endParaRPr>
          </a:p>
        </p:txBody>
      </p:sp>
      <p:sp>
        <p:nvSpPr>
          <p:cNvPr id="74" name="Google Shape;74;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5" name="Google Shape;7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7" name="Google Shape;77;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8" name="Google Shape;78;p14"/>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79" name="Google Shape;79;p14"/>
          <p:cNvGraphicFramePr/>
          <p:nvPr/>
        </p:nvGraphicFramePr>
        <p:xfrm>
          <a:off x="381550" y="3134188"/>
          <a:ext cx="3000000" cy="3000000"/>
        </p:xfrm>
        <a:graphic>
          <a:graphicData uri="http://schemas.openxmlformats.org/drawingml/2006/table">
            <a:tbl>
              <a:tblPr>
                <a:noFill/>
                <a:tableStyleId>{2C048C25-F97F-42F3-B563-43F3D94FFE5F}</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Lived in the Spanish colonies of the Americas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Participated in colonization and the encomienda system</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Became a Dominican friar</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Was part of the elite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White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Spanish</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Male</a:t>
                      </a:r>
                      <a:endParaRPr b="1" sz="1200">
                        <a:solidFill>
                          <a:srgbClr val="E95C3D"/>
                        </a:solidFill>
                        <a:latin typeface="Inter"/>
                        <a:ea typeface="Inter"/>
                        <a:cs typeface="Inter"/>
                        <a:sym typeface="Inter"/>
                      </a:endParaRPr>
                    </a:p>
                  </a:txBody>
                  <a:tcPr marT="91425" marB="91425" marR="91425" marL="91425"/>
                </a:tc>
              </a:tr>
              <a:tr h="1691800">
                <a:tc vMerge="1"/>
              </a:tr>
              <a:tr h="1569525">
                <a:tc vMerge="1"/>
              </a:tr>
            </a:tbl>
          </a:graphicData>
        </a:graphic>
      </p:graphicFrame>
      <p:sp>
        <p:nvSpPr>
          <p:cNvPr id="80" name="Google Shape;80;p14"/>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81" name="Google Shape;81;p14"/>
          <p:cNvGraphicFramePr/>
          <p:nvPr/>
        </p:nvGraphicFramePr>
        <p:xfrm>
          <a:off x="3676000" y="5145625"/>
          <a:ext cx="3000000" cy="3000000"/>
        </p:xfrm>
        <a:graphic>
          <a:graphicData uri="http://schemas.openxmlformats.org/drawingml/2006/table">
            <a:tbl>
              <a:tblPr>
                <a:noFill/>
                <a:tableStyleId>{2C048C25-F97F-42F3-B563-43F3D94FFE5F}</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Based on his religious beliefs and personal transformation, de las Casas viewed the encomienda system as morally wrong and contrary to Christian teachings. He believed that exploiting Indigenous peoples contradicted the Church’s mission of spreading love and salvation.</a:t>
                      </a:r>
                      <a:endParaRPr b="1" sz="1200">
                        <a:solidFill>
                          <a:srgbClr val="E95C3D"/>
                        </a:solidFill>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As a member of the colonial elite, de las Casas likely had access to education and platforms to voice his concerns that Indigenous peoples themselves were denied. </a:t>
                      </a:r>
                      <a:endParaRPr b="1" sz="1200">
                        <a:solidFill>
                          <a:srgbClr val="E95C3D"/>
                        </a:solidFill>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While he did not challenge colonization outright, he opposed the violent and exploitative methods used to expand Spanish control.</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82" name="Google Shape;82;p14"/>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Encomienda System</a:t>
            </a:r>
            <a:endParaRPr b="1" sz="1300">
              <a:latin typeface="Inter"/>
              <a:ea typeface="Inter"/>
              <a:cs typeface="Inter"/>
              <a:sym typeface="Inter"/>
            </a:endParaRPr>
          </a:p>
        </p:txBody>
      </p:sp>
      <p:cxnSp>
        <p:nvCxnSpPr>
          <p:cNvPr id="83" name="Google Shape;83;p14"/>
          <p:cNvCxnSpPr>
            <a:endCxn id="80"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84" name="Google Shape;84;p14"/>
          <p:cNvCxnSpPr>
            <a:stCxn id="80" idx="2"/>
            <a:endCxn id="82"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85" name="Google Shape;85;p14"/>
          <p:cNvCxnSpPr>
            <a:stCxn id="82"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86" name="Google Shape;86;p14"/>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Bartolomé de las Casas</a:t>
            </a:r>
            <a:endParaRPr b="1" sz="1300">
              <a:solidFill>
                <a:srgbClr val="E95C3D"/>
              </a:solidFill>
              <a:latin typeface="Inter"/>
              <a:ea typeface="Inter"/>
              <a:cs typeface="Inter"/>
              <a:sym typeface="Inter"/>
            </a:endParaRPr>
          </a:p>
        </p:txBody>
      </p:sp>
      <p:pic>
        <p:nvPicPr>
          <p:cNvPr id="87" name="Google Shape;87;p14"/>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