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y="10287000" cx="18288000"/>
  <p:notesSz cx="6858000" cy="9144000"/>
  <p:embeddedFontLst>
    <p:embeddedFont>
      <p:font typeface="Halant"/>
      <p:bold r:id="rId15"/>
    </p:embeddedFont>
    <p:embeddedFont>
      <p:font typeface="Inter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ECD8C9D-3789-4DA2-A8CC-679845408536}">
  <a:tblStyle styleId="{BECD8C9D-3789-4DA2-A8CC-67984540853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Halant-bold.fntdata"/><Relationship Id="rId14" Type="http://schemas.openxmlformats.org/officeDocument/2006/relationships/slide" Target="slides/slide7.xml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f8979aafc3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2f8979aafc3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15926fa326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g315926fa326_0_9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315926fa326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g315926fa326_0_2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315926fa326_0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g315926fa326_0_2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315926fa326_0_2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g315926fa326_0_2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>
            <a:off x="0" y="0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2" name="Google Shape;82;p13"/>
          <p:cNvGrpSpPr/>
          <p:nvPr/>
        </p:nvGrpSpPr>
        <p:grpSpPr>
          <a:xfrm>
            <a:off x="1660784" y="2382511"/>
            <a:ext cx="1491526" cy="91652"/>
            <a:chOff x="4580561" y="2589004"/>
            <a:chExt cx="1064464" cy="25200"/>
          </a:xfrm>
        </p:grpSpPr>
        <p:sp>
          <p:nvSpPr>
            <p:cNvPr id="83" name="Google Shape;83;p1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5" name="Google Shape;85;p13"/>
          <p:cNvSpPr txBox="1"/>
          <p:nvPr>
            <p:ph type="title"/>
          </p:nvPr>
        </p:nvSpPr>
        <p:spPr>
          <a:xfrm>
            <a:off x="1460000" y="2637300"/>
            <a:ext cx="6601800" cy="337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1449900" y="6323050"/>
            <a:ext cx="6601800" cy="151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>
            <a:lvl1pPr lv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87" name="Google Shape;87;p13"/>
          <p:cNvSpPr txBox="1"/>
          <p:nvPr>
            <p:ph idx="2" type="body"/>
          </p:nvPr>
        </p:nvSpPr>
        <p:spPr>
          <a:xfrm>
            <a:off x="10348450" y="2705250"/>
            <a:ext cx="6748800" cy="6051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indent="-406400" lvl="1" marL="914400"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indent="-381000" lvl="2" marL="1371600"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indent="-355600" lvl="3" marL="1828800"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indent="-355600" lvl="4" marL="2286000"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indent="-355600" lvl="5" marL="27432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88" name="Google Shape;88;p13"/>
          <p:cNvSpPr txBox="1"/>
          <p:nvPr>
            <p:ph idx="12" type="sldNum"/>
          </p:nvPr>
        </p:nvSpPr>
        <p:spPr>
          <a:xfrm>
            <a:off x="17072605" y="9499702"/>
            <a:ext cx="1097400" cy="787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2" name="Google Shape;102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8" name="Google Shape;108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4" name="Google Shape;114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19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0" name="Google Shape;120;p19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7" name="Google Shape;127;p20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8" name="Google Shape;128;p20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9" name="Google Shape;129;p20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30" name="Google Shape;130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22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41" name="Google Shape;141;p22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2" name="Google Shape;142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3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48" name="Google Shape;148;p23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9" name="Google Shape;149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5" name="Google Shape;155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25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1" name="Google Shape;161;p2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2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2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1" name="Google Shape;91;p14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Google Shape;92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Google Shape;93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hyperlink" Target="http://www.youtube.com/watch?v=i5QrtWv3qJM" TargetMode="External"/><Relationship Id="rId5" Type="http://schemas.openxmlformats.org/officeDocument/2006/relationships/image" Target="../media/image1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26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169" name="Google Shape;169;p26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170" name="Google Shape;170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71" name="Google Shape;171;p26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2" name="Google Shape;172;p26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173" name="Google Shape;173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74" name="Google Shape;174;p26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5" name="Google Shape;175;p26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176" name="Google Shape;176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77" name="Google Shape;177;p26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78" name="Google Shape;178;p26"/>
          <p:cNvSpPr txBox="1"/>
          <p:nvPr/>
        </p:nvSpPr>
        <p:spPr>
          <a:xfrm>
            <a:off x="4062688" y="3453428"/>
            <a:ext cx="14079900" cy="26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INDIGENOUS RESISTANCE</a:t>
            </a:r>
            <a:endParaRPr sz="100"/>
          </a:p>
        </p:txBody>
      </p:sp>
      <p:sp>
        <p:nvSpPr>
          <p:cNvPr id="179" name="Google Shape;179;p26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0" name="Google Shape;180;p26"/>
          <p:cNvSpPr txBox="1"/>
          <p:nvPr/>
        </p:nvSpPr>
        <p:spPr>
          <a:xfrm>
            <a:off x="4208100" y="6048450"/>
            <a:ext cx="140799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2: Americas: Colonization &amp; Conquest</a:t>
            </a:r>
            <a:endParaRPr sz="5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26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2" name="Google Shape;182;p26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83" name="Google Shape;183;p26"/>
          <p:cNvCxnSpPr/>
          <p:nvPr/>
        </p:nvCxnSpPr>
        <p:spPr>
          <a:xfrm rot="10800000">
            <a:off x="653933" y="7531"/>
            <a:ext cx="0" cy="28854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4" name="Google Shape;184;p26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7"/>
          <p:cNvSpPr txBox="1"/>
          <p:nvPr/>
        </p:nvSpPr>
        <p:spPr>
          <a:xfrm>
            <a:off x="1791340" y="4038980"/>
            <a:ext cx="147054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Indigenous populations resist European conquest and colonization?</a:t>
            </a:r>
            <a:endParaRPr i="1" sz="5000"/>
          </a:p>
        </p:txBody>
      </p:sp>
      <p:sp>
        <p:nvSpPr>
          <p:cNvPr id="190" name="Google Shape;190;p2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91" name="Google Shape;191;p27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192" name="Google Shape;192;p27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193" name="Google Shape;193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4" name="Google Shape;194;p27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5" name="Google Shape;195;p2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96" name="Google Shape;196;p27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7" name="Google Shape;197;p27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98" name="Google Shape;198;p27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199" name="Google Shape;199;p27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200" name="Google Shape;200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27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2" name="Google Shape;202;p2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03" name="Google Shape;203;p2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4" name="Google Shape;204;p27"/>
          <p:cNvSpPr txBox="1"/>
          <p:nvPr/>
        </p:nvSpPr>
        <p:spPr>
          <a:xfrm>
            <a:off x="2553980" y="2019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8963" y="4444387"/>
            <a:ext cx="3073600" cy="307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8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1" name="Google Shape;211;p2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12" name="Google Shape;212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13" name="Google Shape;213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14" name="Google Shape;214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5" name="Google Shape;215;p2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16" name="Google Shape;216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7" name="Google Shape;217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18" name="Google Shape;218;p28"/>
          <p:cNvSpPr txBox="1"/>
          <p:nvPr/>
        </p:nvSpPr>
        <p:spPr>
          <a:xfrm>
            <a:off x="295200" y="1368425"/>
            <a:ext cx="176976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SIGNIFICANCE</a:t>
            </a:r>
            <a:endParaRPr sz="900"/>
          </a:p>
        </p:txBody>
      </p:sp>
      <p:grpSp>
        <p:nvGrpSpPr>
          <p:cNvPr id="219" name="Google Shape;219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20" name="Google Shape;220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1" name="Google Shape;221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3" name="Google Shape;223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24" name="Google Shape;224;p28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5" name="Google Shape;225;p28"/>
          <p:cNvSpPr txBox="1"/>
          <p:nvPr/>
        </p:nvSpPr>
        <p:spPr>
          <a:xfrm>
            <a:off x="4678838" y="4742337"/>
            <a:ext cx="7821000" cy="24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latin typeface="Inter"/>
                <a:ea typeface="Inter"/>
                <a:cs typeface="Inter"/>
                <a:sym typeface="Inter"/>
              </a:rPr>
              <a:t>Historical Significance</a:t>
            </a:r>
            <a:endParaRPr b="1" sz="24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and exploring the reasons why historical people, places, events, or ideas are worth remembering; that is, their historical significance.</a:t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26" name="Google Shape;226;p28"/>
          <p:cNvPicPr preferRelativeResize="0"/>
          <p:nvPr/>
        </p:nvPicPr>
        <p:blipFill rotWithShape="1">
          <a:blip r:embed="rId5">
            <a:alphaModFix/>
          </a:blip>
          <a:srcRect b="0" l="24340" r="24959" t="0"/>
          <a:stretch/>
        </p:blipFill>
        <p:spPr>
          <a:xfrm>
            <a:off x="12764187" y="3079250"/>
            <a:ext cx="4414848" cy="580387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9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32" name="Google Shape;232;p2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33" name="Google Shape;233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34" name="Google Shape;234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5" name="Google Shape;235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6" name="Google Shape;236;p2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/>
            </a:p>
          </p:txBody>
        </p:sp>
      </p:grpSp>
      <p:sp>
        <p:nvSpPr>
          <p:cNvPr id="237" name="Google Shape;237;p29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38" name="Google Shape;238;p2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39" name="Google Shape;239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40" name="Google Shape;240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41" name="Google Shape;241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2" name="Google Shape;242;p2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43" name="Google Shape;243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4" name="Google Shape;244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45" name="Google Shape;245;p29"/>
          <p:cNvSpPr txBox="1"/>
          <p:nvPr/>
        </p:nvSpPr>
        <p:spPr>
          <a:xfrm>
            <a:off x="3166650" y="258750"/>
            <a:ext cx="119547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RESISTANCE: TOYPURINA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46" name="Google Shape;246;p29"/>
          <p:cNvSpPr txBox="1"/>
          <p:nvPr/>
        </p:nvSpPr>
        <p:spPr>
          <a:xfrm>
            <a:off x="771250" y="4131627"/>
            <a:ext cx="6122400" cy="29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While watching the video, follow along with the transcript and answer the questions provided on the student worksheet.</a:t>
            </a:r>
            <a:endParaRPr b="1" sz="3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descr="Women &amp; the American Story, Episode 14&#10;&#10;Learn about Toypurina, a Tongva wise woman who led a rebellion against a Spanish mission in Alta California. This video is adapted from the life story of Toypurina in the New-York Historical Society’s Women &amp; the American Story curriculum.   The video was produced by the New-York Historical Society’s Teen Leaders interns in collaboration with the Untold project.  &#10;&#10;Women &amp; the American Story: &#10;https://wams.nyhistory.org/&#10;&#10; Toypurina Life Story: &#10;https://wams.nyhistory.org/settler-colonialism-and-revolution/settler-colonialism/toypurina/ &#10;&#10;Teen Leaders:&#10;https://www.nyhistory.org/education/teen-programs/student-historian-program&#10;&#10;Untold project:&#10;https://untoldhistory.org/" id="247" name="Google Shape;247;p29" title="Toypurina: Rebelling Against the Mission System (WAMS E14)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24550" y="2875050"/>
            <a:ext cx="10265800" cy="577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0"/>
          <p:cNvSpPr txBox="1"/>
          <p:nvPr/>
        </p:nvSpPr>
        <p:spPr>
          <a:xfrm>
            <a:off x="1028700" y="876300"/>
            <a:ext cx="93966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253" name="Google Shape;253;p30"/>
          <p:cNvGrpSpPr/>
          <p:nvPr/>
        </p:nvGrpSpPr>
        <p:grpSpPr>
          <a:xfrm>
            <a:off x="1335835" y="3073624"/>
            <a:ext cx="9269165" cy="1293000"/>
            <a:chOff x="1481835" y="2481224"/>
            <a:chExt cx="9269165" cy="1293000"/>
          </a:xfrm>
        </p:grpSpPr>
        <p:grpSp>
          <p:nvGrpSpPr>
            <p:cNvPr id="254" name="Google Shape;254;p30"/>
            <p:cNvGrpSpPr/>
            <p:nvPr/>
          </p:nvGrpSpPr>
          <p:grpSpPr>
            <a:xfrm>
              <a:off x="1481835" y="2575020"/>
              <a:ext cx="1105500" cy="1105408"/>
              <a:chOff x="1704735" y="2780838"/>
              <a:chExt cx="1105500" cy="1105408"/>
            </a:xfrm>
          </p:grpSpPr>
          <p:grpSp>
            <p:nvGrpSpPr>
              <p:cNvPr id="255" name="Google Shape;255;p30"/>
              <p:cNvGrpSpPr/>
              <p:nvPr/>
            </p:nvGrpSpPr>
            <p:grpSpPr>
              <a:xfrm>
                <a:off x="1704735" y="2780838"/>
                <a:ext cx="1105408" cy="1105408"/>
                <a:chOff x="0" y="-56030"/>
                <a:chExt cx="812800" cy="812800"/>
              </a:xfrm>
            </p:grpSpPr>
            <p:sp>
              <p:nvSpPr>
                <p:cNvPr id="256" name="Google Shape;256;p30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7" name="Google Shape;257;p30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58" name="Google Shape;258;p30"/>
              <p:cNvSpPr txBox="1"/>
              <p:nvPr/>
            </p:nvSpPr>
            <p:spPr>
              <a:xfrm>
                <a:off x="1704735" y="2954974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1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59" name="Google Shape;259;p30"/>
            <p:cNvSpPr txBox="1"/>
            <p:nvPr/>
          </p:nvSpPr>
          <p:spPr>
            <a:xfrm>
              <a:off x="2765600" y="2481224"/>
              <a:ext cx="7985400" cy="129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Choose one highlighter to use for Claims, Evidence, and Reasoning. Fill in the answer key.</a:t>
              </a:r>
              <a:endParaRPr sz="2800"/>
            </a:p>
          </p:txBody>
        </p:sp>
      </p:grpSp>
      <p:grpSp>
        <p:nvGrpSpPr>
          <p:cNvPr id="260" name="Google Shape;260;p30"/>
          <p:cNvGrpSpPr/>
          <p:nvPr/>
        </p:nvGrpSpPr>
        <p:grpSpPr>
          <a:xfrm>
            <a:off x="1335835" y="5105143"/>
            <a:ext cx="9269165" cy="1105408"/>
            <a:chOff x="1481835" y="4579599"/>
            <a:chExt cx="9269165" cy="1105408"/>
          </a:xfrm>
        </p:grpSpPr>
        <p:grpSp>
          <p:nvGrpSpPr>
            <p:cNvPr id="261" name="Google Shape;261;p30"/>
            <p:cNvGrpSpPr/>
            <p:nvPr/>
          </p:nvGrpSpPr>
          <p:grpSpPr>
            <a:xfrm>
              <a:off x="1481835" y="4579599"/>
              <a:ext cx="1105500" cy="1105408"/>
              <a:chOff x="1704735" y="4837365"/>
              <a:chExt cx="1105500" cy="1105408"/>
            </a:xfrm>
          </p:grpSpPr>
          <p:grpSp>
            <p:nvGrpSpPr>
              <p:cNvPr id="262" name="Google Shape;262;p30"/>
              <p:cNvGrpSpPr/>
              <p:nvPr/>
            </p:nvGrpSpPr>
            <p:grpSpPr>
              <a:xfrm>
                <a:off x="1704735" y="4837365"/>
                <a:ext cx="1105408" cy="1105408"/>
                <a:chOff x="0" y="-56030"/>
                <a:chExt cx="812800" cy="812800"/>
              </a:xfrm>
            </p:grpSpPr>
            <p:sp>
              <p:nvSpPr>
                <p:cNvPr id="263" name="Google Shape;263;p30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4" name="Google Shape;264;p30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65" name="Google Shape;265;p30"/>
              <p:cNvSpPr txBox="1"/>
              <p:nvPr/>
            </p:nvSpPr>
            <p:spPr>
              <a:xfrm>
                <a:off x="1704735" y="5011502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2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66" name="Google Shape;266;p30"/>
            <p:cNvSpPr txBox="1"/>
            <p:nvPr/>
          </p:nvSpPr>
          <p:spPr>
            <a:xfrm>
              <a:off x="2765600" y="4701353"/>
              <a:ext cx="7985400" cy="86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As you read, use the highlighters to </a:t>
              </a:r>
              <a:endParaRPr sz="2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identify Claims, Evidence, and Reasoning.</a:t>
              </a:r>
              <a:endParaRPr sz="2800"/>
            </a:p>
          </p:txBody>
        </p:sp>
      </p:grpSp>
      <p:grpSp>
        <p:nvGrpSpPr>
          <p:cNvPr id="267" name="Google Shape;267;p30"/>
          <p:cNvGrpSpPr/>
          <p:nvPr/>
        </p:nvGrpSpPr>
        <p:grpSpPr>
          <a:xfrm>
            <a:off x="1335835" y="6949069"/>
            <a:ext cx="9269165" cy="1105408"/>
            <a:chOff x="1481835" y="6390971"/>
            <a:chExt cx="9269165" cy="1105408"/>
          </a:xfrm>
        </p:grpSpPr>
        <p:grpSp>
          <p:nvGrpSpPr>
            <p:cNvPr id="268" name="Google Shape;268;p30"/>
            <p:cNvGrpSpPr/>
            <p:nvPr/>
          </p:nvGrpSpPr>
          <p:grpSpPr>
            <a:xfrm>
              <a:off x="1481835" y="6390971"/>
              <a:ext cx="1105500" cy="1105408"/>
              <a:chOff x="1704735" y="6893895"/>
              <a:chExt cx="1105500" cy="1105408"/>
            </a:xfrm>
          </p:grpSpPr>
          <p:grpSp>
            <p:nvGrpSpPr>
              <p:cNvPr id="269" name="Google Shape;269;p30"/>
              <p:cNvGrpSpPr/>
              <p:nvPr/>
            </p:nvGrpSpPr>
            <p:grpSpPr>
              <a:xfrm>
                <a:off x="1704735" y="6893895"/>
                <a:ext cx="1105408" cy="1105408"/>
                <a:chOff x="0" y="0"/>
                <a:chExt cx="812800" cy="812800"/>
              </a:xfrm>
            </p:grpSpPr>
            <p:sp>
              <p:nvSpPr>
                <p:cNvPr id="270" name="Google Shape;270;p30"/>
                <p:cNvSpPr/>
                <p:nvPr/>
              </p:nvSpPr>
              <p:spPr>
                <a:xfrm>
                  <a:off x="0" y="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1" name="Google Shape;271;p30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72" name="Google Shape;272;p30"/>
              <p:cNvSpPr txBox="1"/>
              <p:nvPr/>
            </p:nvSpPr>
            <p:spPr>
              <a:xfrm>
                <a:off x="1704735" y="7068030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3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73" name="Google Shape;273;p30"/>
            <p:cNvSpPr txBox="1"/>
            <p:nvPr/>
          </p:nvSpPr>
          <p:spPr>
            <a:xfrm>
              <a:off x="2765600" y="6512725"/>
              <a:ext cx="7985400" cy="86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Answer the questions on the worksheet, using evidence from the excerpt.</a:t>
              </a:r>
              <a:endParaRPr sz="2800"/>
            </a:p>
          </p:txBody>
        </p:sp>
      </p:grpSp>
      <p:grpSp>
        <p:nvGrpSpPr>
          <p:cNvPr id="274" name="Google Shape;274;p30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75" name="Google Shape;275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76" name="Google Shape;276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7" name="Google Shape;277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8" name="Google Shape;278;p30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b="1" sz="5575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279" name="Google Shape;279;p30"/>
          <p:cNvSpPr/>
          <p:nvPr/>
        </p:nvSpPr>
        <p:spPr>
          <a:xfrm>
            <a:off x="9697545" y="878816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0" name="Google Shape;280;p30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81" name="Google Shape;281;p30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282" name="Google Shape;282;p30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283" name="Google Shape;283;p30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4" name="Google Shape;284;p30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285" name="Google Shape;285;p30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6" name="Google Shape;286;p30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87" name="Google Shape;287;p30"/>
          <p:cNvPicPr preferRelativeResize="0"/>
          <p:nvPr/>
        </p:nvPicPr>
        <p:blipFill rotWithShape="1">
          <a:blip r:embed="rId4">
            <a:alphaModFix/>
          </a:blip>
          <a:srcRect b="0" l="24418" r="24305" t="0"/>
          <a:stretch/>
        </p:blipFill>
        <p:spPr>
          <a:xfrm>
            <a:off x="10318451" y="633225"/>
            <a:ext cx="3616799" cy="4701036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88" name="Google Shape;288;p30"/>
          <p:cNvPicPr preferRelativeResize="0"/>
          <p:nvPr/>
        </p:nvPicPr>
        <p:blipFill rotWithShape="1">
          <a:blip r:embed="rId5">
            <a:alphaModFix/>
          </a:blip>
          <a:srcRect b="0" l="24439" r="24280" t="0"/>
          <a:stretch/>
        </p:blipFill>
        <p:spPr>
          <a:xfrm>
            <a:off x="13461950" y="3073625"/>
            <a:ext cx="3550802" cy="46153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89" name="Google Shape;289;p30"/>
          <p:cNvCxnSpPr/>
          <p:nvPr/>
        </p:nvCxnSpPr>
        <p:spPr>
          <a:xfrm flipH="1" rot="10800000">
            <a:off x="7206425" y="1830725"/>
            <a:ext cx="3318600" cy="1260900"/>
          </a:xfrm>
          <a:prstGeom prst="straightConnector1">
            <a:avLst/>
          </a:prstGeom>
          <a:solidFill>
            <a:schemeClr val="lt2"/>
          </a:solidFill>
          <a:ln cap="flat" cmpd="sng" w="38100">
            <a:solidFill>
              <a:srgbClr val="E95C3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0" name="Google Shape;290;p30"/>
          <p:cNvCxnSpPr/>
          <p:nvPr/>
        </p:nvCxnSpPr>
        <p:spPr>
          <a:xfrm>
            <a:off x="9697550" y="5695038"/>
            <a:ext cx="3913500" cy="84600"/>
          </a:xfrm>
          <a:prstGeom prst="straightConnector1">
            <a:avLst/>
          </a:prstGeom>
          <a:solidFill>
            <a:schemeClr val="lt2"/>
          </a:solidFill>
          <a:ln cap="flat" cmpd="sng" w="38100">
            <a:solidFill>
              <a:srgbClr val="E95C3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1" name="Google Shape;291;p30"/>
          <p:cNvCxnSpPr/>
          <p:nvPr/>
        </p:nvCxnSpPr>
        <p:spPr>
          <a:xfrm flipH="1" rot="10800000">
            <a:off x="9285350" y="4143725"/>
            <a:ext cx="1256100" cy="2954100"/>
          </a:xfrm>
          <a:prstGeom prst="straightConnector1">
            <a:avLst/>
          </a:prstGeom>
          <a:solidFill>
            <a:schemeClr val="lt2"/>
          </a:solidFill>
          <a:ln cap="flat" cmpd="sng" w="38100">
            <a:solidFill>
              <a:srgbClr val="E95C3D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292" name="Google Shape;292;p30"/>
          <p:cNvGrpSpPr/>
          <p:nvPr/>
        </p:nvGrpSpPr>
        <p:grpSpPr>
          <a:xfrm>
            <a:off x="1335835" y="8792996"/>
            <a:ext cx="9269165" cy="1105408"/>
            <a:chOff x="1481835" y="6390971"/>
            <a:chExt cx="9269165" cy="1105408"/>
          </a:xfrm>
        </p:grpSpPr>
        <p:grpSp>
          <p:nvGrpSpPr>
            <p:cNvPr id="293" name="Google Shape;293;p30"/>
            <p:cNvGrpSpPr/>
            <p:nvPr/>
          </p:nvGrpSpPr>
          <p:grpSpPr>
            <a:xfrm>
              <a:off x="1481835" y="6390971"/>
              <a:ext cx="1105500" cy="1105408"/>
              <a:chOff x="1704735" y="6893895"/>
              <a:chExt cx="1105500" cy="1105408"/>
            </a:xfrm>
          </p:grpSpPr>
          <p:grpSp>
            <p:nvGrpSpPr>
              <p:cNvPr id="294" name="Google Shape;294;p30"/>
              <p:cNvGrpSpPr/>
              <p:nvPr/>
            </p:nvGrpSpPr>
            <p:grpSpPr>
              <a:xfrm>
                <a:off x="1704735" y="6893895"/>
                <a:ext cx="1105408" cy="1105408"/>
                <a:chOff x="0" y="0"/>
                <a:chExt cx="812800" cy="812800"/>
              </a:xfrm>
            </p:grpSpPr>
            <p:sp>
              <p:nvSpPr>
                <p:cNvPr id="295" name="Google Shape;295;p30"/>
                <p:cNvSpPr/>
                <p:nvPr/>
              </p:nvSpPr>
              <p:spPr>
                <a:xfrm>
                  <a:off x="0" y="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96" name="Google Shape;296;p30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97" name="Google Shape;297;p30"/>
              <p:cNvSpPr txBox="1"/>
              <p:nvPr/>
            </p:nvSpPr>
            <p:spPr>
              <a:xfrm>
                <a:off x="1704735" y="7068030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5034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4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98" name="Google Shape;298;p30"/>
            <p:cNvSpPr txBox="1"/>
            <p:nvPr/>
          </p:nvSpPr>
          <p:spPr>
            <a:xfrm>
              <a:off x="2765600" y="6512725"/>
              <a:ext cx="7985400" cy="86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On the Group Worksheet, write the main idea and evidence that supports the claim.</a:t>
              </a:r>
              <a:endParaRPr sz="2800"/>
            </a:p>
          </p:txBody>
        </p:sp>
      </p:grpSp>
      <p:pic>
        <p:nvPicPr>
          <p:cNvPr id="299" name="Google Shape;299;p30"/>
          <p:cNvPicPr preferRelativeResize="0"/>
          <p:nvPr/>
        </p:nvPicPr>
        <p:blipFill rotWithShape="1">
          <a:blip r:embed="rId6">
            <a:alphaModFix/>
          </a:blip>
          <a:srcRect b="0" l="24398" r="24536" t="0"/>
          <a:stretch/>
        </p:blipFill>
        <p:spPr>
          <a:xfrm>
            <a:off x="11579750" y="6470731"/>
            <a:ext cx="3550802" cy="463473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00" name="Google Shape;300;p30"/>
          <p:cNvCxnSpPr/>
          <p:nvPr/>
        </p:nvCxnSpPr>
        <p:spPr>
          <a:xfrm flipH="1" rot="10800000">
            <a:off x="10259350" y="8135450"/>
            <a:ext cx="1460100" cy="896100"/>
          </a:xfrm>
          <a:prstGeom prst="straightConnector1">
            <a:avLst/>
          </a:prstGeom>
          <a:solidFill>
            <a:schemeClr val="lt2"/>
          </a:solidFill>
          <a:ln cap="flat" cmpd="sng" w="38100">
            <a:solidFill>
              <a:srgbClr val="E95C3D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1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06" name="Google Shape;306;p31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07" name="Google Shape;307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08" name="Google Shape;308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9" name="Google Shape;309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0" name="Google Shape;310;p31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311" name="Google Shape;311;p31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2" name="Google Shape;312;p31"/>
          <p:cNvSpPr txBox="1"/>
          <p:nvPr/>
        </p:nvSpPr>
        <p:spPr>
          <a:xfrm>
            <a:off x="9838900" y="4464750"/>
            <a:ext cx="8466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most significant effect of the Columbian Exchange was on: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13" name="Google Shape;313;p31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14" name="Google Shape;314;p3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15" name="Google Shape;315;p3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16" name="Google Shape;316;p3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7" name="Google Shape;317;p31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18" name="Google Shape;318;p3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9" name="Google Shape;319;p3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20" name="Google Shape;320;p31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FOUR CORNERS</a:t>
            </a:r>
            <a:endParaRPr/>
          </a:p>
        </p:txBody>
      </p:sp>
      <p:graphicFrame>
        <p:nvGraphicFramePr>
          <p:cNvPr id="321" name="Google Shape;321;p31"/>
          <p:cNvGraphicFramePr/>
          <p:nvPr/>
        </p:nvGraphicFramePr>
        <p:xfrm>
          <a:off x="10094900" y="489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{BECD8C9D-3789-4DA2-A8CC-679845408536}</a:tableStyleId>
              </a:tblPr>
              <a:tblGrid>
                <a:gridCol w="3977150"/>
                <a:gridCol w="39771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Trade &amp; Goods</a:t>
                      </a:r>
                      <a:endParaRPr sz="30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Disease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AF4B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Way of Life &amp; Culture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484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Plants, Animals &amp; Environment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5C3D"/>
                    </a:solidFill>
                  </a:tcPr>
                </a:tc>
              </a:tr>
            </a:tbl>
          </a:graphicData>
        </a:graphic>
      </p:graphicFrame>
      <p:grpSp>
        <p:nvGrpSpPr>
          <p:cNvPr id="322" name="Google Shape;322;p31"/>
          <p:cNvGrpSpPr/>
          <p:nvPr/>
        </p:nvGrpSpPr>
        <p:grpSpPr>
          <a:xfrm>
            <a:off x="12819920" y="2497184"/>
            <a:ext cx="2504257" cy="1771219"/>
            <a:chOff x="5376825" y="1512437"/>
            <a:chExt cx="3094350" cy="2481394"/>
          </a:xfrm>
        </p:grpSpPr>
        <p:sp>
          <p:nvSpPr>
            <p:cNvPr id="323" name="Google Shape;323;p31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31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31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31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31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31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31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330" name="Google Shape;330;p3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1" name="Google Shape;331;p31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2" name="Google Shape;332;p31"/>
          <p:cNvSpPr txBox="1"/>
          <p:nvPr/>
        </p:nvSpPr>
        <p:spPr>
          <a:xfrm>
            <a:off x="1211200" y="2317350"/>
            <a:ext cx="8627700" cy="64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With the people in your corner, answer the following questions:</a:t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sources support your choice?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evidence supports your choice? Cite!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didn’t you choose the other topics? Why don’t you agree as much with the other choices?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2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38" name="Google Shape;338;p32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39" name="Google Shape;339;p3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40" name="Google Shape;340;p3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1" name="Google Shape;341;p3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2" name="Google Shape;342;p32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343" name="Google Shape;343;p32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44" name="Google Shape;344;p32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45" name="Google Shape;345;p3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46" name="Google Shape;346;p3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47" name="Google Shape;347;p3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8" name="Google Shape;348;p32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49" name="Google Shape;349;p3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0" name="Google Shape;350;p3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51" name="Google Shape;351;p32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FOUR CORNERS</a:t>
            </a:r>
            <a:endParaRPr/>
          </a:p>
        </p:txBody>
      </p:sp>
      <p:grpSp>
        <p:nvGrpSpPr>
          <p:cNvPr id="352" name="Google Shape;352;p32"/>
          <p:cNvGrpSpPr/>
          <p:nvPr/>
        </p:nvGrpSpPr>
        <p:grpSpPr>
          <a:xfrm>
            <a:off x="12819920" y="2497184"/>
            <a:ext cx="2504257" cy="1771219"/>
            <a:chOff x="5376825" y="1512437"/>
            <a:chExt cx="3094350" cy="2481394"/>
          </a:xfrm>
        </p:grpSpPr>
        <p:sp>
          <p:nvSpPr>
            <p:cNvPr id="353" name="Google Shape;353;p32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360" name="Google Shape;360;p3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61" name="Google Shape;361;p32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2" name="Google Shape;362;p32"/>
          <p:cNvSpPr txBox="1"/>
          <p:nvPr/>
        </p:nvSpPr>
        <p:spPr>
          <a:xfrm>
            <a:off x="1211200" y="2997600"/>
            <a:ext cx="8627700" cy="57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Find a partner from another corner of the room and answer the following questions:</a:t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statement did you choose? Why?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Columbian Exchange impact Trade &amp; Goods, Disease, Way of Life &amp; Culture, or Plants, Animals &amp; Environment? Explain.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63" name="Google Shape;363;p32"/>
          <p:cNvSpPr txBox="1"/>
          <p:nvPr/>
        </p:nvSpPr>
        <p:spPr>
          <a:xfrm>
            <a:off x="9838900" y="4464750"/>
            <a:ext cx="8466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most significant effect of the Columbian Exchange was on: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364" name="Google Shape;364;p32"/>
          <p:cNvGraphicFramePr/>
          <p:nvPr/>
        </p:nvGraphicFramePr>
        <p:xfrm>
          <a:off x="10094900" y="489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{BECD8C9D-3789-4DA2-A8CC-679845408536}</a:tableStyleId>
              </a:tblPr>
              <a:tblGrid>
                <a:gridCol w="3977150"/>
                <a:gridCol w="39771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Trade &amp; Goods</a:t>
                      </a:r>
                      <a:endParaRPr sz="30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Disease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AF4B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Way of Life &amp; Culture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484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Plants, Animals &amp; Environment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5C3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