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49B09B-D54F-4337-B437-DD3D1DA0A8B4}">
  <a:tblStyle styleId="{7249B09B-D54F-4337-B437-DD3D1DA0A8B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0F5AE57-35DA-4BE0-93CC-7E5C4B7B46C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33" Type="http://schemas.openxmlformats.org/officeDocument/2006/relationships/font" Target="fonts/WorkSans-regular.fntdata"/><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35" Type="http://schemas.openxmlformats.org/officeDocument/2006/relationships/font" Target="fonts/WorkSans-italic.fntdata"/><Relationship Id="rId12" Type="http://schemas.openxmlformats.org/officeDocument/2006/relationships/slide" Target="slides/slide4.xml"/><Relationship Id="rId34" Type="http://schemas.openxmlformats.org/officeDocument/2006/relationships/font" Target="fonts/WorkSans-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WorkSans-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3a500eb86_0_2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3a500eb86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73a500eb86_0_3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73a500eb86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73a500eb86_0_2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73a500eb86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73a500eb86_0_2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73a500eb86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73a500eb86_0_2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73a500eb86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73a500eb86_0_2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73a500eb86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73a500eb86_0_2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73a500eb86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73a500eb86_0_2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73a500eb86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73a500eb86_0_3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73a500eb86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73a500eb86_0_3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73a500eb86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0" y="0"/>
            <a:ext cx="7772400" cy="1049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Spanish Missions</a:t>
            </a:r>
            <a:endParaRPr sz="2500">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37"/>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purpose of Spanish missionaries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Say-it-in-6: Describe the Spanish Missions.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Read the transcript and answer questions found on Page 2 while watching the video.</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Class Discussion: Record your answer in the first column. Then write the names of other classmates and their responses in the next two columns. </a:t>
            </a:r>
            <a:endParaRPr sz="1200">
              <a:solidFill>
                <a:srgbClr val="231F20"/>
              </a:solidFill>
              <a:latin typeface="Inter"/>
              <a:ea typeface="Inter"/>
              <a:cs typeface="Inter"/>
              <a:sym typeface="Inter"/>
            </a:endParaRPr>
          </a:p>
        </p:txBody>
      </p:sp>
      <p:graphicFrame>
        <p:nvGraphicFramePr>
          <p:cNvPr id="150" name="Google Shape;150;p37"/>
          <p:cNvGraphicFramePr/>
          <p:nvPr/>
        </p:nvGraphicFramePr>
        <p:xfrm>
          <a:off x="952500" y="5372100"/>
          <a:ext cx="3000000" cy="3000000"/>
        </p:xfrm>
        <a:graphic>
          <a:graphicData uri="http://schemas.openxmlformats.org/drawingml/2006/table">
            <a:tbl>
              <a:tblPr>
                <a:noFill/>
                <a:tableStyleId>{7249B09B-D54F-4337-B437-DD3D1DA0A8B4}</a:tableStyleId>
              </a:tblPr>
              <a:tblGrid>
                <a:gridCol w="1955800"/>
                <a:gridCol w="1955800"/>
                <a:gridCol w="1955800"/>
              </a:tblGrid>
              <a:tr h="381000">
                <a:tc gridSpan="3">
                  <a:txBody>
                    <a:bodyPr/>
                    <a:lstStyle/>
                    <a:p>
                      <a:pPr indent="0" lvl="0" marL="0" rtl="0" algn="ctr">
                        <a:spcBef>
                          <a:spcPts val="0"/>
                        </a:spcBef>
                        <a:spcAft>
                          <a:spcPts val="0"/>
                        </a:spcAft>
                        <a:buClr>
                          <a:schemeClr val="dk1"/>
                        </a:buClr>
                        <a:buFont typeface="Arial"/>
                        <a:buNone/>
                      </a:pPr>
                      <a:r>
                        <a:rPr i="1" lang="en" sz="1200">
                          <a:solidFill>
                            <a:srgbClr val="231F20"/>
                          </a:solidFill>
                          <a:latin typeface="Inter"/>
                          <a:ea typeface="Inter"/>
                          <a:cs typeface="Inter"/>
                          <a:sym typeface="Inter"/>
                        </a:rPr>
                        <a:t>What do you think will be some of the impacts of Spanish Missions in the Americas? </a:t>
                      </a:r>
                      <a:endParaRPr sz="1200"/>
                    </a:p>
                  </a:txBody>
                  <a:tcPr marT="91425" marB="91425" marR="91425" marL="91425"/>
                </a:tc>
                <a:tc hMerge="1"/>
                <a:tc hMerge="1"/>
              </a:tr>
              <a:tr h="381000">
                <a:tc>
                  <a:txBody>
                    <a:bodyPr/>
                    <a:lstStyle/>
                    <a:p>
                      <a:pPr indent="0" lvl="0" marL="0" rtl="0" algn="ctr">
                        <a:spcBef>
                          <a:spcPts val="0"/>
                        </a:spcBef>
                        <a:spcAft>
                          <a:spcPts val="0"/>
                        </a:spcAft>
                        <a:buNone/>
                      </a:pPr>
                      <a:r>
                        <a:rPr lang="en" sz="1200">
                          <a:latin typeface="Inter"/>
                          <a:ea typeface="Inter"/>
                          <a:cs typeface="Inter"/>
                          <a:sym typeface="Inter"/>
                        </a:rPr>
                        <a:t>My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0000" y="1307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4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244" name="Google Shape;244;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sp>
        <p:nvSpPr>
          <p:cNvPr id="246" name="Google Shape;246;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7" name="Google Shape;247;p46"/>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248" name="Google Shape;248;p46"/>
          <p:cNvSpPr txBox="1"/>
          <p:nvPr/>
        </p:nvSpPr>
        <p:spPr>
          <a:xfrm>
            <a:off x="448950" y="1034475"/>
            <a:ext cx="6903600" cy="44520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challenges the claim that </a:t>
            </a:r>
            <a:r>
              <a:rPr b="1" lang="en" sz="1500">
                <a:solidFill>
                  <a:schemeClr val="dk1"/>
                </a:solidFill>
                <a:highlight>
                  <a:schemeClr val="lt1"/>
                </a:highlight>
                <a:latin typeface="Inter"/>
                <a:ea typeface="Inter"/>
                <a:cs typeface="Inter"/>
                <a:sym typeface="Inter"/>
              </a:rPr>
              <a:t>“Scholars have traditionally depicted mission Indians as passive receptors of European culture and institutions”</a:t>
            </a:r>
            <a:r>
              <a:rPr lang="en" sz="1500">
                <a:solidFill>
                  <a:schemeClr val="dk1"/>
                </a:solidFill>
                <a:highlight>
                  <a:schemeClr val="lt1"/>
                </a:highlight>
                <a:latin typeface="Inter"/>
                <a:ea typeface="Inter"/>
                <a:cs typeface="Inter"/>
                <a:sym typeface="Inter"/>
              </a:rPr>
              <a:t> (Ganson, 2003).</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“These important victories renewed the indigenous peoples’ sense of pride; they also increased Jesuit prestige in the eyes of the Guaraní…”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“Although trained by the Jesuits, Guaraní males renewed their sense of autonomy, power, and traditions of warfare…”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“Many refused to abandon their natural territory because of strong attachments to the land…” </a:t>
            </a:r>
            <a:endParaRPr sz="1500">
              <a:solidFill>
                <a:schemeClr val="dk1"/>
              </a:solidFill>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slave raids devastated the reductions [communities] so severely beginning in 1631 that the Jesuits decided to relocate them to new sites…” </a:t>
            </a:r>
            <a:endParaRPr sz="1500">
              <a:solidFill>
                <a:schemeClr val="dk1"/>
              </a:solidFill>
              <a:latin typeface="Inter"/>
              <a:ea typeface="Inter"/>
              <a:cs typeface="Inter"/>
              <a:sym typeface="Inter"/>
            </a:endParaRPr>
          </a:p>
        </p:txBody>
      </p:sp>
      <p:sp>
        <p:nvSpPr>
          <p:cNvPr id="249" name="Google Shape;249;p46"/>
          <p:cNvSpPr txBox="1"/>
          <p:nvPr/>
        </p:nvSpPr>
        <p:spPr>
          <a:xfrm>
            <a:off x="475400" y="575675"/>
            <a:ext cx="6877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765200" y="1642850"/>
            <a:ext cx="921475" cy="921475"/>
          </a:xfrm>
          <a:prstGeom prst="rect">
            <a:avLst/>
          </a:prstGeom>
          <a:noFill/>
          <a:ln>
            <a:noFill/>
          </a:ln>
        </p:spPr>
      </p:pic>
      <p:pic>
        <p:nvPicPr>
          <p:cNvPr id="157" name="Google Shape;157;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Spanish Missions</a:t>
            </a:r>
            <a:endParaRPr sz="2500">
              <a:latin typeface="Plus Jakarta Sans Medium"/>
              <a:ea typeface="Plus Jakarta Sans Medium"/>
              <a:cs typeface="Plus Jakarta Sans Medium"/>
              <a:sym typeface="Plus Jakarta Sans Medium"/>
            </a:endParaRPr>
          </a:p>
        </p:txBody>
      </p:sp>
      <p:pic>
        <p:nvPicPr>
          <p:cNvPr id="159" name="Google Shape;159;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60" name="Google Shape;160;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2" name="Google Shape;162;p38"/>
          <p:cNvGraphicFramePr/>
          <p:nvPr/>
        </p:nvGraphicFramePr>
        <p:xfrm>
          <a:off x="455300" y="3266100"/>
          <a:ext cx="3000000" cy="3000000"/>
        </p:xfrm>
        <a:graphic>
          <a:graphicData uri="http://schemas.openxmlformats.org/drawingml/2006/table">
            <a:tbl>
              <a:tblPr>
                <a:noFill/>
                <a:tableStyleId>{7249B09B-D54F-4337-B437-DD3D1DA0A8B4}</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1:20)</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 remind people that when they visit the missions of San Antonio they are visiting ruins. They're not visiting what were the real missions, because the real missions were activities. A mission really and fundamentally is an activity. It's the activity of conversion. It's the activity of preparation. Missionaries had two roles really. They had the role of leading these people who were new to Christianity to become converted, to become Catholic. But they also had another mission, particularly up in the north where most of the Native peoples that they dealt with were non sedentary. And in order to turn them into good, Spanish, Catholic subjects, they needed to be made into these sedentary villagers. So they had to be taught how to farm. They had to be taught how to herd animals. They had to be taught how to weave. They had to be taught how to bake. They had to be taught all of these various things that stripped them of their old culture and gave them a new one. And that's the mission. That's the activity of the mission. So to think of the mission strictly in terms of the church and the buildings is to miss the most important part of what a mission was, which was all of these various educational activities that  from our modern way of thinking one might call ethnocide- killing off of their Indigenous culture and replacing it with a Catholic one. But from the perspective of the 17th,  early 18th century missionaries was leading these people to civilization, was leading these people to Christianity, was leading these people to salvation. So we really have to understand where they were coming from to get an appreciation for some behaviors that we today certainly wouldn't have approve of in the modern context.”</a:t>
                      </a:r>
                      <a:endParaRPr sz="1200">
                        <a:latin typeface="Inter"/>
                        <a:ea typeface="Inter"/>
                        <a:cs typeface="Inter"/>
                        <a:sym typeface="Inter"/>
                      </a:endParaRPr>
                    </a:p>
                  </a:txBody>
                  <a:tcPr marT="91425" marB="91425" marR="91425" marL="91425"/>
                </a:tc>
              </a:tr>
            </a:tbl>
          </a:graphicData>
        </a:graphic>
      </p:graphicFrame>
      <p:sp>
        <p:nvSpPr>
          <p:cNvPr id="163" name="Google Shape;163;p38"/>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Empathy</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64" name="Google Shape;164;p38"/>
          <p:cNvSpPr txBox="1"/>
          <p:nvPr/>
        </p:nvSpPr>
        <p:spPr>
          <a:xfrm>
            <a:off x="455225" y="2548875"/>
            <a:ext cx="6918300" cy="6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Jesús F. “Frank” de la Teja</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a:t>
            </a:r>
            <a:r>
              <a:rPr lang="en" sz="1000">
                <a:solidFill>
                  <a:schemeClr val="dk1"/>
                </a:solidFill>
                <a:latin typeface="Inter"/>
                <a:ea typeface="Inter"/>
                <a:cs typeface="Inter"/>
                <a:sym typeface="Inter"/>
              </a:rPr>
              <a:t>Jesús F. “Frank” de la Teja</a:t>
            </a:r>
            <a:r>
              <a:rPr lang="en" sz="1000">
                <a:latin typeface="Inter"/>
                <a:ea typeface="Inter"/>
                <a:cs typeface="Inter"/>
                <a:sym typeface="Inter"/>
              </a:rPr>
              <a:t> retired in 2017 from Texas State University where he was Jerome H. and Catherine E. Supple Professor of Southwestern Studies and Center for the Study of the Southwest Director.</a:t>
            </a:r>
            <a:endParaRPr sz="1000">
              <a:solidFill>
                <a:srgbClr val="000000"/>
              </a:solidFill>
              <a:latin typeface="Inter"/>
              <a:ea typeface="Inter"/>
              <a:cs typeface="Inter"/>
              <a:sym typeface="Inter"/>
            </a:endParaRPr>
          </a:p>
        </p:txBody>
      </p:sp>
      <p:sp>
        <p:nvSpPr>
          <p:cNvPr id="165" name="Google Shape;165;p38"/>
          <p:cNvSpPr txBox="1"/>
          <p:nvPr/>
        </p:nvSpPr>
        <p:spPr>
          <a:xfrm>
            <a:off x="455300" y="7224600"/>
            <a:ext cx="6861900" cy="204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main activities that happened in the missions of San Antonio?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we think differently about the missions today compared to the missions back then?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171" name="Google Shape;171;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5" name="Google Shape;175;p39"/>
          <p:cNvSpPr txBox="1"/>
          <p:nvPr/>
        </p:nvSpPr>
        <p:spPr>
          <a:xfrm>
            <a:off x="594300" y="807688"/>
            <a:ext cx="6583800" cy="6788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1- Missions &amp; Missionaries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was life like for people who lived in a Spanish Mission?</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practices of Spanish missionaries.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map of Spanish Missions in Alta California and the painting of Mission San Carlos Borromeo de Carmelo, what do you notice, wonder, and think?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image?)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this image?)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Spanish missions in California were structured.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native lives shifted as a result of their admission to the mission.</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4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181" name="Google Shape;181;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4" name="Google Shape;184;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5" name="Google Shape;185;p40"/>
          <p:cNvSpPr txBox="1"/>
          <p:nvPr/>
        </p:nvSpPr>
        <p:spPr>
          <a:xfrm>
            <a:off x="594300" y="807688"/>
            <a:ext cx="6583800" cy="7803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2- Syncretism</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How did Indigenous and Spanish cultures influence each other?</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Christianity attempted to change Native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syncretism?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about the three images (Tonantzin, Virgin of Guadalupe, Madonna and Child).</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Stone Figure of Tonantzin- Notice: What do you see that seems interesting or important?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Madonna and Child- Notice: What do you see that seems interesting or important?</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Virgin of Guadalupe- Think: How does this image demonstrate religious syncretism?</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the Virgin of Guadalupe is considered by many historians to be a tool to convert Indigenous populations to Catholicism.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“La Morenita” mean, and how is she symbolic of syncretism in Mexico?</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191" name="Google Shape;191;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4" name="Google Shape;194;p4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5" name="Google Shape;195;p41"/>
          <p:cNvSpPr txBox="1"/>
          <p:nvPr/>
        </p:nvSpPr>
        <p:spPr>
          <a:xfrm>
            <a:off x="594300" y="655288"/>
            <a:ext cx="6583800" cy="374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3- Cultural Assimilation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did Indigenous people have to change when they moved to the missions?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is cultural assimilation?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two ways that Europeans tried to change or eradicate Native cultures.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by Mary Elizabeth Perry and Anne J. Cruz, what do you notice, wonder, and think?</a:t>
            </a:r>
            <a:endParaRPr sz="1200">
              <a:solidFill>
                <a:schemeClr val="dk1"/>
              </a:solidFill>
              <a:latin typeface="Inter"/>
              <a:ea typeface="Inter"/>
              <a:cs typeface="Inter"/>
              <a:sym typeface="Inter"/>
            </a:endParaRPr>
          </a:p>
        </p:txBody>
      </p:sp>
      <p:graphicFrame>
        <p:nvGraphicFramePr>
          <p:cNvPr id="196" name="Google Shape;196;p41"/>
          <p:cNvGraphicFramePr/>
          <p:nvPr/>
        </p:nvGraphicFramePr>
        <p:xfrm>
          <a:off x="952500" y="4490675"/>
          <a:ext cx="3000000" cy="3000000"/>
        </p:xfrm>
        <a:graphic>
          <a:graphicData uri="http://schemas.openxmlformats.org/drawingml/2006/table">
            <a:tbl>
              <a:tblPr>
                <a:noFill/>
                <a:tableStyleId>{7249B09B-D54F-4337-B437-DD3D1DA0A8B4}</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Bonfire Image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Punishment Image</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202" name="Google Shape;202;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6" name="Google Shape;206;p42"/>
          <p:cNvSpPr txBox="1"/>
          <p:nvPr/>
        </p:nvSpPr>
        <p:spPr>
          <a:xfrm>
            <a:off x="594300" y="655288"/>
            <a:ext cx="6583800" cy="374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4- Creation of Written Language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How did writing help spread European ideas and beliefs in the missions?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missionaries view written language as important?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the importance of Alonso de Medina’s dictionary.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Notice-Wonder-Think: Looking at the two images of early examples of Indigenous written language, what do you notice, wonder, and think?</a:t>
            </a:r>
            <a:endParaRPr sz="1200">
              <a:solidFill>
                <a:schemeClr val="dk1"/>
              </a:solidFill>
              <a:latin typeface="Inter"/>
              <a:ea typeface="Inter"/>
              <a:cs typeface="Inter"/>
              <a:sym typeface="Inter"/>
            </a:endParaRPr>
          </a:p>
        </p:txBody>
      </p:sp>
      <p:graphicFrame>
        <p:nvGraphicFramePr>
          <p:cNvPr id="207" name="Google Shape;207;p42"/>
          <p:cNvGraphicFramePr/>
          <p:nvPr/>
        </p:nvGraphicFramePr>
        <p:xfrm>
          <a:off x="952500" y="4490675"/>
          <a:ext cx="3000000" cy="3000000"/>
        </p:xfrm>
        <a:graphic>
          <a:graphicData uri="http://schemas.openxmlformats.org/drawingml/2006/table">
            <a:tbl>
              <a:tblPr>
                <a:noFill/>
                <a:tableStyleId>{7249B09B-D54F-4337-B437-DD3D1DA0A8B4}</a:tableStyleId>
              </a:tblPr>
              <a:tblGrid>
                <a:gridCol w="1955800"/>
                <a:gridCol w="1955800"/>
                <a:gridCol w="1955800"/>
              </a:tblGrid>
              <a:tr h="462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Quechua Catechism</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Florentine Codex</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a:t>
                      </a: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a:t>
                      </a: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Spanish Missions Stations</a:t>
            </a:r>
            <a:endParaRPr sz="1900">
              <a:solidFill>
                <a:schemeClr val="dk1"/>
              </a:solidFill>
              <a:latin typeface="Halant"/>
              <a:ea typeface="Halant"/>
              <a:cs typeface="Halant"/>
              <a:sym typeface="Halant"/>
            </a:endParaRPr>
          </a:p>
        </p:txBody>
      </p:sp>
      <p:pic>
        <p:nvPicPr>
          <p:cNvPr id="213" name="Google Shape;213;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7" name="Google Shape;217;p43"/>
          <p:cNvSpPr txBox="1"/>
          <p:nvPr/>
        </p:nvSpPr>
        <p:spPr>
          <a:xfrm>
            <a:off x="594300" y="807688"/>
            <a:ext cx="6583800" cy="525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station materials.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Station 5- Gender Roles &amp; Identity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What did the Spanish think about Indigenous gender roles and identities?</a:t>
            </a:r>
            <a:endParaRPr i="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“Two-Spirit Person.”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Gregory Smithers, what terms were used to describe the Two-Spirit People, and why were these terms themselves a form of violence?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Smithers, why were Two-Spirit People targeted by the Europeans?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gender roles and societies structures in Indigenous societies before Columbus.</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pic>
        <p:nvPicPr>
          <p:cNvPr id="222" name="Google Shape;222;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3" name="Google Shape;223;p44"/>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225" name="Google Shape;22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26" name="Google Shape;22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44"/>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29" name="Google Shape;229;p44"/>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sp>
        <p:nvSpPr>
          <p:cNvPr id="234" name="Google Shape;234;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35" name="Google Shape;235;p45"/>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236" name="Google Shape;236;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8" name="Google Shape;238;p45"/>
          <p:cNvGraphicFramePr/>
          <p:nvPr/>
        </p:nvGraphicFramePr>
        <p:xfrm>
          <a:off x="433650" y="852150"/>
          <a:ext cx="3000000" cy="3000000"/>
        </p:xfrm>
        <a:graphic>
          <a:graphicData uri="http://schemas.openxmlformats.org/drawingml/2006/table">
            <a:tbl>
              <a:tblPr>
                <a:noFill/>
                <a:tableStyleId>{A0F5AE57-35DA-4BE0-93CC-7E5C4B7B46C5}</a:tableStyleId>
              </a:tblPr>
              <a:tblGrid>
                <a:gridCol w="6934200"/>
              </a:tblGrid>
              <a:tr h="265475">
                <a:tc>
                  <a:txBody>
                    <a:bodyPr/>
                    <a:lstStyle/>
                    <a:p>
                      <a:pPr indent="0" lvl="0" marL="0" rtl="0" algn="l">
                        <a:spcBef>
                          <a:spcPts val="0"/>
                        </a:spcBef>
                        <a:spcAft>
                          <a:spcPts val="0"/>
                        </a:spcAft>
                        <a:buClr>
                          <a:schemeClr val="dk1"/>
                        </a:buClr>
                        <a:buSzPts val="1200"/>
                        <a:buFont typeface="Arial"/>
                        <a:buNone/>
                      </a:pPr>
                      <a:r>
                        <a:rPr lang="en">
                          <a:solidFill>
                            <a:schemeClr val="dk1"/>
                          </a:solidFill>
                          <a:latin typeface="Halant"/>
                          <a:ea typeface="Halant"/>
                          <a:cs typeface="Halant"/>
                          <a:sym typeface="Halant"/>
                        </a:rPr>
                        <a:t>Source: Barbara Anne Ganson, </a:t>
                      </a:r>
                      <a:r>
                        <a:rPr i="1" lang="en">
                          <a:solidFill>
                            <a:schemeClr val="dk1"/>
                          </a:solidFill>
                          <a:latin typeface="Halant"/>
                          <a:ea typeface="Halant"/>
                          <a:cs typeface="Halant"/>
                          <a:sym typeface="Halant"/>
                        </a:rPr>
                        <a:t>The Guaraní Under Spanish Rule in the Río de la Plata</a:t>
                      </a:r>
                      <a:r>
                        <a:rPr lang="en">
                          <a:solidFill>
                            <a:schemeClr val="dk1"/>
                          </a:solidFill>
                          <a:latin typeface="Halant"/>
                          <a:ea typeface="Halant"/>
                          <a:cs typeface="Halant"/>
                          <a:sym typeface="Halant"/>
                        </a:rPr>
                        <a:t>, 2003.</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Barbara Anne Ganson is Associate Professor of History at Florida Atlantic University.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Guaraní are an Indigenous group who live in South America, primarily in Paraguay, but also Argentina, Bolivia, and Brazil. </a:t>
                      </a:r>
                      <a:r>
                        <a:rPr lang="en" sz="1200">
                          <a:solidFill>
                            <a:schemeClr val="dk1"/>
                          </a:solidFill>
                          <a:latin typeface="Inter"/>
                          <a:ea typeface="Inter"/>
                          <a:cs typeface="Inter"/>
                          <a:sym typeface="Inter"/>
                        </a:rPr>
                        <a:t>The Paulistas were a diverse group of Portuguese, Indigenous, and African inhabitants of São Paulo, Brazil who repeatedly raided and destroyed Jesuit missions to obtain slaves. </a:t>
                      </a:r>
                      <a:r>
                        <a:rPr lang="en" sz="1200">
                          <a:solidFill>
                            <a:schemeClr val="dk1"/>
                          </a:solidFill>
                          <a:latin typeface="Inter"/>
                          <a:ea typeface="Inter"/>
                          <a:cs typeface="Inter"/>
                          <a:sym typeface="Inter"/>
                        </a:rPr>
                        <a:t>They captured and enslaved as many as sixty thousand Guaraní between 1628 and 1631.</a:t>
                      </a:r>
                      <a:endParaRPr sz="1200">
                        <a:solidFill>
                          <a:schemeClr val="dk1"/>
                        </a:solidFill>
                        <a:latin typeface="Inter"/>
                        <a:ea typeface="Inter"/>
                        <a:cs typeface="Inter"/>
                        <a:sym typeface="Inter"/>
                      </a:endParaRPr>
                    </a:p>
                  </a:txBody>
                  <a:tcPr marT="63500" marB="63500" marR="63500" marL="6350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tcPr>
                </a:tc>
              </a:tr>
              <a:tr h="3071725">
                <a:tc>
                  <a:txBody>
                    <a:bodyPr/>
                    <a:lstStyle/>
                    <a:p>
                      <a:pPr indent="0" lvl="0" marL="0" marR="12700" rtl="0" algn="l">
                        <a:spcBef>
                          <a:spcPts val="0"/>
                        </a:spcBef>
                        <a:spcAft>
                          <a:spcPts val="0"/>
                        </a:spcAft>
                        <a:buNone/>
                      </a:pPr>
                      <a:r>
                        <a:rPr lang="en">
                          <a:solidFill>
                            <a:schemeClr val="dk1"/>
                          </a:solidFill>
                          <a:latin typeface="Inter"/>
                          <a:ea typeface="Inter"/>
                          <a:cs typeface="Inter"/>
                          <a:sym typeface="Inter"/>
                        </a:rPr>
                        <a:t>Armed with only bows and arrows and clubs, the Guaraní and the Jesuits at first had difficulties resisting the Paulistas, who wore armor breastplates, carried muskets… The slave raids devastated the reductions [communities] so severely beginning in 1631 that the Jesuits decided to relocate them to new sites… Many refused to abandon their natural territory because of strong attachments to the land… </a:t>
                      </a:r>
                      <a:endParaRPr>
                        <a:solidFill>
                          <a:schemeClr val="dk1"/>
                        </a:solidFill>
                        <a:latin typeface="Inter"/>
                        <a:ea typeface="Inter"/>
                        <a:cs typeface="Inter"/>
                        <a:sym typeface="Inter"/>
                      </a:endParaRPr>
                    </a:p>
                    <a:p>
                      <a:pPr indent="0" lvl="0" marL="0" marR="12700" rtl="0" algn="l">
                        <a:spcBef>
                          <a:spcPts val="0"/>
                        </a:spcBef>
                        <a:spcAft>
                          <a:spcPts val="0"/>
                        </a:spcAft>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In 1642, the Jesuits and the Guaraní soldiers together put an end to the slave raiding in that region with a second defeat of the </a:t>
                      </a:r>
                      <a:r>
                        <a:rPr lang="en">
                          <a:solidFill>
                            <a:schemeClr val="dk1"/>
                          </a:solidFill>
                          <a:latin typeface="Inter"/>
                          <a:ea typeface="Inter"/>
                          <a:cs typeface="Inter"/>
                          <a:sym typeface="Inter"/>
                        </a:rPr>
                        <a:t>Paulistas</a:t>
                      </a:r>
                      <a:r>
                        <a:rPr lang="en">
                          <a:solidFill>
                            <a:schemeClr val="dk1"/>
                          </a:solidFill>
                          <a:latin typeface="Inter"/>
                          <a:ea typeface="Inter"/>
                          <a:cs typeface="Inter"/>
                          <a:sym typeface="Inter"/>
                        </a:rPr>
                        <a:t>. These important victories renewed the indigenous peoples’ sense of pride; they also increased Jesuit prestige in the eyes of the Guaraní, which for warrior societies like the Guaraní meant a great deal.</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Although trained by the Jesuits, Guaraní males renewed their sense of autonomy, power, and traditions of warfare through the formation of militias and the acquisition of firearms. Guaraní men readily volunteered for military service because they could continue their warrior traditions through this new institution. Bravery and courage were traditional social values among the Guaraní. Highly respected in both Spanish and Guaraní cultures, these common values fostered understanding between the Amerindians and Europeans. Equally important, the native militias served the interests of Spain at the same time that they contributed to the accommodation of the Guaraní… Although the Guaraní troops occasionally suffered military defeats and were poorly equipped, these militias provide evidence that the Guaraní were not powerless. Indeed, this institution strengthened their position within colonial society. The crown was willing to allow the Guaraní to retain a greater degree of autonomy, as long as it was in the best interests of Spain.</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marR="1270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The formation of Guaraní militias trained by Catholic priests was a distinguishing feature of these missions… Each mission had its own armory, where a portrait of the king of Spain was displayed as a reminder to the Guaraní to remain loyal. </a:t>
                      </a:r>
                      <a:endParaRPr>
                        <a:latin typeface="Inter"/>
                        <a:ea typeface="Inter"/>
                        <a:cs typeface="Inter"/>
                        <a:sym typeface="Inter"/>
                      </a:endParaRPr>
                    </a:p>
                  </a:txBody>
                  <a:tcPr marT="91450" marB="9145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