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983C1E-051F-4509-8C04-42BD73EE346E}">
  <a:tblStyle styleId="{6E983C1E-051F-4509-8C04-42BD73EE346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157F440-2A36-4C3F-947D-30617379EB2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3a691545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3a69154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73a6915451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73a6915451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73a6915451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73a691545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73a6915451_0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73a6915451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73a6915451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73a6915451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73a6915451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73a6915451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73a6915451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73a6915451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3a6915451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3a6915451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60" name="Google Shape;60;p13"/>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61" name="Google Shape;61;p13"/>
          <p:cNvCxnSpPr>
            <a:stCxn id="60" idx="2"/>
            <a:endCxn id="6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63" name="Google Shape;63;p13"/>
          <p:cNvCxnSpPr>
            <a:stCxn id="6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64" name="Google Shape;64;p13"/>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65" name="Google Shape;65;p13"/>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66" name="Google Shape;66;p13"/>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62" name="Google Shape;62;p13"/>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67" name="Google Shape;67;p13"/>
          <p:cNvCxnSpPr>
            <a:stCxn id="60" idx="2"/>
            <a:endCxn id="6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68" name="Google Shape;68;p13"/>
          <p:cNvCxnSpPr>
            <a:stCxn id="60" idx="2"/>
            <a:endCxn id="6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69" name="Google Shape;69;p13"/>
          <p:cNvCxnSpPr>
            <a:stCxn id="60" idx="2"/>
            <a:endCxn id="6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70" name="Google Shape;70;p13"/>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71" name="Google Shape;71;p13"/>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72" name="Google Shape;72;p13"/>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73" name="Google Shape;73;p13"/>
          <p:cNvGraphicFramePr/>
          <p:nvPr/>
        </p:nvGraphicFramePr>
        <p:xfrm>
          <a:off x="417600" y="7230883"/>
          <a:ext cx="3000000" cy="3000000"/>
        </p:xfrm>
        <a:graphic>
          <a:graphicData uri="http://schemas.openxmlformats.org/drawingml/2006/table">
            <a:tbl>
              <a:tblPr>
                <a:noFill/>
                <a:tableStyleId>{6E983C1E-051F-4509-8C04-42BD73EE346E}</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74" name="Google Shape;74;p13"/>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75" name="Google Shape;75;p13"/>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76" name="Google Shape;76;p13"/>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pic>
        <p:nvPicPr>
          <p:cNvPr id="81" name="Google Shape;81;p14"/>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82" name="Google Shape;8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3" name="Google Shape;83;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84" name="Google Shape;84;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85" name="Google Shape;8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4"/>
          <p:cNvGraphicFramePr/>
          <p:nvPr/>
        </p:nvGraphicFramePr>
        <p:xfrm>
          <a:off x="455300" y="3418500"/>
          <a:ext cx="3000000" cy="3000000"/>
        </p:xfrm>
        <a:graphic>
          <a:graphicData uri="http://schemas.openxmlformats.org/drawingml/2006/table">
            <a:tbl>
              <a:tblPr>
                <a:noFill/>
                <a:tableStyleId>{6E983C1E-051F-4509-8C04-42BD73EE346E}</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88" name="Google Shape;88;p14"/>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89" name="Google Shape;89;p14"/>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90" name="Google Shape;90;p14"/>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5"/>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96" name="Google Shape;9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5"/>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00" name="Google Shape;100;p15"/>
          <p:cNvGraphicFramePr/>
          <p:nvPr/>
        </p:nvGraphicFramePr>
        <p:xfrm>
          <a:off x="469041" y="1323835"/>
          <a:ext cx="3000000" cy="3000000"/>
        </p:xfrm>
        <a:graphic>
          <a:graphicData uri="http://schemas.openxmlformats.org/drawingml/2006/table">
            <a:tbl>
              <a:tblPr>
                <a:noFill/>
                <a:tableStyleId>{A157F440-2A36-4C3F-947D-30617379EB2A}</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sp>
        <p:nvSpPr>
          <p:cNvPr id="105" name="Google Shape;105;p16"/>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06" name="Google Shape;10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7" name="Google Shape;10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6"/>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11" name="Google Shape;111;p16"/>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6"/>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16"/>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17"/>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“Chile’s Indigenous”</a:t>
            </a:r>
            <a:endParaRPr sz="2100">
              <a:solidFill>
                <a:schemeClr val="dk1"/>
              </a:solidFill>
              <a:latin typeface="Halant"/>
              <a:ea typeface="Halant"/>
              <a:cs typeface="Halant"/>
              <a:sym typeface="Halant"/>
            </a:endParaRPr>
          </a:p>
        </p:txBody>
      </p:sp>
      <p:pic>
        <p:nvPicPr>
          <p:cNvPr id="119" name="Google Shape;119;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17"/>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23" name="Google Shape;123;p17"/>
          <p:cNvGraphicFramePr/>
          <p:nvPr/>
        </p:nvGraphicFramePr>
        <p:xfrm>
          <a:off x="469041" y="1171435"/>
          <a:ext cx="3000000" cy="3000000"/>
        </p:xfrm>
        <a:graphic>
          <a:graphicData uri="http://schemas.openxmlformats.org/drawingml/2006/table">
            <a:tbl>
              <a:tblPr>
                <a:noFill/>
                <a:tableStyleId>{A157F440-2A36-4C3F-947D-30617379EB2A}</a:tableStyleId>
              </a:tblPr>
              <a:tblGrid>
                <a:gridCol w="6969025"/>
              </a:tblGrid>
              <a:tr h="299750">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Jacob Sauer, "When Chile’s Indigenous Made the Spanish Back Down," </a:t>
                      </a:r>
                      <a:r>
                        <a:rPr i="1" lang="en" sz="1200">
                          <a:solidFill>
                            <a:schemeClr val="dk1"/>
                          </a:solidFill>
                          <a:latin typeface="Halant"/>
                          <a:ea typeface="Halant"/>
                          <a:cs typeface="Halant"/>
                          <a:sym typeface="Halant"/>
                        </a:rPr>
                        <a:t>Americas Quarterly</a:t>
                      </a:r>
                      <a:r>
                        <a:rPr lang="en" sz="1200">
                          <a:solidFill>
                            <a:schemeClr val="dk1"/>
                          </a:solidFill>
                          <a:latin typeface="Halant"/>
                          <a:ea typeface="Halant"/>
                          <a:cs typeface="Halant"/>
                          <a:sym typeface="Halant"/>
                        </a:rPr>
                        <a:t>, July 26, 2022.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Jacob Sauer is a senior lecturer in anthropology at Vanderbilt University</a:t>
                      </a:r>
                      <a:r>
                        <a:rPr lang="en" sz="1000">
                          <a:solidFill>
                            <a:schemeClr val="dk1"/>
                          </a:solidFill>
                          <a:highlight>
                            <a:srgbClr val="FFFFFF"/>
                          </a:highlight>
                          <a:latin typeface="Inter"/>
                          <a:ea typeface="Inter"/>
                          <a:cs typeface="Inter"/>
                          <a:sym typeface="Inter"/>
                        </a:rPr>
                        <a:t>.</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Spanish first encountered the Mapuche people, the largest Indigenous group in modern-day Chile, in 1537… the Spanish would soon discover they had encountered a fierce and resilient adversary. In 1553, the Spaniards were taken by surprise by a highly coordinated and devastating attack. The Mapuche killed the Spanish governor in a fort called Tucapel and forced the Spaniards to abandon all but one of their settlements in Mapuche territory.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 Mapuche war chief named Lautaro—formerly a Spanish captive—even led a march on the colonial capital, Santiago. The Spanish were on the ropes for five years, until reinforcements from Peru helped them defeat the Mapuche and retake their settlements. But Mapuche resistance didn’t end there. It was only the beginning of the War of Arauco, a struggle between Spaniards and Mapuche that lasted nearly a century—and only ended with peace negotiations that heavily favored the Mapuche…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It was clear that some kind of negotiation was necessary to put a halt to the violence and recognize the facts on the ground: namely, that the Mapuche were simply too strong for the Spanish to colonize successfully… The Spanish rarely had genuine negotiations with Indigenous communities in the Western Hemisphere—usually, they preferred to dictate the terms themselves. Most treaties were one-sided and conducted with underlying threats of violence…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However, the two groups had different customs around negotiation. The Mapuche had their </a:t>
                      </a:r>
                      <a:r>
                        <a:rPr i="1" lang="en" sz="1100">
                          <a:solidFill>
                            <a:schemeClr val="dk1"/>
                          </a:solidFill>
                          <a:latin typeface="Inter"/>
                          <a:ea typeface="Inter"/>
                          <a:cs typeface="Inter"/>
                          <a:sym typeface="Inter"/>
                        </a:rPr>
                        <a:t>koyagtun</a:t>
                      </a:r>
                      <a:r>
                        <a:rPr lang="en" sz="1100">
                          <a:solidFill>
                            <a:schemeClr val="dk1"/>
                          </a:solidFill>
                          <a:latin typeface="Inter"/>
                          <a:ea typeface="Inter"/>
                          <a:cs typeface="Inter"/>
                          <a:sym typeface="Inter"/>
                        </a:rPr>
                        <a:t>, a meeting in which representatives from different communities met to deliberate over war, peace, trade and exchange. </a:t>
                      </a:r>
                      <a:r>
                        <a:rPr i="1" lang="en" sz="1100">
                          <a:solidFill>
                            <a:schemeClr val="dk1"/>
                          </a:solidFill>
                          <a:latin typeface="Inter"/>
                          <a:ea typeface="Inter"/>
                          <a:cs typeface="Inter"/>
                          <a:sym typeface="Inter"/>
                        </a:rPr>
                        <a:t>Koyagtun </a:t>
                      </a:r>
                      <a:r>
                        <a:rPr lang="en" sz="1100">
                          <a:solidFill>
                            <a:schemeClr val="dk1"/>
                          </a:solidFill>
                          <a:latin typeface="Inter"/>
                          <a:ea typeface="Inter"/>
                          <a:cs typeface="Inter"/>
                          <a:sym typeface="Inter"/>
                        </a:rPr>
                        <a:t>took place over multiple days and were deeply influenced by the ritual aspects of Mapuche culture.</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Since the Spanish couldn’t overpower their adversaries with violence in this case, they had to adopt much of the Mapuche’s negotiating culture. The resulting system, 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[a series of negotiations and treaties enacted between the Mapuche and Spanish], was a unique, hybrid institution, blending the </a:t>
                      </a:r>
                      <a:r>
                        <a:rPr i="1" lang="en" sz="1100">
                          <a:solidFill>
                            <a:schemeClr val="dk1"/>
                          </a:solidFill>
                          <a:latin typeface="Inter"/>
                          <a:ea typeface="Inter"/>
                          <a:cs typeface="Inter"/>
                          <a:sym typeface="Inter"/>
                        </a:rPr>
                        <a:t>koyagtun </a:t>
                      </a:r>
                      <a:r>
                        <a:rPr lang="en" sz="1100">
                          <a:solidFill>
                            <a:schemeClr val="dk1"/>
                          </a:solidFill>
                          <a:latin typeface="Inter"/>
                          <a:ea typeface="Inter"/>
                          <a:cs typeface="Inter"/>
                          <a:sym typeface="Inter"/>
                        </a:rPr>
                        <a:t>with Iberian forms of negotiation…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had two major impacts. One was formal recognition of the Mapuche as an independent people, and other set the Bío Bío as the southern frontier of the Spanish empire. The Spanish King Felipe IV ratified the </a:t>
                      </a:r>
                      <a:r>
                        <a:rPr i="1" lang="en" sz="1100">
                          <a:solidFill>
                            <a:schemeClr val="dk1"/>
                          </a:solidFill>
                          <a:latin typeface="Inter"/>
                          <a:ea typeface="Inter"/>
                          <a:cs typeface="Inter"/>
                          <a:sym typeface="Inter"/>
                        </a:rPr>
                        <a:t>parlamento </a:t>
                      </a:r>
                      <a:r>
                        <a:rPr lang="en" sz="1100">
                          <a:solidFill>
                            <a:schemeClr val="dk1"/>
                          </a:solidFill>
                          <a:latin typeface="Inter"/>
                          <a:ea typeface="Inter"/>
                          <a:cs typeface="Inter"/>
                          <a:sym typeface="Inter"/>
                        </a:rPr>
                        <a:t>in 1643—offering a level of official recognition by the crown that no other Indigenous group in the Western Hemisphere ever received…</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Knowledge of the Mapuche appears to have inspired Indigenous leaders to fight against the Spanish in other parts of the Western Hemisphere. In northern Mexico, a Yaqui Indigenous warrior calling himself Juan Lautaro—possibly named after the Mapuche leader—attempted to lead an offensive against the Spanish and their allies in northern Mexico in the mid-17th century, doubtless inspired by the Mapuche and perhaps due to the fame of “La Araucana.”</a:t>
                      </a:r>
                      <a:endParaRPr sz="11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100">
                          <a:solidFill>
                            <a:schemeClr val="dk1"/>
                          </a:solidFill>
                          <a:latin typeface="Inter"/>
                          <a:ea typeface="Inter"/>
                          <a:cs typeface="Inter"/>
                          <a:sym typeface="Inter"/>
                        </a:rPr>
                        <a:t>The Mapuche legacy continued into the early 1800s, when revolutionary leaders invoked their example to rally support. Writing in 1815, Simón Bolívar extolled the Mapuche “love for independence” and affirmed that those with the same spirit “usually end up winning.” It is this legacy, in large part, that the Mapuche today draw upon in their continuing fight for land rights and autonomy.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29" name="Google Shape;12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3" name="Google Shape;133;p18"/>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4" name="Google Shape;134;p18"/>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5" name="Google Shape;135;p18"/>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18"/>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142" name="Google Shape;142;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1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46" name="Google Shape;146;p19"/>
          <p:cNvGraphicFramePr/>
          <p:nvPr/>
        </p:nvGraphicFramePr>
        <p:xfrm>
          <a:off x="381575" y="1120650"/>
          <a:ext cx="3000000" cy="3000000"/>
        </p:xfrm>
        <a:graphic>
          <a:graphicData uri="http://schemas.openxmlformats.org/drawingml/2006/table">
            <a:tbl>
              <a:tblPr>
                <a:noFill/>
                <a:tableStyleId>{6E983C1E-051F-4509-8C04-42BD73EE346E}</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19"/>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53" name="Google Shape;15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4" name="Google Shape;154;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7" name="Google Shape;157;p20"/>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58" name="Google Shape;158;p20"/>
          <p:cNvCxnSpPr>
            <a:stCxn id="159" idx="2"/>
            <a:endCxn id="16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0"/>
          <p:cNvCxnSpPr>
            <a:stCxn id="159" idx="3"/>
            <a:endCxn id="16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63" name="Google Shape;163;p20"/>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64" name="Google Shape;164;p20"/>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65" name="Google Shape;165;p20"/>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60" name="Google Shape;160;p20"/>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66" name="Google Shape;166;p20"/>
          <p:cNvCxnSpPr>
            <a:stCxn id="159" idx="2"/>
            <a:endCxn id="16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7" name="Google Shape;167;p20"/>
          <p:cNvCxnSpPr>
            <a:stCxn id="159" idx="2"/>
            <a:endCxn id="16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8" name="Google Shape;168;p20"/>
          <p:cNvCxnSpPr>
            <a:stCxn id="159" idx="2"/>
            <a:endCxn id="16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69" name="Google Shape;169;p20"/>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62" name="Google Shape;162;p20"/>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70" name="Google Shape;170;p20"/>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71" name="Google Shape;171;p20"/>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59" name="Google Shape;159;p20"/>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172" name="Google Shape;172;p20"/>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