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3" r:id="rId5"/>
    <p:sldMasterId id="2147483674" r:id="rId6"/>
  </p:sldMasterIdLst>
  <p:notesMasterIdLst>
    <p:notesMasterId r:id="rId7"/>
  </p:notesMasterIdLst>
  <p:sldIdLst>
    <p:sldId id="256" r:id="rId8"/>
    <p:sldId id="257" r:id="rId9"/>
    <p:sldId id="258" r:id="rId10"/>
  </p:sldIdLst>
  <p:sldSz cy="5143500" cx="9144000"/>
  <p:notesSz cx="6858000" cy="9144000"/>
  <p:embeddedFontLst>
    <p:embeddedFont>
      <p:font typeface="Inter"/>
      <p:regular r:id="rId11"/>
      <p:bold r:id="rId12"/>
      <p:italic r:id="rId13"/>
      <p:boldItalic r:id="rId14"/>
    </p:embeddedFont>
    <p:embeddedFont>
      <p:font typeface="Plus Jakarta Sans"/>
      <p:regular r:id="rId15"/>
      <p:bold r:id="rId16"/>
      <p:italic r:id="rId17"/>
      <p:boldItalic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89258FF6-6AEC-4C4D-AFAA-63058A4A7EB4}">
  <a:tblStyle styleId="{89258FF6-6AEC-4C4D-AFAA-63058A4A7EB4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regular.fntdata"/><Relationship Id="rId10" Type="http://schemas.openxmlformats.org/officeDocument/2006/relationships/slide" Target="slides/slide3.xml"/><Relationship Id="rId13" Type="http://schemas.openxmlformats.org/officeDocument/2006/relationships/font" Target="fonts/Inter-italic.fntdata"/><Relationship Id="rId12" Type="http://schemas.openxmlformats.org/officeDocument/2006/relationships/font" Target="fonts/Inter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15" Type="http://schemas.openxmlformats.org/officeDocument/2006/relationships/font" Target="fonts/PlusJakartaSans-regular.fntdata"/><Relationship Id="rId14" Type="http://schemas.openxmlformats.org/officeDocument/2006/relationships/font" Target="fonts/Inter-boldItalic.fntdata"/><Relationship Id="rId17" Type="http://schemas.openxmlformats.org/officeDocument/2006/relationships/font" Target="fonts/PlusJakartaSans-italic.fntdata"/><Relationship Id="rId16" Type="http://schemas.openxmlformats.org/officeDocument/2006/relationships/font" Target="fonts/PlusJakartaSans-bold.fntdata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18" Type="http://schemas.openxmlformats.org/officeDocument/2006/relationships/font" Target="fonts/PlusJakartaSans-boldItalic.fntdata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36f90b32bc2_0_21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6" name="Google Shape;146;g36f90b32bc2_0_2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36f9173238b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g36f9173238b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36f90b32bc2_0_18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g36f90b32bc2_0_18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810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6" name="Google Shape;56;p1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9" name="Google Shape;59;p14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Google Shape;60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1" name="Google Shape;61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2" name="Google Shape;62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>
  <p:cSld name="SECTION_HEADER_1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5"/>
          <p:cNvSpPr txBox="1"/>
          <p:nvPr>
            <p:ph type="title"/>
          </p:nvPr>
        </p:nvSpPr>
        <p:spPr>
          <a:xfrm>
            <a:off x="623888" y="1282304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65" name="Google Shape;65;p15"/>
          <p:cNvSpPr txBox="1"/>
          <p:nvPr>
            <p:ph idx="1" type="body"/>
          </p:nvPr>
        </p:nvSpPr>
        <p:spPr>
          <a:xfrm>
            <a:off x="623888" y="3442097"/>
            <a:ext cx="7886700" cy="1125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6" name="Google Shape;66;p15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7" name="Google Shape;67;p15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8" name="Google Shape;68;p1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7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7" name="Google Shape;77;p17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8" name="Google Shape;78;p17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8"/>
          <p:cNvSpPr txBox="1"/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81" name="Google Shape;81;p18"/>
          <p:cNvSpPr txBox="1"/>
          <p:nvPr>
            <p:ph idx="1" type="subTitle"/>
          </p:nvPr>
        </p:nvSpPr>
        <p:spPr>
          <a:xfrm>
            <a:off x="1143000" y="2701528"/>
            <a:ext cx="6858000" cy="12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2" name="Google Shape;82;p18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3" name="Google Shape;83;p18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4" name="Google Shape;84;p18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9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87" name="Google Shape;87;p19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8" name="Google Shape;88;p19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9" name="Google Shape;89;p19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0" name="Google Shape;90;p19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0"/>
          <p:cNvSpPr txBox="1"/>
          <p:nvPr>
            <p:ph type="title"/>
          </p:nvPr>
        </p:nvSpPr>
        <p:spPr>
          <a:xfrm>
            <a:off x="623888" y="1282304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93" name="Google Shape;93;p20"/>
          <p:cNvSpPr txBox="1"/>
          <p:nvPr>
            <p:ph idx="1" type="body"/>
          </p:nvPr>
        </p:nvSpPr>
        <p:spPr>
          <a:xfrm>
            <a:off x="623888" y="3442097"/>
            <a:ext cx="7886700" cy="1125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4" name="Google Shape;94;p20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5" name="Google Shape;95;p20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6" name="Google Shape;96;p20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1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99" name="Google Shape;99;p21"/>
          <p:cNvSpPr txBox="1"/>
          <p:nvPr>
            <p:ph idx="1" type="body"/>
          </p:nvPr>
        </p:nvSpPr>
        <p:spPr>
          <a:xfrm>
            <a:off x="6286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0" name="Google Shape;100;p21"/>
          <p:cNvSpPr txBox="1"/>
          <p:nvPr>
            <p:ph idx="2" type="body"/>
          </p:nvPr>
        </p:nvSpPr>
        <p:spPr>
          <a:xfrm>
            <a:off x="46291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1" name="Google Shape;101;p21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2" name="Google Shape;102;p21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3" name="Google Shape;103;p21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2"/>
          <p:cNvSpPr txBox="1"/>
          <p:nvPr>
            <p:ph type="title"/>
          </p:nvPr>
        </p:nvSpPr>
        <p:spPr>
          <a:xfrm>
            <a:off x="629841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06" name="Google Shape;106;p22"/>
          <p:cNvSpPr txBox="1"/>
          <p:nvPr>
            <p:ph idx="1" type="body"/>
          </p:nvPr>
        </p:nvSpPr>
        <p:spPr>
          <a:xfrm>
            <a:off x="629841" y="1260872"/>
            <a:ext cx="38685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7" name="Google Shape;107;p22"/>
          <p:cNvSpPr txBox="1"/>
          <p:nvPr>
            <p:ph idx="2" type="body"/>
          </p:nvPr>
        </p:nvSpPr>
        <p:spPr>
          <a:xfrm>
            <a:off x="629841" y="1878806"/>
            <a:ext cx="38685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8" name="Google Shape;108;p22"/>
          <p:cNvSpPr txBox="1"/>
          <p:nvPr>
            <p:ph idx="3" type="body"/>
          </p:nvPr>
        </p:nvSpPr>
        <p:spPr>
          <a:xfrm>
            <a:off x="4629150" y="1260872"/>
            <a:ext cx="38874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9" name="Google Shape;109;p22"/>
          <p:cNvSpPr txBox="1"/>
          <p:nvPr>
            <p:ph idx="4" type="body"/>
          </p:nvPr>
        </p:nvSpPr>
        <p:spPr>
          <a:xfrm>
            <a:off x="4629150" y="1878806"/>
            <a:ext cx="38874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0" name="Google Shape;110;p22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1" name="Google Shape;111;p22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2" name="Google Shape;112;p22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3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15" name="Google Shape;115;p2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6" name="Google Shape;116;p2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7" name="Google Shape;117;p2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4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20" name="Google Shape;120;p24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810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1" name="Google Shape;121;p24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2" name="Google Shape;122;p2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3" name="Google Shape;123;p2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4" name="Google Shape;124;p2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5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27" name="Google Shape;127;p25"/>
          <p:cNvSpPr/>
          <p:nvPr>
            <p:ph idx="2" type="pic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8" name="Google Shape;128;p25"/>
          <p:cNvSpPr txBox="1"/>
          <p:nvPr>
            <p:ph idx="1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9" name="Google Shape;129;p25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0" name="Google Shape;130;p25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1" name="Google Shape;131;p2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6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34" name="Google Shape;134;p26"/>
          <p:cNvSpPr txBox="1"/>
          <p:nvPr>
            <p:ph idx="1" type="body"/>
          </p:nvPr>
        </p:nvSpPr>
        <p:spPr>
          <a:xfrm rot="5400000">
            <a:off x="2940300" y="-942431"/>
            <a:ext cx="3263400" cy="78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5" name="Google Shape;135;p26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6" name="Google Shape;136;p26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7" name="Google Shape;137;p26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7"/>
          <p:cNvSpPr txBox="1"/>
          <p:nvPr>
            <p:ph type="title"/>
          </p:nvPr>
        </p:nvSpPr>
        <p:spPr>
          <a:xfrm rot="5400000">
            <a:off x="5350050" y="1467544"/>
            <a:ext cx="4359000" cy="19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40" name="Google Shape;140;p27"/>
          <p:cNvSpPr txBox="1"/>
          <p:nvPr>
            <p:ph idx="1" type="body"/>
          </p:nvPr>
        </p:nvSpPr>
        <p:spPr>
          <a:xfrm rot="5400000">
            <a:off x="1349475" y="-447056"/>
            <a:ext cx="4359000" cy="58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1" name="Google Shape;141;p27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2" name="Google Shape;142;p27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3" name="Google Shape;143;p27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theme" Target="../theme/theme1.xml"/><Relationship Id="rId1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4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6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71" name="Google Shape;71;p16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2" name="Google Shape;72;p16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3" name="Google Shape;73;p16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4" name="Google Shape;74;p16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8" name="Google Shape;148;p28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{89258FF6-6AEC-4C4D-AFAA-63058A4A7EB4}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Illustration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Characteristics/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Examples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149" name="Google Shape;149;p28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0" name="Google Shape;150;p28"/>
          <p:cNvSpPr txBox="1"/>
          <p:nvPr/>
        </p:nvSpPr>
        <p:spPr>
          <a:xfrm>
            <a:off x="1324050" y="45932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5" name="Google Shape;155;p29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{89258FF6-6AEC-4C4D-AFAA-63058A4A7EB4}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compel an unwilling person to do something by using force or threats</a:t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Illustration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Characteristics/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Examples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156" name="Google Shape;156;p29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Coerce</a:t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7" name="Google Shape;157;p29"/>
          <p:cNvSpPr txBox="1"/>
          <p:nvPr/>
        </p:nvSpPr>
        <p:spPr>
          <a:xfrm>
            <a:off x="1324050" y="45932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30"/>
          <p:cNvSpPr txBox="1"/>
          <p:nvPr>
            <p:ph idx="2" type="body"/>
          </p:nvPr>
        </p:nvSpPr>
        <p:spPr>
          <a:xfrm>
            <a:off x="265425" y="139200"/>
            <a:ext cx="4739700" cy="47844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Inter"/>
                <a:ea typeface="Inter"/>
                <a:cs typeface="Inter"/>
                <a:sym typeface="Inter"/>
              </a:rPr>
              <a:t>NOTICE</a:t>
            </a:r>
            <a:endParaRPr b="1"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Inter"/>
                <a:ea typeface="Inter"/>
                <a:cs typeface="Inter"/>
                <a:sym typeface="Inter"/>
              </a:rPr>
              <a:t>What do you see that seems interesting or important?</a:t>
            </a:r>
            <a:endParaRPr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Inter"/>
                <a:ea typeface="Inter"/>
                <a:cs typeface="Inter"/>
                <a:sym typeface="Inter"/>
              </a:rPr>
              <a:t>WONDER</a:t>
            </a:r>
            <a:endParaRPr b="1"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Inter"/>
                <a:ea typeface="Inter"/>
                <a:cs typeface="Inter"/>
                <a:sym typeface="Inter"/>
              </a:rPr>
              <a:t>What questions do you have about this image?</a:t>
            </a:r>
            <a:endParaRPr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Inter"/>
                <a:ea typeface="Inter"/>
                <a:cs typeface="Inter"/>
                <a:sym typeface="Inter"/>
              </a:rPr>
              <a:t>THINK</a:t>
            </a:r>
            <a:endParaRPr b="1"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Inter"/>
                <a:ea typeface="Inter"/>
                <a:cs typeface="Inter"/>
                <a:sym typeface="Inter"/>
              </a:rPr>
              <a:t>What do you suppose is going on this image?</a:t>
            </a:r>
            <a:endParaRPr sz="16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63" name="Google Shape;163;p30"/>
          <p:cNvSpPr txBox="1"/>
          <p:nvPr/>
        </p:nvSpPr>
        <p:spPr>
          <a:xfrm>
            <a:off x="1324050" y="45932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  <p:sp>
        <p:nvSpPr>
          <p:cNvPr id="164" name="Google Shape;164;p30"/>
          <p:cNvSpPr txBox="1"/>
          <p:nvPr/>
        </p:nvSpPr>
        <p:spPr>
          <a:xfrm>
            <a:off x="5059825" y="3446550"/>
            <a:ext cx="386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Source: </a:t>
            </a:r>
            <a:r>
              <a:rPr lang="en" sz="1200">
                <a:latin typeface="Inter"/>
                <a:ea typeface="Inter"/>
                <a:cs typeface="Inter"/>
                <a:sym typeface="Inter"/>
              </a:rPr>
              <a:t>Theodor de Bry</a:t>
            </a:r>
            <a:r>
              <a:rPr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, “</a:t>
            </a:r>
            <a:r>
              <a:rPr lang="en" sz="1200">
                <a:latin typeface="Inter"/>
                <a:ea typeface="Inter"/>
                <a:cs typeface="Inter"/>
                <a:sym typeface="Inter"/>
              </a:rPr>
              <a:t>Mining in Potosí</a:t>
            </a:r>
            <a:r>
              <a:rPr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,” </a:t>
            </a:r>
            <a:r>
              <a:rPr lang="en" sz="1200">
                <a:latin typeface="Inter"/>
                <a:ea typeface="Inter"/>
                <a:cs typeface="Inter"/>
                <a:sym typeface="Inter"/>
              </a:rPr>
              <a:t>1596.</a:t>
            </a:r>
            <a:endParaRPr sz="1200"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165" name="Google Shape;165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68300" y="658475"/>
            <a:ext cx="3863700" cy="2682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