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Lst>
  <p:sldSz cy="10058400" cx="7772400"/>
  <p:notesSz cx="6858000" cy="9144000"/>
  <p:embeddedFontLst>
    <p:embeddedFont>
      <p:font typeface="Halant"/>
      <p:regular r:id="rId25"/>
      <p:bold r:id="rId26"/>
    </p:embeddedFont>
    <p:embeddedFont>
      <p:font typeface="Plus Jakarta Sans"/>
      <p:regular r:id="rId27"/>
      <p:bold r:id="rId28"/>
      <p:italic r:id="rId29"/>
      <p:boldItalic r:id="rId30"/>
    </p:embeddedFont>
    <p:embeddedFont>
      <p:font typeface="Inter"/>
      <p:regular r:id="rId31"/>
      <p:bold r:id="rId32"/>
      <p:italic r:id="rId33"/>
      <p:boldItalic r:id="rId34"/>
    </p:embeddedFont>
    <p:embeddedFont>
      <p:font typeface="Plus Jakarta Sans Medium"/>
      <p:regular r:id="rId35"/>
      <p:bold r:id="rId36"/>
      <p:italic r:id="rId37"/>
      <p:boldItalic r:id="rId3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2378F99-2783-49E4-AE8A-6AA621A977C5}">
  <a:tblStyle styleId="{52378F99-2783-49E4-AE8A-6AA621A977C5}"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C171BDC0-394D-4496-B4F6-FE3D63860A5D}"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2.xml"/><Relationship Id="rId22" Type="http://schemas.openxmlformats.org/officeDocument/2006/relationships/slide" Target="slides/slide14.xml"/><Relationship Id="rId21" Type="http://schemas.openxmlformats.org/officeDocument/2006/relationships/slide" Target="slides/slide13.xml"/><Relationship Id="rId24" Type="http://schemas.openxmlformats.org/officeDocument/2006/relationships/slide" Target="slides/slide16.xml"/><Relationship Id="rId23" Type="http://schemas.openxmlformats.org/officeDocument/2006/relationships/slide" Target="slides/slide15.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Halant-bold.fntdata"/><Relationship Id="rId25" Type="http://schemas.openxmlformats.org/officeDocument/2006/relationships/font" Target="fonts/Halant-regular.fntdata"/><Relationship Id="rId28" Type="http://schemas.openxmlformats.org/officeDocument/2006/relationships/font" Target="fonts/PlusJakartaSans-bold.fntdata"/><Relationship Id="rId27" Type="http://schemas.openxmlformats.org/officeDocument/2006/relationships/font" Target="fonts/PlusJakartaSans-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italic.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Inter-regular.fntdata"/><Relationship Id="rId30" Type="http://schemas.openxmlformats.org/officeDocument/2006/relationships/font" Target="fonts/PlusJakartaSans-boldItalic.fntdata"/><Relationship Id="rId11" Type="http://schemas.openxmlformats.org/officeDocument/2006/relationships/slide" Target="slides/slide3.xml"/><Relationship Id="rId33" Type="http://schemas.openxmlformats.org/officeDocument/2006/relationships/font" Target="fonts/Inter-italic.fntdata"/><Relationship Id="rId10" Type="http://schemas.openxmlformats.org/officeDocument/2006/relationships/slide" Target="slides/slide2.xml"/><Relationship Id="rId32" Type="http://schemas.openxmlformats.org/officeDocument/2006/relationships/font" Target="fonts/Inter-bold.fntdata"/><Relationship Id="rId13" Type="http://schemas.openxmlformats.org/officeDocument/2006/relationships/slide" Target="slides/slide5.xml"/><Relationship Id="rId35" Type="http://schemas.openxmlformats.org/officeDocument/2006/relationships/font" Target="fonts/PlusJakartaSansMedium-regular.fntdata"/><Relationship Id="rId12" Type="http://schemas.openxmlformats.org/officeDocument/2006/relationships/slide" Target="slides/slide4.xml"/><Relationship Id="rId34" Type="http://schemas.openxmlformats.org/officeDocument/2006/relationships/font" Target="fonts/Inter-boldItalic.fntdata"/><Relationship Id="rId15" Type="http://schemas.openxmlformats.org/officeDocument/2006/relationships/slide" Target="slides/slide7.xml"/><Relationship Id="rId37" Type="http://schemas.openxmlformats.org/officeDocument/2006/relationships/font" Target="fonts/PlusJakartaSansMedium-italic.fntdata"/><Relationship Id="rId14" Type="http://schemas.openxmlformats.org/officeDocument/2006/relationships/slide" Target="slides/slide6.xml"/><Relationship Id="rId36" Type="http://schemas.openxmlformats.org/officeDocument/2006/relationships/font" Target="fonts/PlusJakartaSansMedium-bold.fntdata"/><Relationship Id="rId17" Type="http://schemas.openxmlformats.org/officeDocument/2006/relationships/slide" Target="slides/slide9.xml"/><Relationship Id="rId16" Type="http://schemas.openxmlformats.org/officeDocument/2006/relationships/slide" Target="slides/slide8.xml"/><Relationship Id="rId38" Type="http://schemas.openxmlformats.org/officeDocument/2006/relationships/font" Target="fonts/PlusJakartaSansMedium-boldItalic.fntdata"/><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2270148615_0_14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2270148615_0_1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g32270148615_0_38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92" name="Google Shape;292;g32270148615_0_3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g32270148615_0_59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06" name="Google Shape;306;g32270148615_0_5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 name="Shape 314"/>
        <p:cNvGrpSpPr/>
        <p:nvPr/>
      </p:nvGrpSpPr>
      <p:grpSpPr>
        <a:xfrm>
          <a:off x="0" y="0"/>
          <a:ext cx="0" cy="0"/>
          <a:chOff x="0" y="0"/>
          <a:chExt cx="0" cy="0"/>
        </a:xfrm>
      </p:grpSpPr>
      <p:sp>
        <p:nvSpPr>
          <p:cNvPr id="315" name="Google Shape;315;g32270148615_0_5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16" name="Google Shape;316;g32270148615_0_5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g32270148615_0_63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29" name="Google Shape;329;g32270148615_0_6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7" name="Shape 337"/>
        <p:cNvGrpSpPr/>
        <p:nvPr/>
      </p:nvGrpSpPr>
      <p:grpSpPr>
        <a:xfrm>
          <a:off x="0" y="0"/>
          <a:ext cx="0" cy="0"/>
          <a:chOff x="0" y="0"/>
          <a:chExt cx="0" cy="0"/>
        </a:xfrm>
      </p:grpSpPr>
      <p:sp>
        <p:nvSpPr>
          <p:cNvPr id="338" name="Google Shape;338;g32270148615_0_65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39" name="Google Shape;339;g32270148615_0_6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0" name="Shape 350"/>
        <p:cNvGrpSpPr/>
        <p:nvPr/>
      </p:nvGrpSpPr>
      <p:grpSpPr>
        <a:xfrm>
          <a:off x="0" y="0"/>
          <a:ext cx="0" cy="0"/>
          <a:chOff x="0" y="0"/>
          <a:chExt cx="0" cy="0"/>
        </a:xfrm>
      </p:grpSpPr>
      <p:sp>
        <p:nvSpPr>
          <p:cNvPr id="351" name="Google Shape;351;g322930eb081_0_9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52" name="Google Shape;352;g322930eb081_0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1" name="Shape 361"/>
        <p:cNvGrpSpPr/>
        <p:nvPr/>
      </p:nvGrpSpPr>
      <p:grpSpPr>
        <a:xfrm>
          <a:off x="0" y="0"/>
          <a:ext cx="0" cy="0"/>
          <a:chOff x="0" y="0"/>
          <a:chExt cx="0" cy="0"/>
        </a:xfrm>
      </p:grpSpPr>
      <p:sp>
        <p:nvSpPr>
          <p:cNvPr id="362" name="Google Shape;362;g322930eb081_0_6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63" name="Google Shape;363;g322930eb081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3159257ea86_0_69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3159257ea86_0_6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32270148615_0_4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32270148615_0_4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32270148615_0_68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32270148615_0_6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g322930eb081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6" name="Google Shape;206;g322930eb08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g373a53bc4bb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6" name="Google Shape;216;g373a53bc4b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322930eb081_0_14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322930eb081_0_1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g32270148615_0_7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0" name="Google Shape;240;g32270148615_0_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g32270148615_0_35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65" name="Google Shape;265;g32270148615_0_3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02" name="Google Shape;102;p2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05" name="Google Shape;105;p2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09" name="Google Shape;109;p2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14" name="Google Shape;114;p2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7" name="Google Shape;117;p3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21" name="Google Shape;121;p3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124" name="Google Shape;124;p3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30" name="Google Shape;130;p3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133" name="Google Shape;133;p3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137" name="Google Shape;137;p3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4.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98" name="Google Shape;98;p25"/>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image" Target="../media/image1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1.xml"/><Relationship Id="rId3" Type="http://schemas.openxmlformats.org/officeDocument/2006/relationships/image" Target="../media/image4.pn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2.xml"/><Relationship Id="rId3" Type="http://schemas.openxmlformats.org/officeDocument/2006/relationships/image" Target="../media/image4.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3.xml"/><Relationship Id="rId3" Type="http://schemas.openxmlformats.org/officeDocument/2006/relationships/image" Target="../media/image4.pn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4.xml"/><Relationship Id="rId3" Type="http://schemas.openxmlformats.org/officeDocument/2006/relationships/image" Target="../media/image4.pn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5.xml"/><Relationship Id="rId3" Type="http://schemas.openxmlformats.org/officeDocument/2006/relationships/image" Target="../media/image4.pn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7.xml"/><Relationship Id="rId3" Type="http://schemas.openxmlformats.org/officeDocument/2006/relationships/image" Target="../media/image4.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Significance?</a:t>
            </a:r>
            <a:endParaRPr sz="1700">
              <a:solidFill>
                <a:schemeClr val="dk1"/>
              </a:solidFill>
              <a:latin typeface="Halant"/>
              <a:ea typeface="Halant"/>
              <a:cs typeface="Halant"/>
              <a:sym typeface="Halant"/>
            </a:endParaRPr>
          </a:p>
        </p:txBody>
      </p:sp>
      <p:sp>
        <p:nvSpPr>
          <p:cNvPr id="145" name="Google Shape;145;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6" name="Google Shape;146;p3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7" name="Google Shape;147;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8" name="Google Shape;148;p37"/>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49" name="Google Shape;149;p37"/>
          <p:cNvSpPr txBox="1"/>
          <p:nvPr/>
        </p:nvSpPr>
        <p:spPr>
          <a:xfrm>
            <a:off x="5841275" y="2505050"/>
            <a:ext cx="1496400" cy="400200"/>
          </a:xfrm>
          <a:prstGeom prst="rect">
            <a:avLst/>
          </a:prstGeom>
          <a:noFill/>
          <a:ln>
            <a:noFill/>
          </a:ln>
        </p:spPr>
        <p:txBody>
          <a:bodyPr anchorCtr="0" anchor="ctr" bIns="109725" lIns="109725" spcFirstLastPara="1" rIns="109725" wrap="square" tIns="109725">
            <a:noAutofit/>
          </a:bodyPr>
          <a:lstStyle/>
          <a:p>
            <a:pPr indent="0" lvl="0" marL="0" rtl="0" algn="ctr">
              <a:spcBef>
                <a:spcPts val="0"/>
              </a:spcBef>
              <a:spcAft>
                <a:spcPts val="0"/>
              </a:spcAft>
              <a:buNone/>
            </a:pPr>
            <a:r>
              <a:rPr b="1" lang="en" sz="1200">
                <a:latin typeface="Inter"/>
                <a:ea typeface="Inter"/>
                <a:cs typeface="Inter"/>
                <a:sym typeface="Inter"/>
              </a:rPr>
              <a:t>Who</a:t>
            </a:r>
            <a:r>
              <a:rPr lang="en" sz="1200">
                <a:latin typeface="Inter"/>
                <a:ea typeface="Inter"/>
                <a:cs typeface="Inter"/>
                <a:sym typeface="Inter"/>
              </a:rPr>
              <a:t> was affected?</a:t>
            </a:r>
            <a:endParaRPr sz="1200">
              <a:latin typeface="Inter"/>
              <a:ea typeface="Inter"/>
              <a:cs typeface="Inter"/>
              <a:sym typeface="Inter"/>
            </a:endParaRPr>
          </a:p>
        </p:txBody>
      </p:sp>
      <p:sp>
        <p:nvSpPr>
          <p:cNvPr id="150" name="Google Shape;150;p37"/>
          <p:cNvSpPr txBox="1"/>
          <p:nvPr/>
        </p:nvSpPr>
        <p:spPr>
          <a:xfrm>
            <a:off x="1203225" y="2859275"/>
            <a:ext cx="4232700" cy="858600"/>
          </a:xfrm>
          <a:prstGeom prst="rect">
            <a:avLst/>
          </a:prstGeom>
          <a:noFill/>
          <a:ln cap="flat" cmpd="sng" w="9525">
            <a:solidFill>
              <a:srgbClr val="666666"/>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lang="en" sz="1700">
                <a:solidFill>
                  <a:srgbClr val="000000"/>
                </a:solidFill>
                <a:latin typeface="Inter"/>
                <a:ea typeface="Inter"/>
                <a:cs typeface="Inter"/>
                <a:sym typeface="Inter"/>
              </a:rPr>
              <a:t>Asking questions about a historical person, place, event or idea helps us understand historical significance.</a:t>
            </a:r>
            <a:endParaRPr sz="1800">
              <a:latin typeface="Inter"/>
              <a:ea typeface="Inter"/>
              <a:cs typeface="Inter"/>
              <a:sym typeface="Inter"/>
            </a:endParaRPr>
          </a:p>
        </p:txBody>
      </p:sp>
      <p:cxnSp>
        <p:nvCxnSpPr>
          <p:cNvPr id="151" name="Google Shape;151;p37"/>
          <p:cNvCxnSpPr>
            <a:stCxn id="150" idx="2"/>
            <a:endCxn id="152" idx="0"/>
          </p:cNvCxnSpPr>
          <p:nvPr/>
        </p:nvCxnSpPr>
        <p:spPr>
          <a:xfrm>
            <a:off x="3319575" y="3717875"/>
            <a:ext cx="3165900" cy="1282200"/>
          </a:xfrm>
          <a:prstGeom prst="straightConnector1">
            <a:avLst/>
          </a:prstGeom>
          <a:noFill/>
          <a:ln cap="flat" cmpd="sng" w="9525">
            <a:solidFill>
              <a:srgbClr val="595959"/>
            </a:solidFill>
            <a:prstDash val="solid"/>
            <a:round/>
            <a:headEnd len="med" w="med" type="none"/>
            <a:tailEnd len="med" w="med" type="triangle"/>
          </a:ln>
        </p:spPr>
      </p:cxnSp>
      <p:cxnSp>
        <p:nvCxnSpPr>
          <p:cNvPr id="153" name="Google Shape;153;p37"/>
          <p:cNvCxnSpPr>
            <a:stCxn id="150" idx="3"/>
          </p:cNvCxnSpPr>
          <p:nvPr/>
        </p:nvCxnSpPr>
        <p:spPr>
          <a:xfrm flipH="1" rot="10800000">
            <a:off x="5435925" y="3112775"/>
            <a:ext cx="510300" cy="175800"/>
          </a:xfrm>
          <a:prstGeom prst="straightConnector1">
            <a:avLst/>
          </a:prstGeom>
          <a:noFill/>
          <a:ln cap="flat" cmpd="sng" w="28575">
            <a:solidFill>
              <a:srgbClr val="595959"/>
            </a:solidFill>
            <a:prstDash val="solid"/>
            <a:round/>
            <a:headEnd len="med" w="med" type="none"/>
            <a:tailEnd len="med" w="med" type="triangle"/>
          </a:ln>
        </p:spPr>
      </p:cxnSp>
      <p:sp>
        <p:nvSpPr>
          <p:cNvPr id="154" name="Google Shape;154;p37"/>
          <p:cNvSpPr txBox="1"/>
          <p:nvPr/>
        </p:nvSpPr>
        <p:spPr>
          <a:xfrm>
            <a:off x="485075" y="5000025"/>
            <a:ext cx="1496400" cy="919800"/>
          </a:xfrm>
          <a:prstGeom prst="rect">
            <a:avLst/>
          </a:prstGeom>
          <a:noFill/>
          <a:ln cap="flat" cmpd="sng" w="9525">
            <a:solidFill>
              <a:srgbClr val="666666"/>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Quantity</a:t>
            </a:r>
            <a:r>
              <a:rPr lang="en" sz="1200">
                <a:solidFill>
                  <a:schemeClr val="dk1"/>
                </a:solidFill>
                <a:latin typeface="Inter"/>
                <a:ea typeface="Inter"/>
                <a:cs typeface="Inter"/>
                <a:sym typeface="Inter"/>
              </a:rPr>
              <a:t>: How many people were affected?</a:t>
            </a:r>
            <a:endParaRPr sz="1500">
              <a:latin typeface="Inter"/>
              <a:ea typeface="Inter"/>
              <a:cs typeface="Inter"/>
              <a:sym typeface="Inter"/>
            </a:endParaRPr>
          </a:p>
        </p:txBody>
      </p:sp>
      <p:sp>
        <p:nvSpPr>
          <p:cNvPr id="155" name="Google Shape;155;p37"/>
          <p:cNvSpPr txBox="1"/>
          <p:nvPr/>
        </p:nvSpPr>
        <p:spPr>
          <a:xfrm>
            <a:off x="2235775" y="5000025"/>
            <a:ext cx="1496400" cy="919800"/>
          </a:xfrm>
          <a:prstGeom prst="rect">
            <a:avLst/>
          </a:prstGeom>
          <a:noFill/>
          <a:ln cap="flat" cmpd="sng" w="9525">
            <a:solidFill>
              <a:srgbClr val="666666"/>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Profundity</a:t>
            </a:r>
            <a:r>
              <a:rPr lang="en" sz="1200">
                <a:solidFill>
                  <a:schemeClr val="dk1"/>
                </a:solidFill>
                <a:latin typeface="Inter"/>
                <a:ea typeface="Inter"/>
                <a:cs typeface="Inter"/>
                <a:sym typeface="Inter"/>
              </a:rPr>
              <a:t>: </a:t>
            </a:r>
            <a:r>
              <a:rPr lang="en" sz="1100">
                <a:solidFill>
                  <a:schemeClr val="dk1"/>
                </a:solidFill>
                <a:latin typeface="Inter"/>
                <a:ea typeface="Inter"/>
                <a:cs typeface="Inter"/>
                <a:sym typeface="Inter"/>
              </a:rPr>
              <a:t>How deeply were people’s lives affected?</a:t>
            </a:r>
            <a:endParaRPr sz="1500">
              <a:latin typeface="Inter"/>
              <a:ea typeface="Inter"/>
              <a:cs typeface="Inter"/>
              <a:sym typeface="Inter"/>
            </a:endParaRPr>
          </a:p>
        </p:txBody>
      </p:sp>
      <p:sp>
        <p:nvSpPr>
          <p:cNvPr id="156" name="Google Shape;156;p37"/>
          <p:cNvSpPr txBox="1"/>
          <p:nvPr/>
        </p:nvSpPr>
        <p:spPr>
          <a:xfrm>
            <a:off x="3986475" y="5000025"/>
            <a:ext cx="1496400" cy="919800"/>
          </a:xfrm>
          <a:prstGeom prst="rect">
            <a:avLst/>
          </a:prstGeom>
          <a:noFill/>
          <a:ln cap="flat" cmpd="sng" w="9525">
            <a:solidFill>
              <a:srgbClr val="666666"/>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Durability</a:t>
            </a:r>
            <a:r>
              <a:rPr lang="en" sz="1200">
                <a:solidFill>
                  <a:schemeClr val="dk1"/>
                </a:solidFill>
                <a:latin typeface="Inter"/>
                <a:ea typeface="Inter"/>
                <a:cs typeface="Inter"/>
                <a:sym typeface="Inter"/>
              </a:rPr>
              <a:t>: For how long were people affected?</a:t>
            </a:r>
            <a:endParaRPr sz="1500">
              <a:latin typeface="Inter"/>
              <a:ea typeface="Inter"/>
              <a:cs typeface="Inter"/>
              <a:sym typeface="Inter"/>
            </a:endParaRPr>
          </a:p>
        </p:txBody>
      </p:sp>
      <p:sp>
        <p:nvSpPr>
          <p:cNvPr id="152" name="Google Shape;152;p37"/>
          <p:cNvSpPr txBox="1"/>
          <p:nvPr/>
        </p:nvSpPr>
        <p:spPr>
          <a:xfrm>
            <a:off x="5737175" y="5000025"/>
            <a:ext cx="1496400" cy="919800"/>
          </a:xfrm>
          <a:prstGeom prst="rect">
            <a:avLst/>
          </a:prstGeom>
          <a:noFill/>
          <a:ln cap="flat" cmpd="sng" w="9525">
            <a:solidFill>
              <a:srgbClr val="666666"/>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Relevance</a:t>
            </a:r>
            <a:r>
              <a:rPr lang="en" sz="1200">
                <a:solidFill>
                  <a:schemeClr val="dk1"/>
                </a:solidFill>
                <a:latin typeface="Inter"/>
                <a:ea typeface="Inter"/>
                <a:cs typeface="Inter"/>
                <a:sym typeface="Inter"/>
              </a:rPr>
              <a:t>: How is this still relevant today?</a:t>
            </a:r>
            <a:endParaRPr sz="1500">
              <a:latin typeface="Inter"/>
              <a:ea typeface="Inter"/>
              <a:cs typeface="Inter"/>
              <a:sym typeface="Inter"/>
            </a:endParaRPr>
          </a:p>
        </p:txBody>
      </p:sp>
      <p:cxnSp>
        <p:nvCxnSpPr>
          <p:cNvPr id="157" name="Google Shape;157;p37"/>
          <p:cNvCxnSpPr>
            <a:stCxn id="150" idx="2"/>
            <a:endCxn id="154" idx="0"/>
          </p:cNvCxnSpPr>
          <p:nvPr/>
        </p:nvCxnSpPr>
        <p:spPr>
          <a:xfrm flipH="1">
            <a:off x="1233375" y="3717875"/>
            <a:ext cx="2086200" cy="1282200"/>
          </a:xfrm>
          <a:prstGeom prst="straightConnector1">
            <a:avLst/>
          </a:prstGeom>
          <a:noFill/>
          <a:ln cap="flat" cmpd="sng" w="9525">
            <a:solidFill>
              <a:srgbClr val="595959"/>
            </a:solidFill>
            <a:prstDash val="solid"/>
            <a:round/>
            <a:headEnd len="med" w="med" type="none"/>
            <a:tailEnd len="med" w="med" type="triangle"/>
          </a:ln>
        </p:spPr>
      </p:cxnSp>
      <p:cxnSp>
        <p:nvCxnSpPr>
          <p:cNvPr id="158" name="Google Shape;158;p37"/>
          <p:cNvCxnSpPr>
            <a:stCxn id="150" idx="2"/>
            <a:endCxn id="155" idx="0"/>
          </p:cNvCxnSpPr>
          <p:nvPr/>
        </p:nvCxnSpPr>
        <p:spPr>
          <a:xfrm flipH="1">
            <a:off x="2983875" y="3717875"/>
            <a:ext cx="335700" cy="1282200"/>
          </a:xfrm>
          <a:prstGeom prst="straightConnector1">
            <a:avLst/>
          </a:prstGeom>
          <a:noFill/>
          <a:ln cap="flat" cmpd="sng" w="9525">
            <a:solidFill>
              <a:srgbClr val="595959"/>
            </a:solidFill>
            <a:prstDash val="solid"/>
            <a:round/>
            <a:headEnd len="med" w="med" type="none"/>
            <a:tailEnd len="med" w="med" type="triangle"/>
          </a:ln>
        </p:spPr>
      </p:cxnSp>
      <p:cxnSp>
        <p:nvCxnSpPr>
          <p:cNvPr id="159" name="Google Shape;159;p37"/>
          <p:cNvCxnSpPr>
            <a:stCxn id="150" idx="2"/>
            <a:endCxn id="156" idx="0"/>
          </p:cNvCxnSpPr>
          <p:nvPr/>
        </p:nvCxnSpPr>
        <p:spPr>
          <a:xfrm>
            <a:off x="3319575" y="3717875"/>
            <a:ext cx="1415100" cy="1282200"/>
          </a:xfrm>
          <a:prstGeom prst="straightConnector1">
            <a:avLst/>
          </a:prstGeom>
          <a:noFill/>
          <a:ln cap="flat" cmpd="sng" w="9525">
            <a:solidFill>
              <a:srgbClr val="595959"/>
            </a:solidFill>
            <a:prstDash val="solid"/>
            <a:round/>
            <a:headEnd len="med" w="med" type="none"/>
            <a:tailEnd len="med" w="med" type="triangle"/>
          </a:ln>
        </p:spPr>
      </p:cxnSp>
      <p:sp>
        <p:nvSpPr>
          <p:cNvPr id="160" name="Google Shape;160;p37"/>
          <p:cNvSpPr txBox="1"/>
          <p:nvPr/>
        </p:nvSpPr>
        <p:spPr>
          <a:xfrm>
            <a:off x="5946275" y="2957225"/>
            <a:ext cx="1391400" cy="1726200"/>
          </a:xfrm>
          <a:prstGeom prst="rect">
            <a:avLst/>
          </a:prstGeom>
          <a:noFill/>
          <a:ln cap="flat" cmpd="sng" w="9525">
            <a:solidFill>
              <a:srgbClr val="666666"/>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spcBef>
                <a:spcPts val="0"/>
              </a:spcBef>
              <a:spcAft>
                <a:spcPts val="0"/>
              </a:spcAft>
              <a:buNone/>
            </a:pPr>
            <a:r>
              <a:rPr lang="en" sz="1100">
                <a:latin typeface="Inter"/>
                <a:ea typeface="Inter"/>
                <a:cs typeface="Inter"/>
                <a:sym typeface="Inter"/>
              </a:rPr>
              <a:t>Knowing which groups and individuals were impacted by a historical moment helps establish historical significance.</a:t>
            </a:r>
            <a:endParaRPr sz="1100">
              <a:latin typeface="Inter"/>
              <a:ea typeface="Inter"/>
              <a:cs typeface="Inter"/>
              <a:sym typeface="Inter"/>
            </a:endParaRPr>
          </a:p>
        </p:txBody>
      </p:sp>
      <p:sp>
        <p:nvSpPr>
          <p:cNvPr id="161" name="Google Shape;161;p37"/>
          <p:cNvSpPr txBox="1"/>
          <p:nvPr/>
        </p:nvSpPr>
        <p:spPr>
          <a:xfrm>
            <a:off x="1835300" y="1448350"/>
            <a:ext cx="5441400" cy="10074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 </a:t>
            </a:r>
            <a:r>
              <a:rPr lang="en">
                <a:solidFill>
                  <a:srgbClr val="000000"/>
                </a:solidFill>
                <a:latin typeface="Plus Jakarta Sans"/>
                <a:ea typeface="Plus Jakarta Sans"/>
                <a:cs typeface="Plus Jakarta Sans"/>
                <a:sym typeface="Plus Jakarta Sans"/>
              </a:rPr>
              <a:t>Thinking historically means identifying and exploring the reasons why historical people, places, events, or ideas are worth remembering; that is, their historical significance.</a:t>
            </a:r>
            <a:endParaRPr>
              <a:solidFill>
                <a:srgbClr val="000000"/>
              </a:solidFill>
              <a:latin typeface="Plus Jakarta Sans"/>
              <a:ea typeface="Plus Jakarta Sans"/>
              <a:cs typeface="Plus Jakarta Sans"/>
              <a:sym typeface="Plus Jakarta Sans"/>
            </a:endParaRPr>
          </a:p>
        </p:txBody>
      </p:sp>
      <p:sp>
        <p:nvSpPr>
          <p:cNvPr id="162" name="Google Shape;162;p37"/>
          <p:cNvSpPr txBox="1"/>
          <p:nvPr/>
        </p:nvSpPr>
        <p:spPr>
          <a:xfrm>
            <a:off x="724050" y="6084225"/>
            <a:ext cx="6324300" cy="5163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200">
                <a:latin typeface="Plus Jakarta Sans"/>
                <a:ea typeface="Plus Jakarta Sans"/>
                <a:cs typeface="Plus Jakarta Sans"/>
                <a:sym typeface="Plus Jakarta Sans"/>
              </a:rPr>
              <a:t>When we understand a historical moment's significance, it takes on meaning, and thus, gives us additional purpose in our study of the past.</a:t>
            </a:r>
            <a:endParaRPr sz="1200">
              <a:latin typeface="Plus Jakarta Sans"/>
              <a:ea typeface="Plus Jakarta Sans"/>
              <a:cs typeface="Plus Jakarta Sans"/>
              <a:sym typeface="Plus Jakarta Sans"/>
            </a:endParaRPr>
          </a:p>
        </p:txBody>
      </p:sp>
      <p:graphicFrame>
        <p:nvGraphicFramePr>
          <p:cNvPr id="163" name="Google Shape;163;p37"/>
          <p:cNvGraphicFramePr/>
          <p:nvPr/>
        </p:nvGraphicFramePr>
        <p:xfrm>
          <a:off x="417600" y="7230883"/>
          <a:ext cx="3000000" cy="3000000"/>
        </p:xfrm>
        <a:graphic>
          <a:graphicData uri="http://schemas.openxmlformats.org/drawingml/2006/table">
            <a:tbl>
              <a:tblPr>
                <a:noFill/>
                <a:tableStyleId>{52378F99-2783-49E4-AE8A-6AA621A977C5}</a:tableStyleId>
              </a:tblPr>
              <a:tblGrid>
                <a:gridCol w="3553725"/>
                <a:gridCol w="3383475"/>
              </a:tblGrid>
              <a:tr h="479675">
                <a:tc>
                  <a:txBody>
                    <a:bodyPr/>
                    <a:lstStyle/>
                    <a:p>
                      <a:pPr indent="0" lvl="0" marL="0" rtl="0" algn="l">
                        <a:spcBef>
                          <a:spcPts val="0"/>
                        </a:spcBef>
                        <a:spcAft>
                          <a:spcPts val="0"/>
                        </a:spcAft>
                        <a:buNone/>
                      </a:pPr>
                      <a:r>
                        <a:rPr lang="en" sz="1100">
                          <a:latin typeface="Inter"/>
                          <a:ea typeface="Inter"/>
                          <a:cs typeface="Inter"/>
                          <a:sym typeface="Inter"/>
                        </a:rPr>
                        <a:t>Write an event in your life or the world around you: _________________ Using the above questions, what makes that event historically significant?</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Does something have to be significant for everyone for it to be historically significant? Explain.</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290275">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64" name="Google Shape;164;p37"/>
          <p:cNvSpPr txBox="1"/>
          <p:nvPr/>
        </p:nvSpPr>
        <p:spPr>
          <a:xfrm>
            <a:off x="417600" y="6677488"/>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pic>
        <p:nvPicPr>
          <p:cNvPr id="165" name="Google Shape;165;p37"/>
          <p:cNvPicPr preferRelativeResize="0"/>
          <p:nvPr/>
        </p:nvPicPr>
        <p:blipFill>
          <a:blip r:embed="rId5">
            <a:alphaModFix/>
          </a:blip>
          <a:stretch>
            <a:fillRect/>
          </a:stretch>
        </p:blipFill>
        <p:spPr>
          <a:xfrm>
            <a:off x="636651" y="1423788"/>
            <a:ext cx="1056525" cy="1056525"/>
          </a:xfrm>
          <a:prstGeom prst="rect">
            <a:avLst/>
          </a:prstGeom>
          <a:noFill/>
          <a:ln>
            <a:noFill/>
          </a:ln>
        </p:spPr>
      </p:pic>
      <p:sp>
        <p:nvSpPr>
          <p:cNvPr id="166" name="Google Shape;166;p37"/>
          <p:cNvSpPr txBox="1"/>
          <p:nvPr/>
        </p:nvSpPr>
        <p:spPr>
          <a:xfrm>
            <a:off x="216275" y="1012975"/>
            <a:ext cx="73116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Name: ______________________________________________   Date: ________	   Class: ____________________</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93" name="Shape 293"/>
        <p:cNvGrpSpPr/>
        <p:nvPr/>
      </p:nvGrpSpPr>
      <p:grpSpPr>
        <a:xfrm>
          <a:off x="0" y="0"/>
          <a:ext cx="0" cy="0"/>
          <a:chOff x="0" y="0"/>
          <a:chExt cx="0" cy="0"/>
        </a:xfrm>
      </p:grpSpPr>
      <p:pic>
        <p:nvPicPr>
          <p:cNvPr id="294" name="Google Shape;294;p46"/>
          <p:cNvPicPr preferRelativeResize="0"/>
          <p:nvPr/>
        </p:nvPicPr>
        <p:blipFill>
          <a:blip r:embed="rId3">
            <a:alphaModFix/>
          </a:blip>
          <a:stretch>
            <a:fillRect/>
          </a:stretch>
        </p:blipFill>
        <p:spPr>
          <a:xfrm>
            <a:off x="760100" y="1685274"/>
            <a:ext cx="921475" cy="921475"/>
          </a:xfrm>
          <a:prstGeom prst="rect">
            <a:avLst/>
          </a:prstGeom>
          <a:noFill/>
          <a:ln>
            <a:noFill/>
          </a:ln>
        </p:spPr>
      </p:pic>
      <p:pic>
        <p:nvPicPr>
          <p:cNvPr id="295" name="Google Shape;295;p46"/>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296" name="Google Shape;296;p46"/>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latin typeface="Halant"/>
                <a:ea typeface="Halant"/>
                <a:cs typeface="Halant"/>
                <a:sym typeface="Halant"/>
              </a:rPr>
              <a:t>Historical Significance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Indigenous Resistance</a:t>
            </a:r>
            <a:endParaRPr sz="2500">
              <a:latin typeface="Plus Jakarta Sans Medium"/>
              <a:ea typeface="Plus Jakarta Sans Medium"/>
              <a:cs typeface="Plus Jakarta Sans Medium"/>
              <a:sym typeface="Plus Jakarta Sans Medium"/>
            </a:endParaRPr>
          </a:p>
        </p:txBody>
      </p:sp>
      <p:pic>
        <p:nvPicPr>
          <p:cNvPr id="297" name="Google Shape;297;p46"/>
          <p:cNvPicPr preferRelativeResize="0"/>
          <p:nvPr/>
        </p:nvPicPr>
        <p:blipFill>
          <a:blip r:embed="rId5">
            <a:alphaModFix/>
          </a:blip>
          <a:stretch>
            <a:fillRect/>
          </a:stretch>
        </p:blipFill>
        <p:spPr>
          <a:xfrm>
            <a:off x="216272" y="230997"/>
            <a:ext cx="1056536" cy="438114"/>
          </a:xfrm>
          <a:prstGeom prst="rect">
            <a:avLst/>
          </a:prstGeom>
          <a:noFill/>
          <a:ln>
            <a:noFill/>
          </a:ln>
        </p:spPr>
      </p:pic>
      <p:sp>
        <p:nvSpPr>
          <p:cNvPr id="298" name="Google Shape;298;p4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99" name="Google Shape;299;p4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300" name="Google Shape;300;p46"/>
          <p:cNvGraphicFramePr/>
          <p:nvPr/>
        </p:nvGraphicFramePr>
        <p:xfrm>
          <a:off x="455300" y="3418500"/>
          <a:ext cx="3000000" cy="3000000"/>
        </p:xfrm>
        <a:graphic>
          <a:graphicData uri="http://schemas.openxmlformats.org/drawingml/2006/table">
            <a:tbl>
              <a:tblPr>
                <a:noFill/>
                <a:tableStyleId>{52378F99-2783-49E4-AE8A-6AA621A977C5}</a:tableStyleId>
              </a:tblPr>
              <a:tblGrid>
                <a:gridCol w="6918375"/>
              </a:tblGrid>
              <a:tr h="431125">
                <a:tc>
                  <a:txBody>
                    <a:bodyPr/>
                    <a:lstStyle/>
                    <a:p>
                      <a:pPr indent="0" lvl="0" marL="0" rtl="0" algn="l">
                        <a:lnSpc>
                          <a:spcPct val="115000"/>
                        </a:lnSpc>
                        <a:spcBef>
                          <a:spcPts val="0"/>
                        </a:spcBef>
                        <a:spcAft>
                          <a:spcPts val="0"/>
                        </a:spcAft>
                        <a:buNone/>
                      </a:pPr>
                      <a:r>
                        <a:rPr b="1" lang="en" sz="1300">
                          <a:solidFill>
                            <a:srgbClr val="0F0F0F"/>
                          </a:solidFill>
                          <a:highlight>
                            <a:srgbClr val="FFFFFF"/>
                          </a:highlight>
                          <a:latin typeface="Halant"/>
                          <a:ea typeface="Halant"/>
                          <a:cs typeface="Halant"/>
                          <a:sym typeface="Halant"/>
                        </a:rPr>
                        <a:t>Toypurina: Rebelling Against the Mission System- </a:t>
                      </a:r>
                      <a:r>
                        <a:rPr b="1" lang="en" sz="1300">
                          <a:latin typeface="Halant"/>
                          <a:ea typeface="Halant"/>
                          <a:cs typeface="Halant"/>
                          <a:sym typeface="Halant"/>
                        </a:rPr>
                        <a:t>Video Transcript:</a:t>
                      </a:r>
                      <a:endParaRPr sz="1300">
                        <a:latin typeface="Halant"/>
                        <a:ea typeface="Halant"/>
                        <a:cs typeface="Halant"/>
                        <a:sym typeface="Halant"/>
                      </a:endParaRPr>
                    </a:p>
                    <a:p>
                      <a:pPr indent="0" lvl="0" marL="0" rtl="0" algn="l">
                        <a:spcBef>
                          <a:spcPts val="0"/>
                        </a:spcBef>
                        <a:spcAft>
                          <a:spcPts val="0"/>
                        </a:spcAft>
                        <a:buNone/>
                      </a:pPr>
                      <a:r>
                        <a:rPr lang="en" sz="1200">
                          <a:latin typeface="Inter"/>
                          <a:ea typeface="Inter"/>
                          <a:cs typeface="Inter"/>
                          <a:sym typeface="Inter"/>
                        </a:rPr>
                        <a:t> Imagine one day you were free to live life according to your own beliefs and customs, and the next, you were forced to worship a god you didn't believe in and adopt a whole new way of life.  That's what happened to a Tongva woman named Toypurina. But she didn't go down without a fight. Toypurina was born in 1760 in present day California in the village of Japchui, part of the wider Tongva community. When she was 11, she witnessed the arrival of Franciscan monks, who had come to convert the local people to Christianity on behalf of the Spanish Empire. Between 1772 and 1785, they baptized over 1,000 Tongva into the Catholic Church and renamed them Gabrielinos. Because of the changes brought by the monks, by the time Toypurina had reached her early 20s, her village was struggling to survive. But Toypurina had become a respected medicine woman, someone who people came to for help. One such person was Gabrielino Nicolás José, who proposed a plan to rebel against the Spanish colonists.  Toypurina convinced eight villages to join the rebellion, and they set out to destroy the San Gabriel Mission. But the Spanish had heard of their plan and laid a trap, capturing 21 people, many of whom were brutally whipped and sent back to their villages as examples. Toypurina was interrogated, but refused to sit, declaring, I hate the Padres and all of you for living here on my native soil. Cast by her Spanish captors as a kind of evil witch, she was tried for her part in the rebellion, forcibly converted to Christianity, and jailed for several years. The Spanish ultimately banished her to another mission, far away from her home. Today, Toypurina is revered by many as an Indigenous leader who sacrificed in defense of her people's way of life.  What other ways have Indigenous peoples advocated for their rights and freedoms in U.S. history?</a:t>
                      </a:r>
                      <a:endParaRPr sz="1200">
                        <a:latin typeface="Inter"/>
                        <a:ea typeface="Inter"/>
                        <a:cs typeface="Inter"/>
                        <a:sym typeface="Inter"/>
                      </a:endParaRPr>
                    </a:p>
                  </a:txBody>
                  <a:tcPr marT="91425" marB="91425" marR="91425" marL="91425"/>
                </a:tc>
              </a:tr>
            </a:tbl>
          </a:graphicData>
        </a:graphic>
      </p:graphicFrame>
      <p:sp>
        <p:nvSpPr>
          <p:cNvPr id="301" name="Google Shape;301;p46"/>
          <p:cNvSpPr txBox="1"/>
          <p:nvPr/>
        </p:nvSpPr>
        <p:spPr>
          <a:xfrm>
            <a:off x="1700625" y="1734711"/>
            <a:ext cx="5673000" cy="822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Historical Significance</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identifying and exploring the reasons why historical people, places, events, or ideas are worth remembering; that is, their historical significance.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302" name="Google Shape;302;p46"/>
          <p:cNvSpPr txBox="1"/>
          <p:nvPr/>
        </p:nvSpPr>
        <p:spPr>
          <a:xfrm>
            <a:off x="455225" y="2548875"/>
            <a:ext cx="6918300" cy="822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New York Historical Society</a:t>
            </a:r>
            <a:endParaRPr b="1" sz="1200">
              <a:solidFill>
                <a:srgbClr val="000000"/>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This video is adapted from the life story of Toypurina in the New York Historical Society’s Women &amp; the American Story curriculum. The video was produced by the New York Historical Society’s Teen Leaders interns in collaboration with the Untold project.</a:t>
            </a:r>
            <a:endParaRPr sz="1000">
              <a:solidFill>
                <a:schemeClr val="dk1"/>
              </a:solidFill>
              <a:latin typeface="Inter"/>
              <a:ea typeface="Inter"/>
              <a:cs typeface="Inter"/>
              <a:sym typeface="Inter"/>
            </a:endParaRPr>
          </a:p>
        </p:txBody>
      </p:sp>
      <p:sp>
        <p:nvSpPr>
          <p:cNvPr id="303" name="Google Shape;303;p46"/>
          <p:cNvSpPr txBox="1"/>
          <p:nvPr/>
        </p:nvSpPr>
        <p:spPr>
          <a:xfrm>
            <a:off x="455300" y="7681800"/>
            <a:ext cx="6861900" cy="1770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Questions:</a:t>
            </a:r>
            <a:endParaRPr b="1" sz="1300">
              <a:solidFill>
                <a:schemeClr val="dk1"/>
              </a:solidFill>
              <a:latin typeface="Halant"/>
              <a:ea typeface="Halant"/>
              <a:cs typeface="Halant"/>
              <a:sym typeface="Halant"/>
            </a:endParaRPr>
          </a:p>
          <a:p>
            <a:pPr indent="0" lvl="0" marL="0" rtl="0" algn="l">
              <a:spcBef>
                <a:spcPts val="0"/>
              </a:spcBef>
              <a:spcAft>
                <a:spcPts val="0"/>
              </a:spcAft>
              <a:buNone/>
            </a:pPr>
            <a:r>
              <a:t/>
            </a:r>
            <a:endParaRPr b="1" sz="1300">
              <a:solidFill>
                <a:schemeClr val="dk1"/>
              </a:solidFill>
              <a:latin typeface="Halant"/>
              <a:ea typeface="Halant"/>
              <a:cs typeface="Halant"/>
              <a:sym typeface="Halant"/>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Who was Toypurina? What role did she play in resisting Spanish colonization?</a:t>
            </a:r>
            <a:endParaRPr sz="11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Toypurina was a Tongva medicine woman born in 1760 in present-day California. She became a respected leader who helped organize a rebellion against Spanish colonists.</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actions did the Spanish take against Toypurina and others involved in the rebellion?</a:t>
            </a:r>
            <a:endParaRPr sz="11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The Spanish brutally whipped many and sent them back to their villages as warnings. Toypurina was interrogated, forcibly converted to Christianity, and  jailed for several years.</a:t>
            </a:r>
            <a:endParaRPr sz="1100">
              <a:solidFill>
                <a:schemeClr val="dk1"/>
              </a:solidFill>
              <a:latin typeface="Inter"/>
              <a:ea typeface="Inter"/>
              <a:cs typeface="Inter"/>
              <a:sym typeface="Inte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07" name="Shape 307"/>
        <p:cNvGrpSpPr/>
        <p:nvPr/>
      </p:nvGrpSpPr>
      <p:grpSpPr>
        <a:xfrm>
          <a:off x="0" y="0"/>
          <a:ext cx="0" cy="0"/>
          <a:chOff x="0" y="0"/>
          <a:chExt cx="0" cy="0"/>
        </a:xfrm>
      </p:grpSpPr>
      <p:sp>
        <p:nvSpPr>
          <p:cNvPr id="308" name="Google Shape;308;p47"/>
          <p:cNvSpPr txBox="1"/>
          <p:nvPr/>
        </p:nvSpPr>
        <p:spPr>
          <a:xfrm>
            <a:off x="0" y="0"/>
            <a:ext cx="7772400" cy="1061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t/>
            </a:r>
            <a:endParaRPr sz="19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“Resistance and Rebellion on the Spanish Frontier” (Exemplar)</a:t>
            </a:r>
            <a:endParaRPr sz="1900">
              <a:solidFill>
                <a:schemeClr val="dk1"/>
              </a:solidFill>
              <a:latin typeface="Halant"/>
              <a:ea typeface="Halant"/>
              <a:cs typeface="Halant"/>
              <a:sym typeface="Halant"/>
            </a:endParaRPr>
          </a:p>
        </p:txBody>
      </p:sp>
      <p:pic>
        <p:nvPicPr>
          <p:cNvPr id="309" name="Google Shape;309;p4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10" name="Google Shape;310;p4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11" name="Google Shape;311;p4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12" name="Google Shape;312;p47"/>
          <p:cNvPicPr preferRelativeResize="0"/>
          <p:nvPr/>
        </p:nvPicPr>
        <p:blipFill>
          <a:blip r:embed="rId4">
            <a:alphaModFix/>
          </a:blip>
          <a:stretch>
            <a:fillRect/>
          </a:stretch>
        </p:blipFill>
        <p:spPr>
          <a:xfrm>
            <a:off x="226481" y="76722"/>
            <a:ext cx="816414" cy="338543"/>
          </a:xfrm>
          <a:prstGeom prst="rect">
            <a:avLst/>
          </a:prstGeom>
          <a:noFill/>
          <a:ln>
            <a:noFill/>
          </a:ln>
        </p:spPr>
      </p:pic>
      <p:graphicFrame>
        <p:nvGraphicFramePr>
          <p:cNvPr id="313" name="Google Shape;313;p47"/>
          <p:cNvGraphicFramePr/>
          <p:nvPr/>
        </p:nvGraphicFramePr>
        <p:xfrm>
          <a:off x="469041" y="1552435"/>
          <a:ext cx="3000000" cy="3000000"/>
        </p:xfrm>
        <a:graphic>
          <a:graphicData uri="http://schemas.openxmlformats.org/drawingml/2006/table">
            <a:tbl>
              <a:tblPr>
                <a:noFill/>
                <a:tableStyleId>{C171BDC0-394D-4496-B4F6-FE3D63860A5D}</a:tableStyleId>
              </a:tblPr>
              <a:tblGrid>
                <a:gridCol w="6969025"/>
              </a:tblGrid>
              <a:tr h="299750">
                <a:tc>
                  <a:txBody>
                    <a:bodyPr/>
                    <a:lstStyle/>
                    <a:p>
                      <a:pPr indent="0" lvl="0" marL="0" rtl="0" algn="l">
                        <a:spcBef>
                          <a:spcPts val="0"/>
                        </a:spcBef>
                        <a:spcAft>
                          <a:spcPts val="0"/>
                        </a:spcAft>
                        <a:buNone/>
                      </a:pPr>
                      <a:r>
                        <a:rPr lang="en" sz="1200">
                          <a:latin typeface="Halant"/>
                          <a:ea typeface="Halant"/>
                          <a:cs typeface="Halant"/>
                          <a:sym typeface="Halant"/>
                        </a:rPr>
                        <a:t>Source: Caroline A. Williams</a:t>
                      </a:r>
                      <a:r>
                        <a:rPr lang="en" sz="1200">
                          <a:solidFill>
                            <a:srgbClr val="000000"/>
                          </a:solidFill>
                          <a:latin typeface="Halant"/>
                          <a:ea typeface="Halant"/>
                          <a:cs typeface="Halant"/>
                          <a:sym typeface="Halant"/>
                        </a:rPr>
                        <a:t>, "</a:t>
                      </a:r>
                      <a:r>
                        <a:rPr lang="en" sz="1200">
                          <a:solidFill>
                            <a:srgbClr val="2A2A2A"/>
                          </a:solidFill>
                          <a:latin typeface="Halant"/>
                          <a:ea typeface="Halant"/>
                          <a:cs typeface="Halant"/>
                          <a:sym typeface="Halant"/>
                        </a:rPr>
                        <a:t>Resistance and Rebellion on the Spanish Frontier: Native Responses to Colonization in the Colombian Chocó, 1670-1690</a:t>
                      </a:r>
                      <a:r>
                        <a:rPr lang="en" sz="1200">
                          <a:solidFill>
                            <a:srgbClr val="000000"/>
                          </a:solidFill>
                          <a:latin typeface="Halant"/>
                          <a:ea typeface="Halant"/>
                          <a:cs typeface="Halant"/>
                          <a:sym typeface="Halant"/>
                        </a:rPr>
                        <a:t>," </a:t>
                      </a:r>
                      <a:r>
                        <a:rPr i="1" lang="en" sz="1200">
                          <a:latin typeface="Halant"/>
                          <a:ea typeface="Halant"/>
                          <a:cs typeface="Halant"/>
                          <a:sym typeface="Halant"/>
                        </a:rPr>
                        <a:t>Hispanic American</a:t>
                      </a:r>
                      <a:r>
                        <a:rPr i="1" lang="en" sz="1200">
                          <a:solidFill>
                            <a:srgbClr val="000000"/>
                          </a:solidFill>
                          <a:latin typeface="Halant"/>
                          <a:ea typeface="Halant"/>
                          <a:cs typeface="Halant"/>
                          <a:sym typeface="Halant"/>
                        </a:rPr>
                        <a:t> Historical Review</a:t>
                      </a:r>
                      <a:r>
                        <a:rPr lang="en" sz="1200">
                          <a:solidFill>
                            <a:srgbClr val="000000"/>
                          </a:solidFill>
                          <a:latin typeface="Halant"/>
                          <a:ea typeface="Halant"/>
                          <a:cs typeface="Halant"/>
                          <a:sym typeface="Halant"/>
                        </a:rPr>
                        <a:t> </a:t>
                      </a:r>
                      <a:r>
                        <a:rPr lang="en" sz="1200">
                          <a:latin typeface="Halant"/>
                          <a:ea typeface="Halant"/>
                          <a:cs typeface="Halant"/>
                          <a:sym typeface="Halant"/>
                        </a:rPr>
                        <a:t>79</a:t>
                      </a:r>
                      <a:r>
                        <a:rPr lang="en" sz="1200">
                          <a:solidFill>
                            <a:srgbClr val="000000"/>
                          </a:solidFill>
                          <a:latin typeface="Halant"/>
                          <a:ea typeface="Halant"/>
                          <a:cs typeface="Halant"/>
                          <a:sym typeface="Halant"/>
                        </a:rPr>
                        <a:t>, </a:t>
                      </a:r>
                      <a:r>
                        <a:rPr lang="en" sz="1200">
                          <a:latin typeface="Halant"/>
                          <a:ea typeface="Halant"/>
                          <a:cs typeface="Halant"/>
                          <a:sym typeface="Halant"/>
                        </a:rPr>
                        <a:t>3</a:t>
                      </a:r>
                      <a:r>
                        <a:rPr lang="en" sz="1200">
                          <a:solidFill>
                            <a:srgbClr val="000000"/>
                          </a:solidFill>
                          <a:latin typeface="Halant"/>
                          <a:ea typeface="Halant"/>
                          <a:cs typeface="Halant"/>
                          <a:sym typeface="Halant"/>
                        </a:rPr>
                        <a:t> (1</a:t>
                      </a:r>
                      <a:r>
                        <a:rPr lang="en" sz="1200">
                          <a:latin typeface="Halant"/>
                          <a:ea typeface="Halant"/>
                          <a:cs typeface="Halant"/>
                          <a:sym typeface="Halant"/>
                        </a:rPr>
                        <a:t>999</a:t>
                      </a:r>
                      <a:r>
                        <a:rPr lang="en" sz="1200">
                          <a:solidFill>
                            <a:srgbClr val="000000"/>
                          </a:solidFill>
                          <a:latin typeface="Halant"/>
                          <a:ea typeface="Halant"/>
                          <a:cs typeface="Halant"/>
                          <a:sym typeface="Halant"/>
                        </a:rPr>
                        <a:t>).</a:t>
                      </a:r>
                      <a:endParaRPr sz="1200">
                        <a:latin typeface="Halant"/>
                        <a:ea typeface="Halant"/>
                        <a:cs typeface="Halant"/>
                        <a:sym typeface="Halant"/>
                      </a:endParaRPr>
                    </a:p>
                    <a:p>
                      <a:pPr indent="0" lvl="0" marL="0" rtl="0" algn="l">
                        <a:spcBef>
                          <a:spcPts val="0"/>
                        </a:spcBef>
                        <a:spcAft>
                          <a:spcPts val="0"/>
                        </a:spcAft>
                        <a:buNone/>
                      </a:pPr>
                      <a:r>
                        <a:t/>
                      </a:r>
                      <a:endParaRPr i="1" sz="12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solidFill>
                            <a:schemeClr val="dk1"/>
                          </a:solidFill>
                          <a:latin typeface="Inter"/>
                          <a:ea typeface="Inter"/>
                          <a:cs typeface="Inter"/>
                          <a:sym typeface="Inter"/>
                        </a:rPr>
                        <a:t>Note: Caroline A. Williams </a:t>
                      </a:r>
                      <a:r>
                        <a:rPr lang="en" sz="1000">
                          <a:solidFill>
                            <a:schemeClr val="dk1"/>
                          </a:solidFill>
                          <a:highlight>
                            <a:srgbClr val="FFFFFF"/>
                          </a:highlight>
                          <a:latin typeface="Inter"/>
                          <a:ea typeface="Inter"/>
                          <a:cs typeface="Inter"/>
                          <a:sym typeface="Inter"/>
                        </a:rPr>
                        <a:t>was a senior lecturer in Latin American history at the University of Bristol.</a:t>
                      </a:r>
                      <a:endParaRPr sz="1000">
                        <a:solidFill>
                          <a:schemeClr val="dk1"/>
                        </a:solidFill>
                        <a:highlight>
                          <a:srgbClr val="FFFFFF"/>
                        </a:highlight>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005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For more than a century after initial contact at the beginning of the sixteenth century, </a:t>
                      </a:r>
                      <a:r>
                        <a:rPr lang="en" sz="1200">
                          <a:solidFill>
                            <a:schemeClr val="dk1"/>
                          </a:solidFill>
                          <a:highlight>
                            <a:srgbClr val="E95C3D"/>
                          </a:highlight>
                          <a:latin typeface="Inter"/>
                          <a:ea typeface="Inter"/>
                          <a:cs typeface="Inter"/>
                          <a:sym typeface="Inter"/>
                        </a:rPr>
                        <a:t>the Choco peoples repeatedly repulsed Spanish attempts to penetrate into their territory</a:t>
                      </a:r>
                      <a:r>
                        <a:rPr lang="en" sz="1200">
                          <a:solidFill>
                            <a:schemeClr val="dk1"/>
                          </a:solidFill>
                          <a:latin typeface="Inter"/>
                          <a:ea typeface="Inter"/>
                          <a:cs typeface="Inter"/>
                          <a:sym typeface="Inter"/>
                        </a:rPr>
                        <a:t>. By the early decades of the seventeenth century,</a:t>
                      </a:r>
                      <a:r>
                        <a:rPr lang="en" sz="1200">
                          <a:solidFill>
                            <a:schemeClr val="dk1"/>
                          </a:solidFill>
                          <a:highlight>
                            <a:srgbClr val="F1AF4B"/>
                          </a:highlight>
                          <a:latin typeface="Inter"/>
                          <a:ea typeface="Inter"/>
                          <a:cs typeface="Inter"/>
                          <a:sym typeface="Inter"/>
                        </a:rPr>
                        <a:t> a combination of factors, including indigenous demographic decline and more frequent contacts between native peoples and Spanish explorers from the cities of the Cauca Valley, enabled colonizers to establish a foothold in the Choco…</a:t>
                      </a:r>
                      <a:endParaRPr sz="1200">
                        <a:solidFill>
                          <a:schemeClr val="dk1"/>
                        </a:solidFill>
                        <a:highlight>
                          <a:srgbClr val="F1AF4B"/>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Over the next half century, Spanish domination proved to be partial and far from secure. It was not until the 1690s that, following a major but ultimately unsuccessful Indian rebellion, Spanish occupation and colonization of the Choco began in earnest. Thereafter, </a:t>
                      </a:r>
                      <a:r>
                        <a:rPr lang="en" sz="1200">
                          <a:solidFill>
                            <a:schemeClr val="dk1"/>
                          </a:solidFill>
                          <a:highlight>
                            <a:srgbClr val="E95C3D"/>
                          </a:highlight>
                          <a:latin typeface="Inter"/>
                          <a:ea typeface="Inter"/>
                          <a:cs typeface="Inter"/>
                          <a:sym typeface="Inter"/>
                        </a:rPr>
                        <a:t>Indian resistance became more passive</a:t>
                      </a:r>
                      <a:r>
                        <a:rPr lang="en" sz="1200">
                          <a:solidFill>
                            <a:schemeClr val="dk1"/>
                          </a:solidFill>
                          <a:latin typeface="Inter"/>
                          <a:ea typeface="Inter"/>
                          <a:cs typeface="Inter"/>
                          <a:sym typeface="Inter"/>
                        </a:rPr>
                        <a:t>, taking the form of </a:t>
                      </a:r>
                      <a:r>
                        <a:rPr lang="en" sz="1200">
                          <a:solidFill>
                            <a:schemeClr val="dk1"/>
                          </a:solidFill>
                          <a:highlight>
                            <a:srgbClr val="F1AF4B"/>
                          </a:highlight>
                          <a:latin typeface="Inter"/>
                          <a:ea typeface="Inter"/>
                          <a:cs typeface="Inter"/>
                          <a:sym typeface="Inter"/>
                        </a:rPr>
                        <a:t>flight from Spanish settlements, resistance to acculturation or hispanicization, and rejection of Christianity</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highlight>
                            <a:srgbClr val="E95C3D"/>
                          </a:highlight>
                          <a:latin typeface="Inter"/>
                          <a:ea typeface="Inter"/>
                          <a:cs typeface="Inter"/>
                          <a:sym typeface="Inter"/>
                        </a:rPr>
                        <a:t>The indigenous population also offered outright resistance to the activities of the Franciscans.</a:t>
                      </a:r>
                      <a:r>
                        <a:rPr lang="en" sz="1200">
                          <a:solidFill>
                            <a:schemeClr val="dk1"/>
                          </a:solidFill>
                          <a:latin typeface="Inter"/>
                          <a:ea typeface="Inter"/>
                          <a:cs typeface="Inter"/>
                          <a:sym typeface="Inter"/>
                        </a:rPr>
                        <a:t> Indian resistance manifested itself in a number of ways. </a:t>
                      </a:r>
                      <a:r>
                        <a:rPr lang="en" sz="1200">
                          <a:solidFill>
                            <a:schemeClr val="dk1"/>
                          </a:solidFill>
                          <a:highlight>
                            <a:srgbClr val="F1AF4B"/>
                          </a:highlight>
                          <a:latin typeface="Inter"/>
                          <a:ea typeface="Inter"/>
                          <a:cs typeface="Inter"/>
                          <a:sym typeface="Inter"/>
                        </a:rPr>
                        <a:t>They refused, for example, to accept the friars' authority or to attend catechism</a:t>
                      </a:r>
                      <a:r>
                        <a:rPr lang="en" sz="1200">
                          <a:solidFill>
                            <a:schemeClr val="dk1"/>
                          </a:solidFill>
                          <a:latin typeface="Inter"/>
                          <a:ea typeface="Inter"/>
                          <a:cs typeface="Inter"/>
                          <a:sym typeface="Inter"/>
                        </a:rPr>
                        <a:t>… </a:t>
                      </a:r>
                      <a:r>
                        <a:rPr lang="en" sz="1200">
                          <a:solidFill>
                            <a:schemeClr val="dk1"/>
                          </a:solidFill>
                          <a:highlight>
                            <a:srgbClr val="F1AF4B"/>
                          </a:highlight>
                          <a:latin typeface="Inter"/>
                          <a:ea typeface="Inter"/>
                          <a:cs typeface="Inter"/>
                          <a:sym typeface="Inter"/>
                        </a:rPr>
                        <a:t>Fray Miguel de Vera, who met so much resistance in the small hamlet of Taita </a:t>
                      </a:r>
                      <a:r>
                        <a:rPr lang="en" sz="1200">
                          <a:solidFill>
                            <a:schemeClr val="dk1"/>
                          </a:solidFill>
                          <a:latin typeface="Inter"/>
                          <a:ea typeface="Inter"/>
                          <a:cs typeface="Inter"/>
                          <a:sym typeface="Inter"/>
                        </a:rPr>
                        <a:t>that he eventually abandoned the Choco mission, also reported that the Indians resisted any form of subjugation, and that he was failing completely in his attempts to teach the Christian doctrine to the Indians…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 times </a:t>
                      </a:r>
                      <a:r>
                        <a:rPr lang="en" sz="1200">
                          <a:solidFill>
                            <a:schemeClr val="dk1"/>
                          </a:solidFill>
                          <a:highlight>
                            <a:srgbClr val="E95C3D"/>
                          </a:highlight>
                          <a:latin typeface="Inter"/>
                          <a:ea typeface="Inter"/>
                          <a:cs typeface="Inter"/>
                          <a:sym typeface="Inter"/>
                        </a:rPr>
                        <a:t>Indians also challenged the missionaries with direct and violent resistance</a:t>
                      </a:r>
                      <a:r>
                        <a:rPr lang="en" sz="1200">
                          <a:solidFill>
                            <a:schemeClr val="dk1"/>
                          </a:solidFill>
                          <a:latin typeface="Inter"/>
                          <a:ea typeface="Inter"/>
                          <a:cs typeface="Inter"/>
                          <a:sym typeface="Inter"/>
                        </a:rPr>
                        <a:t>. </a:t>
                      </a:r>
                      <a:r>
                        <a:rPr lang="en" sz="1200">
                          <a:solidFill>
                            <a:schemeClr val="dk1"/>
                          </a:solidFill>
                          <a:highlight>
                            <a:srgbClr val="F1AF4B"/>
                          </a:highlight>
                          <a:latin typeface="Inter"/>
                          <a:ea typeface="Inter"/>
                          <a:cs typeface="Inter"/>
                          <a:sym typeface="Inter"/>
                        </a:rPr>
                        <a:t>In May 1674, for example, Marzal reported that the Indians of the settlement of Lloro had taken up arms against the leader of the Franciscan mission, Castro Rivadeneyra</a:t>
                      </a:r>
                      <a:r>
                        <a:rPr lang="en" sz="1200">
                          <a:solidFill>
                            <a:schemeClr val="dk1"/>
                          </a:solidFill>
                          <a:latin typeface="Inter"/>
                          <a:ea typeface="Inter"/>
                          <a:cs typeface="Inter"/>
                          <a:sym typeface="Inter"/>
                        </a:rPr>
                        <a:t>… Two years later, in 1676, the president of the Franciscan hospice in the city of Antioquia, Fray Francisco Caro, reported an incident involving another missionary in the Choco, </a:t>
                      </a:r>
                      <a:r>
                        <a:rPr lang="en" sz="1200">
                          <a:solidFill>
                            <a:schemeClr val="dk1"/>
                          </a:solidFill>
                          <a:highlight>
                            <a:srgbClr val="F1AF4B"/>
                          </a:highlight>
                          <a:latin typeface="Inter"/>
                          <a:ea typeface="Inter"/>
                          <a:cs typeface="Inter"/>
                          <a:sym typeface="Inter"/>
                        </a:rPr>
                        <a:t>Fray Francisco Garcia, who was apparently attacked for ordering an Indian to pray</a:t>
                      </a:r>
                      <a:r>
                        <a:rPr lang="en" sz="1200">
                          <a:solidFill>
                            <a:schemeClr val="dk1"/>
                          </a:solidFill>
                          <a:latin typeface="Inter"/>
                          <a:ea typeface="Inter"/>
                          <a:cs typeface="Inter"/>
                          <a:sym typeface="Inter"/>
                        </a:rPr>
                        <a:t>. </a:t>
                      </a:r>
                      <a:r>
                        <a:rPr lang="en" sz="1200">
                          <a:solidFill>
                            <a:schemeClr val="dk1"/>
                          </a:solidFill>
                          <a:highlight>
                            <a:srgbClr val="6484F3"/>
                          </a:highlight>
                          <a:latin typeface="Inter"/>
                          <a:ea typeface="Inter"/>
                          <a:cs typeface="Inter"/>
                          <a:sym typeface="Inter"/>
                        </a:rPr>
                        <a:t>Such attacks were clearly part of more widespread resistance to white incursions, as all Spaniards in the Choco appear to have felt at risk.</a:t>
                      </a:r>
                      <a:r>
                        <a:rPr lang="en" sz="1200">
                          <a:solidFill>
                            <a:schemeClr val="dk1"/>
                          </a:solidFill>
                          <a:latin typeface="Inter"/>
                          <a:ea typeface="Inter"/>
                          <a:cs typeface="Inter"/>
                          <a:sym typeface="Inter"/>
                        </a:rPr>
                        <a:t> The miner </a:t>
                      </a:r>
                      <a:r>
                        <a:rPr lang="en" sz="1200">
                          <a:solidFill>
                            <a:schemeClr val="dk1"/>
                          </a:solidFill>
                          <a:highlight>
                            <a:srgbClr val="F1AF4B"/>
                          </a:highlight>
                          <a:latin typeface="Inter"/>
                          <a:ea typeface="Inter"/>
                          <a:cs typeface="Inter"/>
                          <a:sym typeface="Inter"/>
                        </a:rPr>
                        <a:t>Domingo de Veitia y Gamboa, for example, wrote from Lloro in September 1674 that "the Indians . . . every day say they want to kill us.”...</a:t>
                      </a:r>
                      <a:endParaRPr sz="1200">
                        <a:solidFill>
                          <a:schemeClr val="dk1"/>
                        </a:solidFill>
                        <a:highlight>
                          <a:srgbClr val="F1AF4B"/>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highlight>
                            <a:srgbClr val="F1AF4B"/>
                          </a:highlight>
                          <a:latin typeface="Inter"/>
                          <a:ea typeface="Inter"/>
                          <a:cs typeface="Inter"/>
                          <a:sym typeface="Inter"/>
                        </a:rPr>
                        <a:t>On January 15, 1684, a large-scale rebellion broke out in the settlement of Negua</a:t>
                      </a:r>
                      <a:r>
                        <a:rPr lang="en" sz="1200">
                          <a:solidFill>
                            <a:schemeClr val="dk1"/>
                          </a:solidFill>
                          <a:latin typeface="Inter"/>
                          <a:ea typeface="Inter"/>
                          <a:cs typeface="Inter"/>
                          <a:sym typeface="Inter"/>
                        </a:rPr>
                        <a:t>; </a:t>
                      </a:r>
                      <a:r>
                        <a:rPr lang="en" sz="1200">
                          <a:solidFill>
                            <a:schemeClr val="dk1"/>
                          </a:solidFill>
                          <a:highlight>
                            <a:srgbClr val="6484F3"/>
                          </a:highlight>
                          <a:latin typeface="Inter"/>
                          <a:ea typeface="Inter"/>
                          <a:cs typeface="Inter"/>
                          <a:sym typeface="Inter"/>
                        </a:rPr>
                        <a:t>the revolt spread through Citara territory and resulted in the massacre of most Spanish inhabitants and their servants: missionaries, miners, and Spanish traders, as well as mestizos, mulattos, slaves, and Indian porters from the interior.</a:t>
                      </a:r>
                      <a:r>
                        <a:rPr lang="en" sz="1200">
                          <a:solidFill>
                            <a:schemeClr val="dk1"/>
                          </a:solidFill>
                          <a:latin typeface="Inter"/>
                          <a:ea typeface="Inter"/>
                          <a:cs typeface="Inter"/>
                          <a:sym typeface="Inter"/>
                        </a:rPr>
                        <a:t> </a:t>
                      </a:r>
                      <a:r>
                        <a:rPr lang="en" sz="1200">
                          <a:solidFill>
                            <a:schemeClr val="dk1"/>
                          </a:solidFill>
                          <a:highlight>
                            <a:srgbClr val="F1AF4B"/>
                          </a:highlight>
                          <a:latin typeface="Inter"/>
                          <a:ea typeface="Inter"/>
                          <a:cs typeface="Inter"/>
                          <a:sym typeface="Inter"/>
                        </a:rPr>
                        <a:t>More than one hundred people were killed in the violence, which involved hundreds of Indians and spread rapidly across the province.</a:t>
                      </a:r>
                      <a:r>
                        <a:rPr lang="en" sz="1200">
                          <a:solidFill>
                            <a:schemeClr val="dk1"/>
                          </a:solidFill>
                          <a:latin typeface="Inter"/>
                          <a:ea typeface="Inter"/>
                          <a:cs typeface="Inter"/>
                          <a:sym typeface="Inter"/>
                        </a:rPr>
                        <a:t> The rebels burned down settlements and churches, and took church ornaments and the possessions of Spanish residents.</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17" name="Shape 317"/>
        <p:cNvGrpSpPr/>
        <p:nvPr/>
      </p:nvGrpSpPr>
      <p:grpSpPr>
        <a:xfrm>
          <a:off x="0" y="0"/>
          <a:ext cx="0" cy="0"/>
          <a:chOff x="0" y="0"/>
          <a:chExt cx="0" cy="0"/>
        </a:xfrm>
      </p:grpSpPr>
      <p:sp>
        <p:nvSpPr>
          <p:cNvPr id="318" name="Google Shape;318;p48"/>
          <p:cNvSpPr txBox="1"/>
          <p:nvPr/>
        </p:nvSpPr>
        <p:spPr>
          <a:xfrm>
            <a:off x="0" y="0"/>
            <a:ext cx="7772400" cy="1061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Historical Significance</a:t>
            </a:r>
            <a:endParaRPr>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a:ea typeface="Plus Jakarta Sans"/>
                <a:cs typeface="Plus Jakarta Sans"/>
                <a:sym typeface="Plus Jakarta Sans"/>
              </a:rPr>
              <a:t>Reading Questions (Resistance &amp; Rebellion Exemplar)</a:t>
            </a:r>
            <a:endParaRPr sz="1900">
              <a:solidFill>
                <a:schemeClr val="dk1"/>
              </a:solidFill>
              <a:latin typeface="Plus Jakarta Sans"/>
              <a:ea typeface="Plus Jakarta Sans"/>
              <a:cs typeface="Plus Jakarta Sans"/>
              <a:sym typeface="Plus Jakarta Sans"/>
            </a:endParaRPr>
          </a:p>
        </p:txBody>
      </p:sp>
      <p:pic>
        <p:nvPicPr>
          <p:cNvPr id="319" name="Google Shape;319;p4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20" name="Google Shape;320;p4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21" name="Google Shape;321;p4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22" name="Google Shape;322;p4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323" name="Google Shape;323;p48"/>
          <p:cNvSpPr txBox="1"/>
          <p:nvPr/>
        </p:nvSpPr>
        <p:spPr>
          <a:xfrm>
            <a:off x="594300" y="1645888"/>
            <a:ext cx="6583800" cy="7452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While reading the secondary source, use three highlighters to identify Claims, Evidence, and Reasoning in the excerpt. Then answer the questions that follow.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Claim- A statement that identifies the argument</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Evidence: Specific facts, data, examples or details that support the claim</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Reasoning: The explanation or analysis that connects the evidence to the claim</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main participants in this example of resistance?</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main participants in this example of resistance were the Choco Indigenous people, including different groups within their communities, as well as missionaries and Spanish colonizers.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what happened during this resistance in your own words in 2-3 sentences.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Choco people fought back against Spanish colonization, with resistance manifesting in both passive and active forms. In 1684, a large-scale rebellion broke out in the settlement of Negua, leading to the massacre of Spanish settlers, missionaries, and their servants. The rebels burned down settlements and took the possessions of Spanish residents.</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sparked this Indigenous resistance against the Europeans?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The resistance was sparked by Spanish domination of Choco, including forced conversion to Christianity, subjugation by missionaries, and efforts to control the Indigenous population. The repeated disruptions to their way of life and the abuses by Spanish colonizers led to widespread anger and rebellion.</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 impact of this resistance?</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The impact of this resistance was significant, as it temporarily disrupted Spanish control in the region. It caused the deaths of many Spanish settlers and showed the strength of Indigenous opposition to European colonization. However, it did not completely stop Spanish occupation, although it did force them to take stronger measures in securing their control.</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In exactly 6 words, summarize this example of Indigenous resistance.</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Indigenous rebellion disrupted Spanish control in Choco</a:t>
            </a: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p:txBody>
      </p:sp>
      <p:sp>
        <p:nvSpPr>
          <p:cNvPr id="324" name="Google Shape;324;p48"/>
          <p:cNvSpPr/>
          <p:nvPr/>
        </p:nvSpPr>
        <p:spPr>
          <a:xfrm>
            <a:off x="683850" y="2163175"/>
            <a:ext cx="431100" cy="177900"/>
          </a:xfrm>
          <a:prstGeom prst="rect">
            <a:avLst/>
          </a:prstGeom>
          <a:solidFill>
            <a:srgbClr val="E95C3D"/>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25" name="Google Shape;325;p48"/>
          <p:cNvSpPr/>
          <p:nvPr/>
        </p:nvSpPr>
        <p:spPr>
          <a:xfrm>
            <a:off x="683850" y="2374150"/>
            <a:ext cx="431100" cy="177900"/>
          </a:xfrm>
          <a:prstGeom prst="rect">
            <a:avLst/>
          </a:prstGeom>
          <a:solidFill>
            <a:srgbClr val="F1AF4B"/>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26" name="Google Shape;326;p48"/>
          <p:cNvSpPr/>
          <p:nvPr/>
        </p:nvSpPr>
        <p:spPr>
          <a:xfrm>
            <a:off x="683850" y="2585125"/>
            <a:ext cx="431100" cy="177900"/>
          </a:xfrm>
          <a:prstGeom prst="rect">
            <a:avLst/>
          </a:prstGeom>
          <a:solidFill>
            <a:srgbClr val="6484F3"/>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30" name="Shape 330"/>
        <p:cNvGrpSpPr/>
        <p:nvPr/>
      </p:nvGrpSpPr>
      <p:grpSpPr>
        <a:xfrm>
          <a:off x="0" y="0"/>
          <a:ext cx="0" cy="0"/>
          <a:chOff x="0" y="0"/>
          <a:chExt cx="0" cy="0"/>
        </a:xfrm>
      </p:grpSpPr>
      <p:sp>
        <p:nvSpPr>
          <p:cNvPr id="331" name="Google Shape;331;p49"/>
          <p:cNvSpPr txBox="1"/>
          <p:nvPr/>
        </p:nvSpPr>
        <p:spPr>
          <a:xfrm>
            <a:off x="0" y="0"/>
            <a:ext cx="7772400" cy="1061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“Chile’s Indigenous” (Exemplar)</a:t>
            </a:r>
            <a:endParaRPr sz="1900">
              <a:solidFill>
                <a:schemeClr val="dk1"/>
              </a:solidFill>
              <a:latin typeface="Halant"/>
              <a:ea typeface="Halant"/>
              <a:cs typeface="Halant"/>
              <a:sym typeface="Halant"/>
            </a:endParaRPr>
          </a:p>
        </p:txBody>
      </p:sp>
      <p:pic>
        <p:nvPicPr>
          <p:cNvPr id="332" name="Google Shape;332;p4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33" name="Google Shape;333;p4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34" name="Google Shape;334;p4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35" name="Google Shape;335;p49"/>
          <p:cNvPicPr preferRelativeResize="0"/>
          <p:nvPr/>
        </p:nvPicPr>
        <p:blipFill>
          <a:blip r:embed="rId4">
            <a:alphaModFix/>
          </a:blip>
          <a:stretch>
            <a:fillRect/>
          </a:stretch>
        </p:blipFill>
        <p:spPr>
          <a:xfrm>
            <a:off x="226481" y="76722"/>
            <a:ext cx="816414" cy="338543"/>
          </a:xfrm>
          <a:prstGeom prst="rect">
            <a:avLst/>
          </a:prstGeom>
          <a:noFill/>
          <a:ln>
            <a:noFill/>
          </a:ln>
        </p:spPr>
      </p:pic>
      <p:graphicFrame>
        <p:nvGraphicFramePr>
          <p:cNvPr id="336" name="Google Shape;336;p49"/>
          <p:cNvGraphicFramePr/>
          <p:nvPr/>
        </p:nvGraphicFramePr>
        <p:xfrm>
          <a:off x="469041" y="1476235"/>
          <a:ext cx="3000000" cy="3000000"/>
        </p:xfrm>
        <a:graphic>
          <a:graphicData uri="http://schemas.openxmlformats.org/drawingml/2006/table">
            <a:tbl>
              <a:tblPr>
                <a:noFill/>
                <a:tableStyleId>{C171BDC0-394D-4496-B4F6-FE3D63860A5D}</a:tableStyleId>
              </a:tblPr>
              <a:tblGrid>
                <a:gridCol w="6969025"/>
              </a:tblGrid>
              <a:tr h="299750">
                <a:tc>
                  <a:txBody>
                    <a:bodyPr/>
                    <a:lstStyle/>
                    <a:p>
                      <a:pPr indent="0" lvl="0" marL="0" rtl="0" algn="l">
                        <a:spcBef>
                          <a:spcPts val="0"/>
                        </a:spcBef>
                        <a:spcAft>
                          <a:spcPts val="0"/>
                        </a:spcAft>
                        <a:buNone/>
                      </a:pPr>
                      <a:r>
                        <a:rPr lang="en" sz="1100">
                          <a:latin typeface="Halant"/>
                          <a:ea typeface="Halant"/>
                          <a:cs typeface="Halant"/>
                          <a:sym typeface="Halant"/>
                        </a:rPr>
                        <a:t>Source: Jacob Sauer</a:t>
                      </a:r>
                      <a:r>
                        <a:rPr lang="en" sz="1100">
                          <a:solidFill>
                            <a:srgbClr val="000000"/>
                          </a:solidFill>
                          <a:latin typeface="Halant"/>
                          <a:ea typeface="Halant"/>
                          <a:cs typeface="Halant"/>
                          <a:sym typeface="Halant"/>
                        </a:rPr>
                        <a:t>, "</a:t>
                      </a:r>
                      <a:r>
                        <a:rPr lang="en" sz="1100">
                          <a:solidFill>
                            <a:srgbClr val="2A2A2A"/>
                          </a:solidFill>
                          <a:latin typeface="Halant"/>
                          <a:ea typeface="Halant"/>
                          <a:cs typeface="Halant"/>
                          <a:sym typeface="Halant"/>
                        </a:rPr>
                        <a:t>When Chile’s Indigenous Made the Spanish Back Down</a:t>
                      </a:r>
                      <a:r>
                        <a:rPr lang="en" sz="1100">
                          <a:solidFill>
                            <a:srgbClr val="000000"/>
                          </a:solidFill>
                          <a:latin typeface="Halant"/>
                          <a:ea typeface="Halant"/>
                          <a:cs typeface="Halant"/>
                          <a:sym typeface="Halant"/>
                        </a:rPr>
                        <a:t>," </a:t>
                      </a:r>
                      <a:r>
                        <a:rPr i="1" lang="en" sz="1100">
                          <a:latin typeface="Halant"/>
                          <a:ea typeface="Halant"/>
                          <a:cs typeface="Halant"/>
                          <a:sym typeface="Halant"/>
                        </a:rPr>
                        <a:t>Americas Quarterly</a:t>
                      </a:r>
                      <a:r>
                        <a:rPr lang="en" sz="1100">
                          <a:latin typeface="Halant"/>
                          <a:ea typeface="Halant"/>
                          <a:cs typeface="Halant"/>
                          <a:sym typeface="Halant"/>
                        </a:rPr>
                        <a:t>, July 26, 2022</a:t>
                      </a:r>
                      <a:r>
                        <a:rPr lang="en" sz="1100">
                          <a:solidFill>
                            <a:srgbClr val="000000"/>
                          </a:solidFill>
                          <a:latin typeface="Halant"/>
                          <a:ea typeface="Halant"/>
                          <a:cs typeface="Halant"/>
                          <a:sym typeface="Halant"/>
                        </a:rPr>
                        <a:t>.</a:t>
                      </a:r>
                      <a:endParaRPr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900">
                          <a:solidFill>
                            <a:schemeClr val="dk1"/>
                          </a:solidFill>
                          <a:latin typeface="Inter"/>
                          <a:ea typeface="Inter"/>
                          <a:cs typeface="Inter"/>
                          <a:sym typeface="Inter"/>
                        </a:rPr>
                        <a:t>Note: Jacob Sauer is a senior lecturer in anthropology at Vanderbilt University</a:t>
                      </a:r>
                      <a:r>
                        <a:rPr lang="en" sz="900">
                          <a:solidFill>
                            <a:schemeClr val="dk1"/>
                          </a:solidFill>
                          <a:highlight>
                            <a:srgbClr val="FFFFFF"/>
                          </a:highlight>
                          <a:latin typeface="Inter"/>
                          <a:ea typeface="Inter"/>
                          <a:cs typeface="Inter"/>
                          <a:sym typeface="Inter"/>
                        </a:rPr>
                        <a:t>.</a:t>
                      </a:r>
                      <a:endParaRPr sz="900">
                        <a:solidFill>
                          <a:schemeClr val="dk1"/>
                        </a:solidFill>
                        <a:highlight>
                          <a:srgbClr val="FFFFFF"/>
                        </a:highlight>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0050">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Spanish first encountered the Mapuche people, the largest Indigenous group in modern-day Chile, in 1537… </a:t>
                      </a:r>
                      <a:r>
                        <a:rPr lang="en" sz="1100">
                          <a:solidFill>
                            <a:schemeClr val="dk1"/>
                          </a:solidFill>
                          <a:highlight>
                            <a:srgbClr val="E95C3D"/>
                          </a:highlight>
                          <a:latin typeface="Inter"/>
                          <a:ea typeface="Inter"/>
                          <a:cs typeface="Inter"/>
                          <a:sym typeface="Inter"/>
                        </a:rPr>
                        <a:t>the Spanish would soon discover they had encountered a fierce and resilient adversary.</a:t>
                      </a:r>
                      <a:r>
                        <a:rPr lang="en" sz="1100">
                          <a:solidFill>
                            <a:schemeClr val="dk1"/>
                          </a:solidFill>
                          <a:latin typeface="Inter"/>
                          <a:ea typeface="Inter"/>
                          <a:cs typeface="Inter"/>
                          <a:sym typeface="Inter"/>
                        </a:rPr>
                        <a:t> In 1553, the Spaniards were taken by surprise by a highly coordinated and devastating attack. T</a:t>
                      </a:r>
                      <a:r>
                        <a:rPr lang="en" sz="1100">
                          <a:solidFill>
                            <a:schemeClr val="dk1"/>
                          </a:solidFill>
                          <a:highlight>
                            <a:srgbClr val="F1AF4B"/>
                          </a:highlight>
                          <a:latin typeface="Inter"/>
                          <a:ea typeface="Inter"/>
                          <a:cs typeface="Inter"/>
                          <a:sym typeface="Inter"/>
                        </a:rPr>
                        <a:t>he Mapuche killed the Spanish governor in a fort called Tucapel and forced the Spaniards to abandon all but one of their settlements in Mapuche territory.</a:t>
                      </a:r>
                      <a:endParaRPr sz="1100">
                        <a:solidFill>
                          <a:schemeClr val="dk1"/>
                        </a:solidFill>
                        <a:highlight>
                          <a:srgbClr val="F1AF4B"/>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highlight>
                            <a:srgbClr val="F1AF4B"/>
                          </a:highlight>
                          <a:latin typeface="Inter"/>
                          <a:ea typeface="Inter"/>
                          <a:cs typeface="Inter"/>
                          <a:sym typeface="Inter"/>
                        </a:rPr>
                        <a:t>A Mapuche war chief named Lautaro—formerly a Spanish captive—even led a march on the colonial capital, Santiago. The Spanish were on the ropes for five years</a:t>
                      </a:r>
                      <a:r>
                        <a:rPr lang="en" sz="1100">
                          <a:solidFill>
                            <a:schemeClr val="dk1"/>
                          </a:solidFill>
                          <a:latin typeface="Inter"/>
                          <a:ea typeface="Inter"/>
                          <a:cs typeface="Inter"/>
                          <a:sym typeface="Inter"/>
                        </a:rPr>
                        <a:t>, until reinforcements from Peru helped them defeat the Mapuche and retake their settlements. But Mapuche resistance didn’t end there. </a:t>
                      </a:r>
                      <a:r>
                        <a:rPr lang="en" sz="1100">
                          <a:solidFill>
                            <a:schemeClr val="dk1"/>
                          </a:solidFill>
                          <a:highlight>
                            <a:srgbClr val="F1AF4B"/>
                          </a:highlight>
                          <a:latin typeface="Inter"/>
                          <a:ea typeface="Inter"/>
                          <a:cs typeface="Inter"/>
                          <a:sym typeface="Inter"/>
                        </a:rPr>
                        <a:t>It was only the beginning of the War of Arauco</a:t>
                      </a:r>
                      <a:r>
                        <a:rPr lang="en" sz="1100">
                          <a:solidFill>
                            <a:schemeClr val="dk1"/>
                          </a:solidFill>
                          <a:latin typeface="Inter"/>
                          <a:ea typeface="Inter"/>
                          <a:cs typeface="Inter"/>
                          <a:sym typeface="Inter"/>
                        </a:rPr>
                        <a:t>, </a:t>
                      </a:r>
                      <a:r>
                        <a:rPr lang="en" sz="1100">
                          <a:solidFill>
                            <a:schemeClr val="dk1"/>
                          </a:solidFill>
                          <a:highlight>
                            <a:srgbClr val="6484F3"/>
                          </a:highlight>
                          <a:latin typeface="Inter"/>
                          <a:ea typeface="Inter"/>
                          <a:cs typeface="Inter"/>
                          <a:sym typeface="Inter"/>
                        </a:rPr>
                        <a:t>a struggle between Spaniards and Mapuche that lasted nearly a century—and only ended with peace negotiations that heavily favored the Mapuche…</a:t>
                      </a:r>
                      <a:endParaRPr sz="1100">
                        <a:solidFill>
                          <a:schemeClr val="dk1"/>
                        </a:solidFill>
                        <a:highlight>
                          <a:srgbClr val="6484F3"/>
                        </a:highlight>
                        <a:latin typeface="Inter"/>
                        <a:ea typeface="Inter"/>
                        <a:cs typeface="Inter"/>
                        <a:sym typeface="Inter"/>
                      </a:endParaRPr>
                    </a:p>
                    <a:p>
                      <a:pPr indent="0" lvl="0" marL="0" rtl="0" algn="l">
                        <a:lnSpc>
                          <a:spcPct val="100000"/>
                        </a:lnSpc>
                        <a:spcBef>
                          <a:spcPts val="1000"/>
                        </a:spcBef>
                        <a:spcAft>
                          <a:spcPts val="0"/>
                        </a:spcAft>
                        <a:buClr>
                          <a:schemeClr val="dk1"/>
                        </a:buClr>
                        <a:buSzPts val="1100"/>
                        <a:buFont typeface="Arial"/>
                        <a:buNone/>
                      </a:pPr>
                      <a:r>
                        <a:rPr lang="en" sz="1100">
                          <a:solidFill>
                            <a:schemeClr val="dk1"/>
                          </a:solidFill>
                          <a:latin typeface="Inter"/>
                          <a:ea typeface="Inter"/>
                          <a:cs typeface="Inter"/>
                          <a:sym typeface="Inter"/>
                        </a:rPr>
                        <a:t>It was clear that </a:t>
                      </a:r>
                      <a:r>
                        <a:rPr lang="en" sz="1100">
                          <a:solidFill>
                            <a:schemeClr val="dk1"/>
                          </a:solidFill>
                          <a:highlight>
                            <a:srgbClr val="E95C3D"/>
                          </a:highlight>
                          <a:latin typeface="Inter"/>
                          <a:ea typeface="Inter"/>
                          <a:cs typeface="Inter"/>
                          <a:sym typeface="Inter"/>
                        </a:rPr>
                        <a:t>some kind of negotiation was necessary to put a halt to the violence and recognize the facts</a:t>
                      </a:r>
                      <a:r>
                        <a:rPr lang="en" sz="1100">
                          <a:solidFill>
                            <a:schemeClr val="dk1"/>
                          </a:solidFill>
                          <a:latin typeface="Inter"/>
                          <a:ea typeface="Inter"/>
                          <a:cs typeface="Inter"/>
                          <a:sym typeface="Inter"/>
                        </a:rPr>
                        <a:t> on the ground: namely, that t</a:t>
                      </a:r>
                      <a:r>
                        <a:rPr lang="en" sz="1100">
                          <a:solidFill>
                            <a:schemeClr val="dk1"/>
                          </a:solidFill>
                          <a:highlight>
                            <a:srgbClr val="F1AF4B"/>
                          </a:highlight>
                          <a:latin typeface="Inter"/>
                          <a:ea typeface="Inter"/>
                          <a:cs typeface="Inter"/>
                          <a:sym typeface="Inter"/>
                        </a:rPr>
                        <a:t>he Mapuche were simply too strong for the Spanish to colonize</a:t>
                      </a:r>
                      <a:r>
                        <a:rPr lang="en" sz="1100">
                          <a:solidFill>
                            <a:schemeClr val="dk1"/>
                          </a:solidFill>
                          <a:latin typeface="Inter"/>
                          <a:ea typeface="Inter"/>
                          <a:cs typeface="Inter"/>
                          <a:sym typeface="Inter"/>
                        </a:rPr>
                        <a:t> successfully… The Spanish rarely had genuine negotiations with Indigenous communities in the Western Hemisphere—usually, </a:t>
                      </a:r>
                      <a:r>
                        <a:rPr lang="en" sz="1100">
                          <a:solidFill>
                            <a:schemeClr val="dk1"/>
                          </a:solidFill>
                          <a:highlight>
                            <a:srgbClr val="F1AF4B"/>
                          </a:highlight>
                          <a:latin typeface="Inter"/>
                          <a:ea typeface="Inter"/>
                          <a:cs typeface="Inter"/>
                          <a:sym typeface="Inter"/>
                        </a:rPr>
                        <a:t>they preferred to dictate the terms themselves. Most treaties were one-sided and conducted with underlying threats of violence</a:t>
                      </a:r>
                      <a:r>
                        <a:rPr lang="en" sz="1100">
                          <a:solidFill>
                            <a:schemeClr val="dk1"/>
                          </a:solidFill>
                          <a:latin typeface="Inter"/>
                          <a:ea typeface="Inter"/>
                          <a:cs typeface="Inter"/>
                          <a:sym typeface="Inter"/>
                        </a:rPr>
                        <a:t>…</a:t>
                      </a:r>
                      <a:endParaRPr sz="1100">
                        <a:solidFill>
                          <a:schemeClr val="dk1"/>
                        </a:solidFill>
                        <a:latin typeface="Inter"/>
                        <a:ea typeface="Inter"/>
                        <a:cs typeface="Inter"/>
                        <a:sym typeface="Inter"/>
                      </a:endParaRPr>
                    </a:p>
                    <a:p>
                      <a:pPr indent="0" lvl="0" marL="0" rtl="0" algn="l">
                        <a:lnSpc>
                          <a:spcPct val="100000"/>
                        </a:lnSpc>
                        <a:spcBef>
                          <a:spcPts val="1000"/>
                        </a:spcBef>
                        <a:spcAft>
                          <a:spcPts val="0"/>
                        </a:spcAft>
                        <a:buClr>
                          <a:schemeClr val="dk1"/>
                        </a:buClr>
                        <a:buSzPts val="1100"/>
                        <a:buFont typeface="Arial"/>
                        <a:buNone/>
                      </a:pPr>
                      <a:r>
                        <a:rPr lang="en" sz="1100">
                          <a:solidFill>
                            <a:schemeClr val="dk1"/>
                          </a:solidFill>
                          <a:latin typeface="Inter"/>
                          <a:ea typeface="Inter"/>
                          <a:cs typeface="Inter"/>
                          <a:sym typeface="Inter"/>
                        </a:rPr>
                        <a:t>However, </a:t>
                      </a:r>
                      <a:r>
                        <a:rPr lang="en" sz="1100">
                          <a:solidFill>
                            <a:schemeClr val="dk1"/>
                          </a:solidFill>
                          <a:highlight>
                            <a:srgbClr val="E95C3D"/>
                          </a:highlight>
                          <a:latin typeface="Inter"/>
                          <a:ea typeface="Inter"/>
                          <a:cs typeface="Inter"/>
                          <a:sym typeface="Inter"/>
                        </a:rPr>
                        <a:t>the two groups had different customs around negotiation</a:t>
                      </a:r>
                      <a:r>
                        <a:rPr lang="en" sz="1100">
                          <a:solidFill>
                            <a:schemeClr val="dk1"/>
                          </a:solidFill>
                          <a:latin typeface="Inter"/>
                          <a:ea typeface="Inter"/>
                          <a:cs typeface="Inter"/>
                          <a:sym typeface="Inter"/>
                        </a:rPr>
                        <a:t>. The </a:t>
                      </a:r>
                      <a:r>
                        <a:rPr lang="en" sz="1100">
                          <a:solidFill>
                            <a:schemeClr val="dk1"/>
                          </a:solidFill>
                          <a:highlight>
                            <a:srgbClr val="F1AF4B"/>
                          </a:highlight>
                          <a:latin typeface="Inter"/>
                          <a:ea typeface="Inter"/>
                          <a:cs typeface="Inter"/>
                          <a:sym typeface="Inter"/>
                        </a:rPr>
                        <a:t>Mapuche had their </a:t>
                      </a:r>
                      <a:r>
                        <a:rPr i="1" lang="en" sz="1100">
                          <a:solidFill>
                            <a:schemeClr val="dk1"/>
                          </a:solidFill>
                          <a:highlight>
                            <a:srgbClr val="F1AF4B"/>
                          </a:highlight>
                          <a:latin typeface="Inter"/>
                          <a:ea typeface="Inter"/>
                          <a:cs typeface="Inter"/>
                          <a:sym typeface="Inter"/>
                        </a:rPr>
                        <a:t>koyagtun</a:t>
                      </a:r>
                      <a:r>
                        <a:rPr lang="en" sz="1100">
                          <a:solidFill>
                            <a:schemeClr val="dk1"/>
                          </a:solidFill>
                          <a:latin typeface="Inter"/>
                          <a:ea typeface="Inter"/>
                          <a:cs typeface="Inter"/>
                          <a:sym typeface="Inter"/>
                        </a:rPr>
                        <a:t>, </a:t>
                      </a:r>
                      <a:r>
                        <a:rPr lang="en" sz="1100">
                          <a:solidFill>
                            <a:schemeClr val="dk1"/>
                          </a:solidFill>
                          <a:highlight>
                            <a:srgbClr val="6484F3"/>
                          </a:highlight>
                          <a:latin typeface="Inter"/>
                          <a:ea typeface="Inter"/>
                          <a:cs typeface="Inter"/>
                          <a:sym typeface="Inter"/>
                        </a:rPr>
                        <a:t>a meeting in which representatives from different communities met to deliberate over war, peace, trade and exchange. </a:t>
                      </a:r>
                      <a:r>
                        <a:rPr i="1" lang="en" sz="1100">
                          <a:solidFill>
                            <a:schemeClr val="dk1"/>
                          </a:solidFill>
                          <a:highlight>
                            <a:srgbClr val="6484F3"/>
                          </a:highlight>
                          <a:latin typeface="Inter"/>
                          <a:ea typeface="Inter"/>
                          <a:cs typeface="Inter"/>
                          <a:sym typeface="Inter"/>
                        </a:rPr>
                        <a:t>Koyagtun </a:t>
                      </a:r>
                      <a:r>
                        <a:rPr lang="en" sz="1100">
                          <a:solidFill>
                            <a:schemeClr val="dk1"/>
                          </a:solidFill>
                          <a:highlight>
                            <a:srgbClr val="6484F3"/>
                          </a:highlight>
                          <a:latin typeface="Inter"/>
                          <a:ea typeface="Inter"/>
                          <a:cs typeface="Inter"/>
                          <a:sym typeface="Inter"/>
                        </a:rPr>
                        <a:t>took place over multiple days and were deeply influenced by the ritual aspects of Mapuche culture.</a:t>
                      </a:r>
                      <a:endParaRPr sz="1100">
                        <a:solidFill>
                          <a:schemeClr val="dk1"/>
                        </a:solidFill>
                        <a:highlight>
                          <a:srgbClr val="6484F3"/>
                        </a:highlight>
                        <a:latin typeface="Inter"/>
                        <a:ea typeface="Inter"/>
                        <a:cs typeface="Inter"/>
                        <a:sym typeface="Inter"/>
                      </a:endParaRPr>
                    </a:p>
                    <a:p>
                      <a:pPr indent="0" lvl="0" marL="0" rtl="0" algn="l">
                        <a:lnSpc>
                          <a:spcPct val="100000"/>
                        </a:lnSpc>
                        <a:spcBef>
                          <a:spcPts val="1000"/>
                        </a:spcBef>
                        <a:spcAft>
                          <a:spcPts val="0"/>
                        </a:spcAft>
                        <a:buClr>
                          <a:schemeClr val="dk1"/>
                        </a:buClr>
                        <a:buSzPts val="1100"/>
                        <a:buFont typeface="Arial"/>
                        <a:buNone/>
                      </a:pPr>
                      <a:r>
                        <a:rPr lang="en" sz="1100">
                          <a:solidFill>
                            <a:schemeClr val="dk1"/>
                          </a:solidFill>
                          <a:latin typeface="Inter"/>
                          <a:ea typeface="Inter"/>
                          <a:cs typeface="Inter"/>
                          <a:sym typeface="Inter"/>
                        </a:rPr>
                        <a:t>Since the Spanish couldn’t overpower their adversaries with violence in this case, </a:t>
                      </a:r>
                      <a:r>
                        <a:rPr lang="en" sz="1100">
                          <a:solidFill>
                            <a:schemeClr val="dk1"/>
                          </a:solidFill>
                          <a:highlight>
                            <a:srgbClr val="F1AF4B"/>
                          </a:highlight>
                          <a:latin typeface="Inter"/>
                          <a:ea typeface="Inter"/>
                          <a:cs typeface="Inter"/>
                          <a:sym typeface="Inter"/>
                        </a:rPr>
                        <a:t>they had to adopt much of the Mapuche’s negotiating culture.</a:t>
                      </a:r>
                      <a:r>
                        <a:rPr lang="en" sz="1100">
                          <a:solidFill>
                            <a:schemeClr val="dk1"/>
                          </a:solidFill>
                          <a:latin typeface="Inter"/>
                          <a:ea typeface="Inter"/>
                          <a:cs typeface="Inter"/>
                          <a:sym typeface="Inter"/>
                        </a:rPr>
                        <a:t> The </a:t>
                      </a:r>
                      <a:r>
                        <a:rPr lang="en" sz="1100">
                          <a:solidFill>
                            <a:schemeClr val="dk1"/>
                          </a:solidFill>
                          <a:highlight>
                            <a:srgbClr val="F1AF4B"/>
                          </a:highlight>
                          <a:latin typeface="Inter"/>
                          <a:ea typeface="Inter"/>
                          <a:cs typeface="Inter"/>
                          <a:sym typeface="Inter"/>
                        </a:rPr>
                        <a:t>resulting system, the </a:t>
                      </a:r>
                      <a:r>
                        <a:rPr i="1" lang="en" sz="1100">
                          <a:solidFill>
                            <a:schemeClr val="dk1"/>
                          </a:solidFill>
                          <a:highlight>
                            <a:srgbClr val="F1AF4B"/>
                          </a:highlight>
                          <a:latin typeface="Inter"/>
                          <a:ea typeface="Inter"/>
                          <a:cs typeface="Inter"/>
                          <a:sym typeface="Inter"/>
                        </a:rPr>
                        <a:t>parlamento </a:t>
                      </a:r>
                      <a:r>
                        <a:rPr lang="en" sz="1100">
                          <a:solidFill>
                            <a:schemeClr val="dk1"/>
                          </a:solidFill>
                          <a:highlight>
                            <a:srgbClr val="F1AF4B"/>
                          </a:highlight>
                          <a:latin typeface="Inter"/>
                          <a:ea typeface="Inter"/>
                          <a:cs typeface="Inter"/>
                          <a:sym typeface="Inter"/>
                        </a:rPr>
                        <a:t>[a series of negotiations and treaties enacted between the Mapuche and Spanish], was a unique, hybrid institution, blending the </a:t>
                      </a:r>
                      <a:r>
                        <a:rPr i="1" lang="en" sz="1100">
                          <a:solidFill>
                            <a:schemeClr val="dk1"/>
                          </a:solidFill>
                          <a:highlight>
                            <a:srgbClr val="F1AF4B"/>
                          </a:highlight>
                          <a:latin typeface="Inter"/>
                          <a:ea typeface="Inter"/>
                          <a:cs typeface="Inter"/>
                          <a:sym typeface="Inter"/>
                        </a:rPr>
                        <a:t>koyagtun </a:t>
                      </a:r>
                      <a:r>
                        <a:rPr lang="en" sz="1100">
                          <a:solidFill>
                            <a:schemeClr val="dk1"/>
                          </a:solidFill>
                          <a:highlight>
                            <a:srgbClr val="F1AF4B"/>
                          </a:highlight>
                          <a:latin typeface="Inter"/>
                          <a:ea typeface="Inter"/>
                          <a:cs typeface="Inter"/>
                          <a:sym typeface="Inter"/>
                        </a:rPr>
                        <a:t>with Iberian forms of negotiation…</a:t>
                      </a:r>
                      <a:endParaRPr sz="1100">
                        <a:solidFill>
                          <a:schemeClr val="dk1"/>
                        </a:solidFill>
                        <a:highlight>
                          <a:srgbClr val="F1AF4B"/>
                        </a:highlight>
                        <a:latin typeface="Inter"/>
                        <a:ea typeface="Inter"/>
                        <a:cs typeface="Inter"/>
                        <a:sym typeface="Inter"/>
                      </a:endParaRPr>
                    </a:p>
                    <a:p>
                      <a:pPr indent="0" lvl="0" marL="0" rtl="0" algn="l">
                        <a:lnSpc>
                          <a:spcPct val="100000"/>
                        </a:lnSpc>
                        <a:spcBef>
                          <a:spcPts val="1000"/>
                        </a:spcBef>
                        <a:spcAft>
                          <a:spcPts val="0"/>
                        </a:spcAft>
                        <a:buClr>
                          <a:schemeClr val="dk1"/>
                        </a:buClr>
                        <a:buSzPts val="1100"/>
                        <a:buFont typeface="Arial"/>
                        <a:buNone/>
                      </a:pPr>
                      <a:r>
                        <a:rPr lang="en" sz="1100">
                          <a:solidFill>
                            <a:schemeClr val="dk1"/>
                          </a:solidFill>
                          <a:latin typeface="Inter"/>
                          <a:ea typeface="Inter"/>
                          <a:cs typeface="Inter"/>
                          <a:sym typeface="Inter"/>
                        </a:rPr>
                        <a:t>The </a:t>
                      </a:r>
                      <a:r>
                        <a:rPr i="1" lang="en" sz="1100">
                          <a:solidFill>
                            <a:schemeClr val="dk1"/>
                          </a:solidFill>
                          <a:latin typeface="Inter"/>
                          <a:ea typeface="Inter"/>
                          <a:cs typeface="Inter"/>
                          <a:sym typeface="Inter"/>
                        </a:rPr>
                        <a:t>parlamento </a:t>
                      </a:r>
                      <a:r>
                        <a:rPr lang="en" sz="1100">
                          <a:solidFill>
                            <a:schemeClr val="dk1"/>
                          </a:solidFill>
                          <a:latin typeface="Inter"/>
                          <a:ea typeface="Inter"/>
                          <a:cs typeface="Inter"/>
                          <a:sym typeface="Inter"/>
                        </a:rPr>
                        <a:t>had two major impacts. </a:t>
                      </a:r>
                      <a:r>
                        <a:rPr lang="en" sz="1100">
                          <a:solidFill>
                            <a:schemeClr val="dk1"/>
                          </a:solidFill>
                          <a:highlight>
                            <a:srgbClr val="F1AF4B"/>
                          </a:highlight>
                          <a:latin typeface="Inter"/>
                          <a:ea typeface="Inter"/>
                          <a:cs typeface="Inter"/>
                          <a:sym typeface="Inter"/>
                        </a:rPr>
                        <a:t>One was formal recognition of the Mapuche as an independent people, and other set the Bío Bío as the southern frontier of the Spanish empire.</a:t>
                      </a:r>
                      <a:r>
                        <a:rPr lang="en" sz="1100">
                          <a:solidFill>
                            <a:schemeClr val="dk1"/>
                          </a:solidFill>
                          <a:latin typeface="Inter"/>
                          <a:ea typeface="Inter"/>
                          <a:cs typeface="Inter"/>
                          <a:sym typeface="Inter"/>
                        </a:rPr>
                        <a:t> T</a:t>
                      </a:r>
                      <a:r>
                        <a:rPr lang="en" sz="1100">
                          <a:solidFill>
                            <a:schemeClr val="dk1"/>
                          </a:solidFill>
                          <a:highlight>
                            <a:srgbClr val="6484F3"/>
                          </a:highlight>
                          <a:latin typeface="Inter"/>
                          <a:ea typeface="Inter"/>
                          <a:cs typeface="Inter"/>
                          <a:sym typeface="Inter"/>
                        </a:rPr>
                        <a:t>he Spanish King Felipe IV ratified the </a:t>
                      </a:r>
                      <a:r>
                        <a:rPr i="1" lang="en" sz="1100">
                          <a:solidFill>
                            <a:schemeClr val="dk1"/>
                          </a:solidFill>
                          <a:highlight>
                            <a:srgbClr val="6484F3"/>
                          </a:highlight>
                          <a:latin typeface="Inter"/>
                          <a:ea typeface="Inter"/>
                          <a:cs typeface="Inter"/>
                          <a:sym typeface="Inter"/>
                        </a:rPr>
                        <a:t>parlamento </a:t>
                      </a:r>
                      <a:r>
                        <a:rPr lang="en" sz="1100">
                          <a:solidFill>
                            <a:schemeClr val="dk1"/>
                          </a:solidFill>
                          <a:highlight>
                            <a:srgbClr val="6484F3"/>
                          </a:highlight>
                          <a:latin typeface="Inter"/>
                          <a:ea typeface="Inter"/>
                          <a:cs typeface="Inter"/>
                          <a:sym typeface="Inter"/>
                        </a:rPr>
                        <a:t>in 1643—offering a level of official recognition</a:t>
                      </a:r>
                      <a:r>
                        <a:rPr lang="en" sz="1100">
                          <a:solidFill>
                            <a:schemeClr val="dk1"/>
                          </a:solidFill>
                          <a:latin typeface="Inter"/>
                          <a:ea typeface="Inter"/>
                          <a:cs typeface="Inter"/>
                          <a:sym typeface="Inter"/>
                        </a:rPr>
                        <a:t> by the crown that no other Indigenous group in the Western Hemisphere ever received…</a:t>
                      </a:r>
                      <a:endParaRPr sz="1100">
                        <a:solidFill>
                          <a:schemeClr val="dk1"/>
                        </a:solidFill>
                        <a:latin typeface="Inter"/>
                        <a:ea typeface="Inter"/>
                        <a:cs typeface="Inter"/>
                        <a:sym typeface="Inter"/>
                      </a:endParaRPr>
                    </a:p>
                    <a:p>
                      <a:pPr indent="0" lvl="0" marL="0" rtl="0" algn="l">
                        <a:lnSpc>
                          <a:spcPct val="100000"/>
                        </a:lnSpc>
                        <a:spcBef>
                          <a:spcPts val="1000"/>
                        </a:spcBef>
                        <a:spcAft>
                          <a:spcPts val="0"/>
                        </a:spcAft>
                        <a:buClr>
                          <a:schemeClr val="dk1"/>
                        </a:buClr>
                        <a:buSzPts val="1100"/>
                        <a:buFont typeface="Arial"/>
                        <a:buNone/>
                      </a:pPr>
                      <a:r>
                        <a:rPr lang="en" sz="1100">
                          <a:solidFill>
                            <a:schemeClr val="dk1"/>
                          </a:solidFill>
                          <a:highlight>
                            <a:srgbClr val="E95C3D"/>
                          </a:highlight>
                          <a:latin typeface="Inter"/>
                          <a:ea typeface="Inter"/>
                          <a:cs typeface="Inter"/>
                          <a:sym typeface="Inter"/>
                        </a:rPr>
                        <a:t>Knowledge of the Mapuche appears to have inspired Indigenous leaders to fight against the Spanish in other parts of the Western Hemisphere.</a:t>
                      </a:r>
                      <a:r>
                        <a:rPr lang="en" sz="1100">
                          <a:solidFill>
                            <a:schemeClr val="dk1"/>
                          </a:solidFill>
                          <a:latin typeface="Inter"/>
                          <a:ea typeface="Inter"/>
                          <a:cs typeface="Inter"/>
                          <a:sym typeface="Inter"/>
                        </a:rPr>
                        <a:t> In northern Mexico, a</a:t>
                      </a:r>
                      <a:r>
                        <a:rPr lang="en" sz="1100">
                          <a:solidFill>
                            <a:schemeClr val="dk1"/>
                          </a:solidFill>
                          <a:highlight>
                            <a:srgbClr val="F1AF4B"/>
                          </a:highlight>
                          <a:latin typeface="Inter"/>
                          <a:ea typeface="Inter"/>
                          <a:cs typeface="Inter"/>
                          <a:sym typeface="Inter"/>
                        </a:rPr>
                        <a:t> Yaqui Indigenous warrior calling himself Juan Lautaro</a:t>
                      </a:r>
                      <a:r>
                        <a:rPr lang="en" sz="1100">
                          <a:solidFill>
                            <a:schemeClr val="dk1"/>
                          </a:solidFill>
                          <a:latin typeface="Inter"/>
                          <a:ea typeface="Inter"/>
                          <a:cs typeface="Inter"/>
                          <a:sym typeface="Inter"/>
                        </a:rPr>
                        <a:t>—possibly named after the Mapuche leader—attempted to lead an offensive against the Spanish and their allies in northern Mexico in the mid-17th century, </a:t>
                      </a:r>
                      <a:r>
                        <a:rPr lang="en" sz="1100">
                          <a:solidFill>
                            <a:schemeClr val="dk1"/>
                          </a:solidFill>
                          <a:highlight>
                            <a:srgbClr val="6484F3"/>
                          </a:highlight>
                          <a:latin typeface="Inter"/>
                          <a:ea typeface="Inter"/>
                          <a:cs typeface="Inter"/>
                          <a:sym typeface="Inter"/>
                        </a:rPr>
                        <a:t>doubtless inspired by the Mapuche and perhaps due to the fame of “La Araucana.”</a:t>
                      </a:r>
                      <a:endParaRPr sz="1100">
                        <a:solidFill>
                          <a:schemeClr val="dk1"/>
                        </a:solidFill>
                        <a:highlight>
                          <a:srgbClr val="6484F3"/>
                        </a:highlight>
                        <a:latin typeface="Inter"/>
                        <a:ea typeface="Inter"/>
                        <a:cs typeface="Inter"/>
                        <a:sym typeface="Inter"/>
                      </a:endParaRPr>
                    </a:p>
                    <a:p>
                      <a:pPr indent="0" lvl="0" marL="0" rtl="0" algn="l">
                        <a:lnSpc>
                          <a:spcPct val="100000"/>
                        </a:lnSpc>
                        <a:spcBef>
                          <a:spcPts val="1000"/>
                        </a:spcBef>
                        <a:spcAft>
                          <a:spcPts val="1000"/>
                        </a:spcAft>
                        <a:buClr>
                          <a:schemeClr val="dk1"/>
                        </a:buClr>
                        <a:buSzPts val="1100"/>
                        <a:buFont typeface="Arial"/>
                        <a:buNone/>
                      </a:pPr>
                      <a:r>
                        <a:rPr lang="en" sz="1100">
                          <a:solidFill>
                            <a:schemeClr val="dk1"/>
                          </a:solidFill>
                          <a:highlight>
                            <a:srgbClr val="F1AF4B"/>
                          </a:highlight>
                          <a:latin typeface="Inter"/>
                          <a:ea typeface="Inter"/>
                          <a:cs typeface="Inter"/>
                          <a:sym typeface="Inter"/>
                        </a:rPr>
                        <a:t>The Mapuche legacy continued into the early 1800s</a:t>
                      </a:r>
                      <a:r>
                        <a:rPr lang="en" sz="1100">
                          <a:solidFill>
                            <a:schemeClr val="dk1"/>
                          </a:solidFill>
                          <a:latin typeface="Inter"/>
                          <a:ea typeface="Inter"/>
                          <a:cs typeface="Inter"/>
                          <a:sym typeface="Inter"/>
                        </a:rPr>
                        <a:t>, when revolutionary leaders invoked their example to rally support. Writing in 1815, </a:t>
                      </a:r>
                      <a:r>
                        <a:rPr lang="en" sz="1100">
                          <a:solidFill>
                            <a:schemeClr val="dk1"/>
                          </a:solidFill>
                          <a:highlight>
                            <a:srgbClr val="F1AF4B"/>
                          </a:highlight>
                          <a:latin typeface="Inter"/>
                          <a:ea typeface="Inter"/>
                          <a:cs typeface="Inter"/>
                          <a:sym typeface="Inter"/>
                        </a:rPr>
                        <a:t>Simón Bolívar extolled the Mapuche “love for independence” and affirmed that those with the same spirit “usually end up winning.”</a:t>
                      </a:r>
                      <a:r>
                        <a:rPr lang="en" sz="1100">
                          <a:solidFill>
                            <a:schemeClr val="dk1"/>
                          </a:solidFill>
                          <a:latin typeface="Inter"/>
                          <a:ea typeface="Inter"/>
                          <a:cs typeface="Inter"/>
                          <a:sym typeface="Inter"/>
                        </a:rPr>
                        <a:t> It is </a:t>
                      </a:r>
                      <a:r>
                        <a:rPr lang="en" sz="1100">
                          <a:solidFill>
                            <a:schemeClr val="dk1"/>
                          </a:solidFill>
                          <a:highlight>
                            <a:srgbClr val="6484F3"/>
                          </a:highlight>
                          <a:latin typeface="Inter"/>
                          <a:ea typeface="Inter"/>
                          <a:cs typeface="Inter"/>
                          <a:sym typeface="Inter"/>
                        </a:rPr>
                        <a:t>this legacy, in large part, that the Mapuche today draw upon in their continuing fight for land rights and autonomy.</a:t>
                      </a:r>
                      <a:endParaRPr sz="1100">
                        <a:solidFill>
                          <a:schemeClr val="dk1"/>
                        </a:solidFill>
                        <a:highlight>
                          <a:srgbClr val="6484F3"/>
                        </a:highlight>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40" name="Shape 340"/>
        <p:cNvGrpSpPr/>
        <p:nvPr/>
      </p:nvGrpSpPr>
      <p:grpSpPr>
        <a:xfrm>
          <a:off x="0" y="0"/>
          <a:ext cx="0" cy="0"/>
          <a:chOff x="0" y="0"/>
          <a:chExt cx="0" cy="0"/>
        </a:xfrm>
      </p:grpSpPr>
      <p:sp>
        <p:nvSpPr>
          <p:cNvPr id="341" name="Google Shape;341;p50"/>
          <p:cNvSpPr txBox="1"/>
          <p:nvPr/>
        </p:nvSpPr>
        <p:spPr>
          <a:xfrm>
            <a:off x="0" y="0"/>
            <a:ext cx="7772400" cy="1061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Historical Significance</a:t>
            </a:r>
            <a:endParaRPr>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a:ea typeface="Plus Jakarta Sans"/>
                <a:cs typeface="Plus Jakarta Sans"/>
                <a:sym typeface="Plus Jakarta Sans"/>
              </a:rPr>
              <a:t>Reading Questions (Chile’s Indigenous Exemplar)</a:t>
            </a:r>
            <a:endParaRPr sz="1200">
              <a:solidFill>
                <a:schemeClr val="dk1"/>
              </a:solidFill>
              <a:latin typeface="Plus Jakarta Sans"/>
              <a:ea typeface="Plus Jakarta Sans"/>
              <a:cs typeface="Plus Jakarta Sans"/>
              <a:sym typeface="Plus Jakarta Sans"/>
            </a:endParaRPr>
          </a:p>
        </p:txBody>
      </p:sp>
      <p:pic>
        <p:nvPicPr>
          <p:cNvPr id="342" name="Google Shape;342;p5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43" name="Google Shape;343;p5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44" name="Google Shape;344;p5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45" name="Google Shape;345;p5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346" name="Google Shape;346;p50"/>
          <p:cNvSpPr txBox="1"/>
          <p:nvPr/>
        </p:nvSpPr>
        <p:spPr>
          <a:xfrm>
            <a:off x="594300" y="1645888"/>
            <a:ext cx="6583800" cy="7637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While reading the secondary source, use three highlighters to identify Claims, Evidence, and Reasoning in the excerpt. Then answer the questions that follow.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Claim- A statement that identifies the argument</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Evidence- Specific facts, data, examples or details that support the claim</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Reasoning- The explanation or analysis that connects the evidence to the claim</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main participants in this example of resistance?</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main participants in this example of resistance were the Mapuche people, particularly their war chief Lautaro, and the Spanish colonizers.</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what happened during this resistance in your own words in 2-3 sentences.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Mapuche launched a fierce attack on the Spanish in 1553, killing the Spanish governor and forcing the abandonment of most Spanish settlements. Led by Lautaro, the Mapuche continued to resist Spanish rule for nearly a century, eventually forcing the Spanish into peace negotiations. These negotiations recognized the Mapuche as an independent people and set the Bío Bío River as the southern frontier of Spanish territory.</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sparked this Indigenous resistance against the Europeans?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The Mapuche resistance was sparked by Spanish colonization and attempts to take control of their land, leading to violent conflicts. The Mapuche’s desire to defend their independence and way of life motivated their fierce opposition to the Spanish invaders.</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 impact of this resistance?</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The impact of the Mapuche resistance was significant, as it forced the Spanish to recognize the Mapuche as an independent people and established the Bío Bío River as the southern boundary of Spanish control. The Mapuche’s resistance also inspired other Indigenous groups and became a symbol of Indigenous struggle for autonomy.</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In exactly 6 words, summarize this example of Indigenous resistance.</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Mapuche resistance forced Spanish recognition and negotiation</a:t>
            </a: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p:txBody>
      </p:sp>
      <p:sp>
        <p:nvSpPr>
          <p:cNvPr id="347" name="Google Shape;347;p50"/>
          <p:cNvSpPr/>
          <p:nvPr/>
        </p:nvSpPr>
        <p:spPr>
          <a:xfrm>
            <a:off x="683850" y="2163175"/>
            <a:ext cx="431100" cy="177900"/>
          </a:xfrm>
          <a:prstGeom prst="rect">
            <a:avLst/>
          </a:prstGeom>
          <a:solidFill>
            <a:srgbClr val="E95C3D"/>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48" name="Google Shape;348;p50"/>
          <p:cNvSpPr/>
          <p:nvPr/>
        </p:nvSpPr>
        <p:spPr>
          <a:xfrm>
            <a:off x="683850" y="2374150"/>
            <a:ext cx="431100" cy="177900"/>
          </a:xfrm>
          <a:prstGeom prst="rect">
            <a:avLst/>
          </a:prstGeom>
          <a:solidFill>
            <a:srgbClr val="F1AF4B"/>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49" name="Google Shape;349;p50"/>
          <p:cNvSpPr/>
          <p:nvPr/>
        </p:nvSpPr>
        <p:spPr>
          <a:xfrm>
            <a:off x="683850" y="2585125"/>
            <a:ext cx="431100" cy="177900"/>
          </a:xfrm>
          <a:prstGeom prst="rect">
            <a:avLst/>
          </a:prstGeom>
          <a:solidFill>
            <a:srgbClr val="6484F3"/>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53" name="Shape 353"/>
        <p:cNvGrpSpPr/>
        <p:nvPr/>
      </p:nvGrpSpPr>
      <p:grpSpPr>
        <a:xfrm>
          <a:off x="0" y="0"/>
          <a:ext cx="0" cy="0"/>
          <a:chOff x="0" y="0"/>
          <a:chExt cx="0" cy="0"/>
        </a:xfrm>
      </p:grpSpPr>
      <p:sp>
        <p:nvSpPr>
          <p:cNvPr id="354" name="Google Shape;354;p5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Indigenous Resistance Group Worksheet</a:t>
            </a:r>
            <a:r>
              <a:rPr lang="en" sz="1800">
                <a:solidFill>
                  <a:schemeClr val="dk1"/>
                </a:solidFill>
                <a:latin typeface="Halant"/>
                <a:ea typeface="Halant"/>
                <a:cs typeface="Halant"/>
                <a:sym typeface="Halant"/>
              </a:rPr>
              <a:t> (Exemplar)</a:t>
            </a:r>
            <a:endParaRPr sz="1800">
              <a:solidFill>
                <a:schemeClr val="dk1"/>
              </a:solidFill>
              <a:latin typeface="Halant"/>
              <a:ea typeface="Halant"/>
              <a:cs typeface="Halant"/>
              <a:sym typeface="Halant"/>
            </a:endParaRPr>
          </a:p>
        </p:txBody>
      </p:sp>
      <p:pic>
        <p:nvPicPr>
          <p:cNvPr id="355" name="Google Shape;355;p5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56" name="Google Shape;356;p5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57" name="Google Shape;357;p5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58" name="Google Shape;358;p51"/>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359" name="Google Shape;359;p51"/>
          <p:cNvSpPr txBox="1"/>
          <p:nvPr/>
        </p:nvSpPr>
        <p:spPr>
          <a:xfrm>
            <a:off x="594300" y="883892"/>
            <a:ext cx="65838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Fill in the graphic organizer below based on the articles you and your peers read about Indigenous Resistance. </a:t>
            </a:r>
            <a:endParaRPr sz="1200">
              <a:solidFill>
                <a:schemeClr val="dk1"/>
              </a:solidFill>
              <a:latin typeface="Inter"/>
              <a:ea typeface="Inter"/>
              <a:cs typeface="Inter"/>
              <a:sym typeface="Inter"/>
            </a:endParaRPr>
          </a:p>
        </p:txBody>
      </p:sp>
      <p:graphicFrame>
        <p:nvGraphicFramePr>
          <p:cNvPr id="360" name="Google Shape;360;p51"/>
          <p:cNvGraphicFramePr/>
          <p:nvPr/>
        </p:nvGraphicFramePr>
        <p:xfrm>
          <a:off x="381575" y="1425450"/>
          <a:ext cx="3000000" cy="3000000"/>
        </p:xfrm>
        <a:graphic>
          <a:graphicData uri="http://schemas.openxmlformats.org/drawingml/2006/table">
            <a:tbl>
              <a:tblPr>
                <a:noFill/>
                <a:tableStyleId>{52378F99-2783-49E4-AE8A-6AA621A977C5}</a:tableStyleId>
              </a:tblPr>
              <a:tblGrid>
                <a:gridCol w="1339800"/>
                <a:gridCol w="2164825"/>
                <a:gridCol w="3556450"/>
              </a:tblGrid>
              <a:tr h="663125">
                <a:tc>
                  <a:txBody>
                    <a:bodyPr/>
                    <a:lstStyle/>
                    <a:p>
                      <a:pPr indent="0" lvl="0" marL="0" rtl="0" algn="ctr">
                        <a:spcBef>
                          <a:spcPts val="0"/>
                        </a:spcBef>
                        <a:spcAft>
                          <a:spcPts val="0"/>
                        </a:spcAft>
                        <a:buNone/>
                      </a:pPr>
                      <a:r>
                        <a:rPr b="1" lang="en" sz="1200">
                          <a:latin typeface="Inter"/>
                          <a:ea typeface="Inter"/>
                          <a:cs typeface="Inter"/>
                          <a:sym typeface="Inter"/>
                        </a:rPr>
                        <a:t>Article</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What is the main argument of this article?</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Evidence to Support Argument</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1414675">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“Resistance and Rebellion on the Spanish Frontier”</a:t>
                      </a:r>
                      <a:endParaRPr b="1" sz="1200">
                        <a:latin typeface="Inter"/>
                        <a:ea typeface="Inter"/>
                        <a:cs typeface="Inter"/>
                        <a:sym typeface="Inter"/>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l">
                        <a:lnSpc>
                          <a:spcPct val="100000"/>
                        </a:lnSpc>
                        <a:spcBef>
                          <a:spcPts val="1200"/>
                        </a:spcBef>
                        <a:spcAft>
                          <a:spcPts val="1200"/>
                        </a:spcAft>
                        <a:buNone/>
                      </a:pPr>
                      <a:r>
                        <a:rPr b="1" lang="en" sz="1000">
                          <a:solidFill>
                            <a:srgbClr val="E95C3D"/>
                          </a:solidFill>
                          <a:latin typeface="Inter"/>
                          <a:ea typeface="Inter"/>
                          <a:cs typeface="Inter"/>
                          <a:sym typeface="Inter"/>
                        </a:rPr>
                        <a:t>The Choco peoples resisted Spanish colonization through both active rebellion and passive defiance, employing strategies such as violence, rejection of Christian teachings, and flight, that delayed Spanish domination of their territory for over a century.</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292100" lvl="0" marL="457200" rtl="0" algn="l">
                        <a:lnSpc>
                          <a:spcPct val="100000"/>
                        </a:lnSpc>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For over a century after contact, the Choco successfully repelled Spanish attempts to occupy their lands. </a:t>
                      </a:r>
                      <a:endParaRPr b="1" sz="1000">
                        <a:solidFill>
                          <a:srgbClr val="E95C3D"/>
                        </a:solidFill>
                        <a:latin typeface="Inter"/>
                        <a:ea typeface="Inter"/>
                        <a:cs typeface="Inter"/>
                        <a:sym typeface="Inter"/>
                      </a:endParaRPr>
                    </a:p>
                    <a:p>
                      <a:pPr indent="-292100" lvl="0" marL="457200" rtl="0" algn="l">
                        <a:lnSpc>
                          <a:spcPct val="100000"/>
                        </a:lnSpc>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The rebellion of 1684 in Negua resulted in widespread massacres of Spaniards and their allies, destruction of settlements, and looting of churches.</a:t>
                      </a:r>
                      <a:endParaRPr b="1" sz="1000">
                        <a:solidFill>
                          <a:srgbClr val="E95C3D"/>
                        </a:solidFill>
                        <a:latin typeface="Inter"/>
                        <a:ea typeface="Inter"/>
                        <a:cs typeface="Inter"/>
                        <a:sym typeface="Inter"/>
                      </a:endParaRPr>
                    </a:p>
                    <a:p>
                      <a:pPr indent="-292100" lvl="0" marL="457200" rtl="0" algn="l">
                        <a:lnSpc>
                          <a:spcPct val="100000"/>
                        </a:lnSpc>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Choco peoples refused to attend catechism, rejected Christian teachings, and resisted acculturation and subjugation.</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414675">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“Chile’s Indigenous”</a:t>
                      </a:r>
                      <a:endParaRPr b="1" sz="1200">
                        <a:latin typeface="Inter"/>
                        <a:ea typeface="Inter"/>
                        <a:cs typeface="Inter"/>
                        <a:sym typeface="Inter"/>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l">
                        <a:lnSpc>
                          <a:spcPct val="100000"/>
                        </a:lnSpc>
                        <a:spcBef>
                          <a:spcPts val="1200"/>
                        </a:spcBef>
                        <a:spcAft>
                          <a:spcPts val="1200"/>
                        </a:spcAft>
                        <a:buNone/>
                      </a:pPr>
                      <a:r>
                        <a:rPr b="1" lang="en" sz="1000">
                          <a:solidFill>
                            <a:srgbClr val="E95C3D"/>
                          </a:solidFill>
                          <a:latin typeface="Inter"/>
                          <a:ea typeface="Inter"/>
                          <a:cs typeface="Inter"/>
                          <a:sym typeface="Inter"/>
                        </a:rPr>
                        <a:t>The Mapuche people's resistance to Spanish colonization was marked by resilience, adaptability, and military success, resulting in unique negotiations that preserved their autonomy and became inspiration for future resistance movements.</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292100" lvl="0" marL="457200" rtl="0" algn="l">
                        <a:lnSpc>
                          <a:spcPct val="100000"/>
                        </a:lnSpc>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In 1553, the Mapuche launched a highly coordinated attack, killing the Spanish governor at Tucapel and forcing the abandonment of Spanish settlements.</a:t>
                      </a:r>
                      <a:endParaRPr b="1" sz="1000">
                        <a:solidFill>
                          <a:srgbClr val="E95C3D"/>
                        </a:solidFill>
                        <a:latin typeface="Inter"/>
                        <a:ea typeface="Inter"/>
                        <a:cs typeface="Inter"/>
                        <a:sym typeface="Inter"/>
                      </a:endParaRPr>
                    </a:p>
                    <a:p>
                      <a:pPr indent="-292100" lvl="0" marL="457200" rtl="0" algn="l">
                        <a:lnSpc>
                          <a:spcPct val="100000"/>
                        </a:lnSpc>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The parlamento, blending Mapuche koyagtun with Iberian negotiation styles, formalized Mapuche independence.</a:t>
                      </a:r>
                      <a:endParaRPr b="1" sz="1000">
                        <a:solidFill>
                          <a:srgbClr val="E95C3D"/>
                        </a:solidFill>
                        <a:latin typeface="Inter"/>
                        <a:ea typeface="Inter"/>
                        <a:cs typeface="Inter"/>
                        <a:sym typeface="Inter"/>
                      </a:endParaRPr>
                    </a:p>
                    <a:p>
                      <a:pPr indent="-292100" lvl="0" marL="457200" rtl="0" algn="l">
                        <a:lnSpc>
                          <a:spcPct val="100000"/>
                        </a:lnSpc>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The Mapuche example influenced later resistance leaders, who praised their fight for independence.</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793600">
                <a:tc>
                  <a:txBody>
                    <a:bodyPr/>
                    <a:lstStyle/>
                    <a:p>
                      <a:pPr indent="0" lvl="0" marL="0" rtl="0" algn="ctr">
                        <a:spcBef>
                          <a:spcPts val="0"/>
                        </a:spcBef>
                        <a:spcAft>
                          <a:spcPts val="0"/>
                        </a:spcAft>
                        <a:buNone/>
                      </a:pPr>
                      <a:r>
                        <a:rPr b="1" lang="en" sz="1200">
                          <a:latin typeface="Inter"/>
                          <a:ea typeface="Inter"/>
                          <a:cs typeface="Inter"/>
                          <a:sym typeface="Inter"/>
                        </a:rPr>
                        <a:t>“Revolt”</a:t>
                      </a:r>
                      <a:endParaRPr b="1" sz="1200">
                        <a:latin typeface="Inter"/>
                        <a:ea typeface="Inter"/>
                        <a:cs typeface="Inter"/>
                        <a:sym typeface="Inter"/>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l">
                        <a:lnSpc>
                          <a:spcPct val="100000"/>
                        </a:lnSpc>
                        <a:spcBef>
                          <a:spcPts val="1200"/>
                        </a:spcBef>
                        <a:spcAft>
                          <a:spcPts val="1200"/>
                        </a:spcAft>
                        <a:buNone/>
                      </a:pPr>
                      <a:r>
                        <a:rPr b="1" lang="en" sz="1000">
                          <a:solidFill>
                            <a:srgbClr val="E95C3D"/>
                          </a:solidFill>
                          <a:latin typeface="Inter"/>
                          <a:ea typeface="Inter"/>
                          <a:cs typeface="Inter"/>
                          <a:sym typeface="Inter"/>
                        </a:rPr>
                        <a:t>The Pueblo Revolt of 1680 was </a:t>
                      </a:r>
                      <a:r>
                        <a:rPr b="1" lang="en" sz="1000">
                          <a:solidFill>
                            <a:srgbClr val="E95C3D"/>
                          </a:solidFill>
                          <a:latin typeface="Inter"/>
                          <a:ea typeface="Inter"/>
                          <a:cs typeface="Inter"/>
                          <a:sym typeface="Inter"/>
                        </a:rPr>
                        <a:t>a </a:t>
                      </a:r>
                      <a:r>
                        <a:rPr b="1" lang="en" sz="1000">
                          <a:solidFill>
                            <a:srgbClr val="E95C3D"/>
                          </a:solidFill>
                          <a:latin typeface="Inter"/>
                          <a:ea typeface="Inter"/>
                          <a:cs typeface="Inter"/>
                          <a:sym typeface="Inter"/>
                        </a:rPr>
                        <a:t>significant Indigenous uprising against Spanish colonial oppression, marked by violent resistance and strategic organization, ultimately achieving a temporary but profound reclamation of sovereignty and cultural autonomy.</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292100" lvl="0" marL="457200" rtl="0" algn="l">
                        <a:spcBef>
                          <a:spcPts val="1200"/>
                        </a:spcBef>
                        <a:spcAft>
                          <a:spcPts val="0"/>
                        </a:spcAft>
                        <a:buClr>
                          <a:srgbClr val="E95C3D"/>
                        </a:buClr>
                        <a:buSzPts val="1000"/>
                        <a:buFont typeface="Inter"/>
                        <a:buChar char="●"/>
                      </a:pPr>
                      <a:r>
                        <a:rPr b="1" lang="en" sz="1000">
                          <a:solidFill>
                            <a:srgbClr val="E95C3D"/>
                          </a:solidFill>
                          <a:latin typeface="Inter"/>
                          <a:ea typeface="Inter"/>
                          <a:cs typeface="Inter"/>
                          <a:sym typeface="Inter"/>
                        </a:rPr>
                        <a:t>The revolt began on August 10, 1680, with simultaneous attacks by the Pueblos across New Mexico.</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Missionaries and secular colonists were targeted; 21 of the 33 Franciscan priests in the region were killed.</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Churches were desecrated, Christian statues destroyed, and mission facilities burned, symbolizing rejection of colonial religion.</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By August 21, surviving colonists abandoned Santa Fe, leaving New Mexico in Pueblo control.</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667275">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“Native Women, Power, and Resistance”</a:t>
                      </a:r>
                      <a:endParaRPr b="1" sz="1200">
                        <a:latin typeface="Inter"/>
                        <a:ea typeface="Inter"/>
                        <a:cs typeface="Inter"/>
                        <a:sym typeface="Inter"/>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Indigenous women were central to resistance against colonial domination, using their spiritual, political, and cultural influence to lead revolts, sustain traditional practices, and challenge patriarchal structures imposed by colonizers.</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292100" lvl="0" marL="457200" rtl="0" algn="l">
                        <a:lnSpc>
                          <a:spcPct val="100000"/>
                        </a:lnSpc>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Women like Toypurina organized and led rebellions, showing their pivotal role in anti-colonial resistance.</a:t>
                      </a:r>
                      <a:endParaRPr b="1" sz="1000">
                        <a:solidFill>
                          <a:srgbClr val="E95C3D"/>
                        </a:solidFill>
                        <a:latin typeface="Inter"/>
                        <a:ea typeface="Inter"/>
                        <a:cs typeface="Inter"/>
                        <a:sym typeface="Inter"/>
                      </a:endParaRPr>
                    </a:p>
                    <a:p>
                      <a:pPr indent="-292100" lvl="0" marL="457200" rtl="0" algn="l">
                        <a:lnSpc>
                          <a:spcPct val="100000"/>
                        </a:lnSpc>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The Chumash visionary’s revitalization movement exemplifies how women’s spiritual power was used to inspire collective defiance.</a:t>
                      </a:r>
                      <a:endParaRPr b="1" sz="1000">
                        <a:solidFill>
                          <a:srgbClr val="E95C3D"/>
                        </a:solidFill>
                        <a:latin typeface="Inter"/>
                        <a:ea typeface="Inter"/>
                        <a:cs typeface="Inter"/>
                        <a:sym typeface="Inter"/>
                      </a:endParaRPr>
                    </a:p>
                    <a:p>
                      <a:pPr indent="-292100" lvl="0" marL="457200" rtl="0" algn="l">
                        <a:lnSpc>
                          <a:spcPct val="100000"/>
                        </a:lnSpc>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Practices like poisoning priests, performing forbidden rituals, and preserving traditional gender roles illustrate women’s persistent subversion of colonial systems.</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64" name="Shape 364"/>
        <p:cNvGrpSpPr/>
        <p:nvPr/>
      </p:nvGrpSpPr>
      <p:grpSpPr>
        <a:xfrm>
          <a:off x="0" y="0"/>
          <a:ext cx="0" cy="0"/>
          <a:chOff x="0" y="0"/>
          <a:chExt cx="0" cy="0"/>
        </a:xfrm>
      </p:grpSpPr>
      <p:sp>
        <p:nvSpPr>
          <p:cNvPr id="365" name="Google Shape;365;p52"/>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Significance</a:t>
            </a:r>
            <a:endParaRPr sz="2500">
              <a:solidFill>
                <a:schemeClr val="dk1"/>
              </a:solidFill>
              <a:latin typeface="Plus Jakarta Sans"/>
              <a:ea typeface="Plus Jakarta Sans"/>
              <a:cs typeface="Plus Jakarta Sans"/>
              <a:sym typeface="Plus Jakarta Sans"/>
            </a:endParaRPr>
          </a:p>
        </p:txBody>
      </p:sp>
      <p:sp>
        <p:nvSpPr>
          <p:cNvPr id="366" name="Google Shape;366;p5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367" name="Google Shape;367;p5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68" name="Google Shape;368;p5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69" name="Google Shape;369;p52"/>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370" name="Google Shape;370;p52"/>
          <p:cNvSpPr txBox="1"/>
          <p:nvPr/>
        </p:nvSpPr>
        <p:spPr>
          <a:xfrm>
            <a:off x="3005680" y="2616900"/>
            <a:ext cx="1708200" cy="4242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lang="en" sz="1500">
                <a:latin typeface="Inter"/>
                <a:ea typeface="Inter"/>
                <a:cs typeface="Inter"/>
                <a:sym typeface="Inter"/>
              </a:rPr>
              <a:t>Historical Topic</a:t>
            </a:r>
            <a:endParaRPr sz="1500">
              <a:latin typeface="Inter"/>
              <a:ea typeface="Inter"/>
              <a:cs typeface="Inter"/>
              <a:sym typeface="Inter"/>
            </a:endParaRPr>
          </a:p>
        </p:txBody>
      </p:sp>
      <p:cxnSp>
        <p:nvCxnSpPr>
          <p:cNvPr id="371" name="Google Shape;371;p52"/>
          <p:cNvCxnSpPr>
            <a:stCxn id="372" idx="2"/>
            <a:endCxn id="373" idx="0"/>
          </p:cNvCxnSpPr>
          <p:nvPr/>
        </p:nvCxnSpPr>
        <p:spPr>
          <a:xfrm>
            <a:off x="3859845" y="3610686"/>
            <a:ext cx="2704200" cy="1550400"/>
          </a:xfrm>
          <a:prstGeom prst="straightConnector1">
            <a:avLst/>
          </a:prstGeom>
          <a:noFill/>
          <a:ln cap="flat" cmpd="sng" w="9525">
            <a:solidFill>
              <a:srgbClr val="595959"/>
            </a:solidFill>
            <a:prstDash val="solid"/>
            <a:round/>
            <a:headEnd len="med" w="med" type="none"/>
            <a:tailEnd len="med" w="med" type="triangle"/>
          </a:ln>
        </p:spPr>
      </p:cxnSp>
      <p:cxnSp>
        <p:nvCxnSpPr>
          <p:cNvPr id="374" name="Google Shape;374;p52"/>
          <p:cNvCxnSpPr>
            <a:stCxn id="372" idx="3"/>
            <a:endCxn id="375" idx="1"/>
          </p:cNvCxnSpPr>
          <p:nvPr/>
        </p:nvCxnSpPr>
        <p:spPr>
          <a:xfrm>
            <a:off x="4881195" y="3340236"/>
            <a:ext cx="528900" cy="200400"/>
          </a:xfrm>
          <a:prstGeom prst="straightConnector1">
            <a:avLst/>
          </a:prstGeom>
          <a:noFill/>
          <a:ln cap="flat" cmpd="sng" w="9525">
            <a:solidFill>
              <a:srgbClr val="595959"/>
            </a:solidFill>
            <a:prstDash val="solid"/>
            <a:round/>
            <a:headEnd len="med" w="med" type="none"/>
            <a:tailEnd len="med" w="med" type="triangle"/>
          </a:ln>
        </p:spPr>
      </p:cxnSp>
      <p:sp>
        <p:nvSpPr>
          <p:cNvPr id="376" name="Google Shape;376;p52"/>
          <p:cNvSpPr txBox="1"/>
          <p:nvPr/>
        </p:nvSpPr>
        <p:spPr>
          <a:xfrm>
            <a:off x="477195"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Quantity</a:t>
            </a:r>
            <a:r>
              <a:rPr lang="en" sz="1100">
                <a:solidFill>
                  <a:schemeClr val="dk1"/>
                </a:solidFill>
                <a:latin typeface="Inter"/>
                <a:ea typeface="Inter"/>
                <a:cs typeface="Inter"/>
                <a:sym typeface="Inter"/>
              </a:rPr>
              <a:t>: How many people were affected?</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Thousands of people were affected during specific events. But, millions of Indigenous people faced oppression and participated in various forms of resistance over centuries.</a:t>
            </a:r>
            <a:endParaRPr sz="900">
              <a:solidFill>
                <a:schemeClr val="dk1"/>
              </a:solidFill>
              <a:latin typeface="Inter"/>
              <a:ea typeface="Inter"/>
              <a:cs typeface="Inter"/>
              <a:sym typeface="Inter"/>
            </a:endParaRPr>
          </a:p>
        </p:txBody>
      </p:sp>
      <p:sp>
        <p:nvSpPr>
          <p:cNvPr id="377" name="Google Shape;377;p52"/>
          <p:cNvSpPr txBox="1"/>
          <p:nvPr/>
        </p:nvSpPr>
        <p:spPr>
          <a:xfrm>
            <a:off x="2268690"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Profundity</a:t>
            </a:r>
            <a:r>
              <a:rPr lang="en" sz="1100">
                <a:solidFill>
                  <a:schemeClr val="dk1"/>
                </a:solidFill>
                <a:latin typeface="Inter"/>
                <a:ea typeface="Inter"/>
                <a:cs typeface="Inter"/>
                <a:sym typeface="Inter"/>
              </a:rPr>
              <a:t>: How deeply were people’s lives affected?</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The lives of Indigenous peoples were profoundly impacted. Rebellion often involved cultural survival, religious practices, and life-or-death struggles against colonial forces. </a:t>
            </a:r>
            <a:endParaRPr sz="1000">
              <a:solidFill>
                <a:schemeClr val="dk1"/>
              </a:solidFill>
              <a:latin typeface="Inter"/>
              <a:ea typeface="Inter"/>
              <a:cs typeface="Inter"/>
              <a:sym typeface="Inter"/>
            </a:endParaRPr>
          </a:p>
        </p:txBody>
      </p:sp>
      <p:sp>
        <p:nvSpPr>
          <p:cNvPr id="378" name="Google Shape;378;p52"/>
          <p:cNvSpPr txBox="1"/>
          <p:nvPr/>
        </p:nvSpPr>
        <p:spPr>
          <a:xfrm>
            <a:off x="4060171"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Durability</a:t>
            </a:r>
            <a:r>
              <a:rPr lang="en" sz="1100">
                <a:solidFill>
                  <a:schemeClr val="dk1"/>
                </a:solidFill>
                <a:latin typeface="Inter"/>
                <a:ea typeface="Inter"/>
                <a:cs typeface="Inter"/>
                <a:sym typeface="Inter"/>
              </a:rPr>
              <a:t>: For how long were people affected?</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It has had enduring effects that shaped the dynamics of colonial rule. For some, the event were limited to a few years, but in other places it lasted for decades or longer.</a:t>
            </a:r>
            <a:endParaRPr b="1" sz="1000">
              <a:solidFill>
                <a:srgbClr val="E95C3D"/>
              </a:solidFill>
              <a:latin typeface="Inter"/>
              <a:ea typeface="Inter"/>
              <a:cs typeface="Inter"/>
              <a:sym typeface="Inter"/>
            </a:endParaRPr>
          </a:p>
        </p:txBody>
      </p:sp>
      <p:sp>
        <p:nvSpPr>
          <p:cNvPr id="373" name="Google Shape;373;p52"/>
          <p:cNvSpPr txBox="1"/>
          <p:nvPr/>
        </p:nvSpPr>
        <p:spPr>
          <a:xfrm>
            <a:off x="5824891"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Relevance</a:t>
            </a:r>
            <a:r>
              <a:rPr lang="en" sz="1100">
                <a:solidFill>
                  <a:schemeClr val="dk1"/>
                </a:solidFill>
                <a:latin typeface="Inter"/>
                <a:ea typeface="Inter"/>
                <a:cs typeface="Inter"/>
                <a:sym typeface="Inter"/>
              </a:rPr>
              <a:t>: How is this still relevant today?</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It remains relevant in the ongoing struggle for sovereignty, cultural preservation, and rights. Movements such as Standing Rock and land reclamation efforts are examples.</a:t>
            </a:r>
            <a:endParaRPr sz="900">
              <a:solidFill>
                <a:schemeClr val="dk1"/>
              </a:solidFill>
              <a:latin typeface="Inter"/>
              <a:ea typeface="Inter"/>
              <a:cs typeface="Inter"/>
              <a:sym typeface="Inter"/>
            </a:endParaRPr>
          </a:p>
        </p:txBody>
      </p:sp>
      <p:cxnSp>
        <p:nvCxnSpPr>
          <p:cNvPr id="379" name="Google Shape;379;p52"/>
          <p:cNvCxnSpPr>
            <a:stCxn id="372" idx="2"/>
            <a:endCxn id="376" idx="0"/>
          </p:cNvCxnSpPr>
          <p:nvPr/>
        </p:nvCxnSpPr>
        <p:spPr>
          <a:xfrm flipH="1">
            <a:off x="1216545" y="3610686"/>
            <a:ext cx="2643300" cy="1550400"/>
          </a:xfrm>
          <a:prstGeom prst="straightConnector1">
            <a:avLst/>
          </a:prstGeom>
          <a:noFill/>
          <a:ln cap="flat" cmpd="sng" w="9525">
            <a:solidFill>
              <a:srgbClr val="595959"/>
            </a:solidFill>
            <a:prstDash val="solid"/>
            <a:round/>
            <a:headEnd len="med" w="med" type="none"/>
            <a:tailEnd len="med" w="med" type="triangle"/>
          </a:ln>
        </p:spPr>
      </p:cxnSp>
      <p:cxnSp>
        <p:nvCxnSpPr>
          <p:cNvPr id="380" name="Google Shape;380;p52"/>
          <p:cNvCxnSpPr>
            <a:stCxn id="372" idx="2"/>
            <a:endCxn id="377" idx="0"/>
          </p:cNvCxnSpPr>
          <p:nvPr/>
        </p:nvCxnSpPr>
        <p:spPr>
          <a:xfrm flipH="1">
            <a:off x="3007845" y="3610686"/>
            <a:ext cx="852000" cy="1550400"/>
          </a:xfrm>
          <a:prstGeom prst="straightConnector1">
            <a:avLst/>
          </a:prstGeom>
          <a:noFill/>
          <a:ln cap="flat" cmpd="sng" w="9525">
            <a:solidFill>
              <a:srgbClr val="595959"/>
            </a:solidFill>
            <a:prstDash val="solid"/>
            <a:round/>
            <a:headEnd len="med" w="med" type="none"/>
            <a:tailEnd len="med" w="med" type="triangle"/>
          </a:ln>
        </p:spPr>
      </p:cxnSp>
      <p:cxnSp>
        <p:nvCxnSpPr>
          <p:cNvPr id="381" name="Google Shape;381;p52"/>
          <p:cNvCxnSpPr>
            <a:stCxn id="372" idx="2"/>
            <a:endCxn id="378" idx="0"/>
          </p:cNvCxnSpPr>
          <p:nvPr/>
        </p:nvCxnSpPr>
        <p:spPr>
          <a:xfrm>
            <a:off x="3859845" y="3610686"/>
            <a:ext cx="939600" cy="1550400"/>
          </a:xfrm>
          <a:prstGeom prst="straightConnector1">
            <a:avLst/>
          </a:prstGeom>
          <a:noFill/>
          <a:ln cap="flat" cmpd="sng" w="9525">
            <a:solidFill>
              <a:srgbClr val="595959"/>
            </a:solidFill>
            <a:prstDash val="solid"/>
            <a:round/>
            <a:headEnd len="med" w="med" type="none"/>
            <a:tailEnd len="med" w="med" type="triangle"/>
          </a:ln>
        </p:spPr>
      </p:cxnSp>
      <p:sp>
        <p:nvSpPr>
          <p:cNvPr id="382" name="Google Shape;382;p52"/>
          <p:cNvSpPr txBox="1"/>
          <p:nvPr/>
        </p:nvSpPr>
        <p:spPr>
          <a:xfrm>
            <a:off x="477200" y="7851800"/>
            <a:ext cx="6825900" cy="13287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16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In a nutshell</a:t>
            </a:r>
            <a:r>
              <a:rPr lang="en" sz="1300">
                <a:solidFill>
                  <a:schemeClr val="dk1"/>
                </a:solidFill>
                <a:latin typeface="Inter"/>
                <a:ea typeface="Inter"/>
                <a:cs typeface="Inter"/>
                <a:sym typeface="Inter"/>
              </a:rPr>
              <a:t>: </a:t>
            </a:r>
            <a:r>
              <a:rPr b="1" lang="en" sz="1300" u="sng">
                <a:solidFill>
                  <a:schemeClr val="dk1"/>
                </a:solidFill>
                <a:latin typeface="Inter"/>
                <a:ea typeface="Inter"/>
                <a:cs typeface="Inter"/>
                <a:sym typeface="Inter"/>
              </a:rPr>
              <a:t>Indigenous Resistance</a:t>
            </a:r>
            <a:r>
              <a:rPr lang="en" sz="1300">
                <a:solidFill>
                  <a:schemeClr val="dk1"/>
                </a:solidFill>
                <a:latin typeface="Inter"/>
                <a:ea typeface="Inter"/>
                <a:cs typeface="Inter"/>
                <a:sym typeface="Inter"/>
              </a:rPr>
              <a:t> is historically significant because: </a:t>
            </a:r>
            <a:r>
              <a:rPr b="1" lang="en" sz="1300" u="sng">
                <a:solidFill>
                  <a:srgbClr val="E95C3D"/>
                </a:solidFill>
                <a:latin typeface="Inter"/>
                <a:ea typeface="Inter"/>
                <a:cs typeface="Inter"/>
                <a:sym typeface="Inter"/>
              </a:rPr>
              <a:t>It demonstrates the enduring struggle for autonomy, cultural survival, and justice against systemic oppression, profoundly influencing the histories and futures of Indigenous and settler societies.</a:t>
            </a:r>
            <a:endParaRPr b="1" sz="1300" u="sng">
              <a:solidFill>
                <a:srgbClr val="E95C3D"/>
              </a:solidFill>
              <a:latin typeface="Inter"/>
              <a:ea typeface="Inter"/>
              <a:cs typeface="Inter"/>
              <a:sym typeface="Inter"/>
            </a:endParaRPr>
          </a:p>
        </p:txBody>
      </p:sp>
      <p:sp>
        <p:nvSpPr>
          <p:cNvPr id="375" name="Google Shape;375;p52"/>
          <p:cNvSpPr txBox="1"/>
          <p:nvPr/>
        </p:nvSpPr>
        <p:spPr>
          <a:xfrm>
            <a:off x="5409984" y="2517952"/>
            <a:ext cx="1893300" cy="2045100"/>
          </a:xfrm>
          <a:prstGeom prst="rect">
            <a:avLst/>
          </a:prstGeom>
          <a:solidFill>
            <a:srgbClr val="FFFFFF"/>
          </a:solid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Who was affected?</a:t>
            </a:r>
            <a:endParaRPr sz="13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Indigenous peoples across the Americas including California, New Mexico, Chile, and Colombia. European settlers, priests, and soldiers were also involved.</a:t>
            </a:r>
            <a:endParaRPr sz="1300">
              <a:solidFill>
                <a:schemeClr val="dk1"/>
              </a:solidFill>
              <a:latin typeface="Inter"/>
              <a:ea typeface="Inter"/>
              <a:cs typeface="Inter"/>
              <a:sym typeface="Inter"/>
            </a:endParaRPr>
          </a:p>
        </p:txBody>
      </p:sp>
      <p:sp>
        <p:nvSpPr>
          <p:cNvPr id="383" name="Google Shape;383;p52"/>
          <p:cNvSpPr txBox="1"/>
          <p:nvPr/>
        </p:nvSpPr>
        <p:spPr>
          <a:xfrm>
            <a:off x="469731" y="1414993"/>
            <a:ext cx="1839900" cy="31479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latin typeface="Inter"/>
                <a:ea typeface="Inter"/>
                <a:cs typeface="Inter"/>
                <a:sym typeface="Inter"/>
              </a:rPr>
              <a:t>What are 3 examples of historical context that further demonstrate this topic’s historical significance?</a:t>
            </a:r>
            <a:endParaRPr sz="1100">
              <a:latin typeface="Inter"/>
              <a:ea typeface="Inter"/>
              <a:cs typeface="Inter"/>
              <a:sym typeface="Inter"/>
            </a:endParaRPr>
          </a:p>
          <a:p>
            <a:pPr indent="0" lvl="0" marL="0" rtl="0" algn="l">
              <a:spcBef>
                <a:spcPts val="0"/>
              </a:spcBef>
              <a:spcAft>
                <a:spcPts val="0"/>
              </a:spcAft>
              <a:buNone/>
            </a:pPr>
            <a:r>
              <a:t/>
            </a:r>
            <a:endParaRPr sz="600">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b="1" lang="en" sz="1200">
                <a:solidFill>
                  <a:srgbClr val="E95C3D"/>
                </a:solidFill>
                <a:latin typeface="Inter"/>
                <a:ea typeface="Inter"/>
                <a:cs typeface="Inter"/>
                <a:sym typeface="Inter"/>
              </a:rPr>
              <a:t>Voyages of </a:t>
            </a:r>
            <a:r>
              <a:rPr b="1" lang="en" sz="1200">
                <a:solidFill>
                  <a:srgbClr val="E95C3D"/>
                </a:solidFill>
                <a:latin typeface="Inter"/>
                <a:ea typeface="Inter"/>
                <a:cs typeface="Inter"/>
                <a:sym typeface="Inter"/>
              </a:rPr>
              <a:t>Columbus</a:t>
            </a:r>
            <a:endParaRPr sz="1200">
              <a:latin typeface="Inter"/>
              <a:ea typeface="Inter"/>
              <a:cs typeface="Inter"/>
              <a:sym typeface="Inter"/>
            </a:endParaRPr>
          </a:p>
          <a:p>
            <a:pPr indent="0" lvl="0" marL="482600" rtl="0" algn="l">
              <a:spcBef>
                <a:spcPts val="0"/>
              </a:spcBef>
              <a:spcAft>
                <a:spcPts val="0"/>
              </a:spcAft>
              <a:buNone/>
            </a:pPr>
            <a:r>
              <a:t/>
            </a:r>
            <a:endParaRPr sz="1200">
              <a:latin typeface="Inter"/>
              <a:ea typeface="Inter"/>
              <a:cs typeface="Inter"/>
              <a:sym typeface="Inter"/>
            </a:endParaRPr>
          </a:p>
          <a:p>
            <a:pPr indent="0" lvl="0" marL="482600" rtl="0" algn="l">
              <a:spcBef>
                <a:spcPts val="0"/>
              </a:spcBef>
              <a:spcAft>
                <a:spcPts val="0"/>
              </a:spcAft>
              <a:buNone/>
            </a:pPr>
            <a:r>
              <a:t/>
            </a:r>
            <a:endParaRPr sz="1200">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b="1" lang="en" sz="1200">
                <a:solidFill>
                  <a:srgbClr val="E95C3D"/>
                </a:solidFill>
                <a:latin typeface="Inter"/>
                <a:ea typeface="Inter"/>
                <a:cs typeface="Inter"/>
                <a:sym typeface="Inter"/>
              </a:rPr>
              <a:t>Spanish Colonization</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b="1" lang="en" sz="1200">
                <a:solidFill>
                  <a:srgbClr val="E95C3D"/>
                </a:solidFill>
                <a:latin typeface="Inter"/>
                <a:ea typeface="Inter"/>
                <a:cs typeface="Inter"/>
                <a:sym typeface="Inter"/>
              </a:rPr>
              <a:t>Columbian Exchange</a:t>
            </a:r>
            <a:endParaRPr sz="1200">
              <a:latin typeface="Inter"/>
              <a:ea typeface="Inter"/>
              <a:cs typeface="Inter"/>
              <a:sym typeface="Inter"/>
            </a:endParaRPr>
          </a:p>
        </p:txBody>
      </p:sp>
      <p:sp>
        <p:nvSpPr>
          <p:cNvPr id="384" name="Google Shape;384;p52"/>
          <p:cNvSpPr txBox="1"/>
          <p:nvPr/>
        </p:nvSpPr>
        <p:spPr>
          <a:xfrm>
            <a:off x="3378675" y="1333350"/>
            <a:ext cx="3924600" cy="7140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i="1" lang="en" sz="1300">
                <a:latin typeface="Inter"/>
                <a:ea typeface="Inter"/>
                <a:cs typeface="Inter"/>
                <a:sym typeface="Inter"/>
              </a:rPr>
              <a:t>To establish historical significance is to show that a historical event is worth remembering.</a:t>
            </a:r>
            <a:endParaRPr b="1" i="1" sz="1300">
              <a:latin typeface="Inter"/>
              <a:ea typeface="Inter"/>
              <a:cs typeface="Inter"/>
              <a:sym typeface="Inter"/>
            </a:endParaRPr>
          </a:p>
        </p:txBody>
      </p:sp>
      <p:sp>
        <p:nvSpPr>
          <p:cNvPr id="372" name="Google Shape;372;p52"/>
          <p:cNvSpPr txBox="1"/>
          <p:nvPr/>
        </p:nvSpPr>
        <p:spPr>
          <a:xfrm>
            <a:off x="2838495" y="3069786"/>
            <a:ext cx="2042700" cy="540900"/>
          </a:xfrm>
          <a:prstGeom prst="rect">
            <a:avLst/>
          </a:prstGeom>
          <a:solidFill>
            <a:schemeClr val="lt1"/>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600">
                <a:solidFill>
                  <a:schemeClr val="dk1"/>
                </a:solidFill>
                <a:latin typeface="Inter"/>
                <a:ea typeface="Inter"/>
                <a:cs typeface="Inter"/>
                <a:sym typeface="Inter"/>
              </a:rPr>
              <a:t>Indigenous Resistance</a:t>
            </a:r>
            <a:endParaRPr b="1" sz="1600">
              <a:solidFill>
                <a:schemeClr val="dk1"/>
              </a:solidFill>
              <a:latin typeface="Inter"/>
              <a:ea typeface="Inter"/>
              <a:cs typeface="Inter"/>
              <a:sym typeface="Inter"/>
            </a:endParaRPr>
          </a:p>
        </p:txBody>
      </p:sp>
      <p:pic>
        <p:nvPicPr>
          <p:cNvPr id="385" name="Google Shape;385;p52"/>
          <p:cNvPicPr preferRelativeResize="0"/>
          <p:nvPr/>
        </p:nvPicPr>
        <p:blipFill>
          <a:blip r:embed="rId5">
            <a:alphaModFix/>
          </a:blip>
          <a:stretch>
            <a:fillRect/>
          </a:stretch>
        </p:blipFill>
        <p:spPr>
          <a:xfrm>
            <a:off x="2686700" y="1278908"/>
            <a:ext cx="822875" cy="8228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0" name="Shape 170"/>
        <p:cNvGrpSpPr/>
        <p:nvPr/>
      </p:nvGrpSpPr>
      <p:grpSpPr>
        <a:xfrm>
          <a:off x="0" y="0"/>
          <a:ext cx="0" cy="0"/>
          <a:chOff x="0" y="0"/>
          <a:chExt cx="0" cy="0"/>
        </a:xfrm>
      </p:grpSpPr>
      <p:pic>
        <p:nvPicPr>
          <p:cNvPr id="171" name="Google Shape;171;p38"/>
          <p:cNvPicPr preferRelativeResize="0"/>
          <p:nvPr/>
        </p:nvPicPr>
        <p:blipFill>
          <a:blip r:embed="rId3">
            <a:alphaModFix/>
          </a:blip>
          <a:stretch>
            <a:fillRect/>
          </a:stretch>
        </p:blipFill>
        <p:spPr>
          <a:xfrm>
            <a:off x="760100" y="1685274"/>
            <a:ext cx="921475" cy="921475"/>
          </a:xfrm>
          <a:prstGeom prst="rect">
            <a:avLst/>
          </a:prstGeom>
          <a:noFill/>
          <a:ln>
            <a:noFill/>
          </a:ln>
        </p:spPr>
      </p:pic>
      <p:pic>
        <p:nvPicPr>
          <p:cNvPr id="172" name="Google Shape;172;p38"/>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73" name="Google Shape;173;p38"/>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latin typeface="Halant"/>
                <a:ea typeface="Halant"/>
                <a:cs typeface="Halant"/>
                <a:sym typeface="Halant"/>
              </a:rPr>
              <a:t>Historical Significance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Indigenous Resistance</a:t>
            </a:r>
            <a:endParaRPr sz="2500">
              <a:latin typeface="Plus Jakarta Sans Medium"/>
              <a:ea typeface="Plus Jakarta Sans Medium"/>
              <a:cs typeface="Plus Jakarta Sans Medium"/>
              <a:sym typeface="Plus Jakarta Sans Medium"/>
            </a:endParaRPr>
          </a:p>
        </p:txBody>
      </p:sp>
      <p:pic>
        <p:nvPicPr>
          <p:cNvPr id="174" name="Google Shape;174;p38"/>
          <p:cNvPicPr preferRelativeResize="0"/>
          <p:nvPr/>
        </p:nvPicPr>
        <p:blipFill>
          <a:blip r:embed="rId5">
            <a:alphaModFix/>
          </a:blip>
          <a:stretch>
            <a:fillRect/>
          </a:stretch>
        </p:blipFill>
        <p:spPr>
          <a:xfrm>
            <a:off x="216272" y="230997"/>
            <a:ext cx="1056536" cy="438114"/>
          </a:xfrm>
          <a:prstGeom prst="rect">
            <a:avLst/>
          </a:prstGeom>
          <a:noFill/>
          <a:ln>
            <a:noFill/>
          </a:ln>
        </p:spPr>
      </p:pic>
      <p:sp>
        <p:nvSpPr>
          <p:cNvPr id="175" name="Google Shape;175;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6" name="Google Shape;176;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77" name="Google Shape;177;p38"/>
          <p:cNvGraphicFramePr/>
          <p:nvPr/>
        </p:nvGraphicFramePr>
        <p:xfrm>
          <a:off x="455300" y="3418500"/>
          <a:ext cx="3000000" cy="3000000"/>
        </p:xfrm>
        <a:graphic>
          <a:graphicData uri="http://schemas.openxmlformats.org/drawingml/2006/table">
            <a:tbl>
              <a:tblPr>
                <a:noFill/>
                <a:tableStyleId>{52378F99-2783-49E4-AE8A-6AA621A977C5}</a:tableStyleId>
              </a:tblPr>
              <a:tblGrid>
                <a:gridCol w="6918375"/>
              </a:tblGrid>
              <a:tr h="431125">
                <a:tc>
                  <a:txBody>
                    <a:bodyPr/>
                    <a:lstStyle/>
                    <a:p>
                      <a:pPr indent="0" lvl="0" marL="0" rtl="0" algn="l">
                        <a:lnSpc>
                          <a:spcPct val="115000"/>
                        </a:lnSpc>
                        <a:spcBef>
                          <a:spcPts val="0"/>
                        </a:spcBef>
                        <a:spcAft>
                          <a:spcPts val="0"/>
                        </a:spcAft>
                        <a:buNone/>
                      </a:pPr>
                      <a:r>
                        <a:rPr b="1" lang="en" sz="1300">
                          <a:solidFill>
                            <a:srgbClr val="0F0F0F"/>
                          </a:solidFill>
                          <a:highlight>
                            <a:srgbClr val="FFFFFF"/>
                          </a:highlight>
                          <a:latin typeface="Halant"/>
                          <a:ea typeface="Halant"/>
                          <a:cs typeface="Halant"/>
                          <a:sym typeface="Halant"/>
                        </a:rPr>
                        <a:t>Toypurina: Rebelling Against the Mission System- </a:t>
                      </a:r>
                      <a:r>
                        <a:rPr b="1" lang="en" sz="1300">
                          <a:latin typeface="Halant"/>
                          <a:ea typeface="Halant"/>
                          <a:cs typeface="Halant"/>
                          <a:sym typeface="Halant"/>
                        </a:rPr>
                        <a:t>Vi</a:t>
                      </a:r>
                      <a:r>
                        <a:rPr b="1" lang="en" sz="1300">
                          <a:latin typeface="Halant"/>
                          <a:ea typeface="Halant"/>
                          <a:cs typeface="Halant"/>
                          <a:sym typeface="Halant"/>
                        </a:rPr>
                        <a:t>deo Transcript:</a:t>
                      </a:r>
                      <a:endParaRPr sz="1300">
                        <a:latin typeface="Halant"/>
                        <a:ea typeface="Halant"/>
                        <a:cs typeface="Halant"/>
                        <a:sym typeface="Halant"/>
                      </a:endParaRPr>
                    </a:p>
                    <a:p>
                      <a:pPr indent="0" lvl="0" marL="0" rtl="0" algn="l">
                        <a:spcBef>
                          <a:spcPts val="0"/>
                        </a:spcBef>
                        <a:spcAft>
                          <a:spcPts val="0"/>
                        </a:spcAft>
                        <a:buNone/>
                      </a:pPr>
                      <a:r>
                        <a:rPr lang="en" sz="1200">
                          <a:latin typeface="Inter"/>
                          <a:ea typeface="Inter"/>
                          <a:cs typeface="Inter"/>
                          <a:sym typeface="Inter"/>
                        </a:rPr>
                        <a:t> Imagine one day you were free to live life according to your own beliefs and customs, and the next, you were forced to worship a god you didn't believe in and adopt a whole new way of life.  That's what happened to a Tongva woman named </a:t>
                      </a:r>
                      <a:r>
                        <a:rPr lang="en" sz="1200">
                          <a:latin typeface="Inter"/>
                          <a:ea typeface="Inter"/>
                          <a:cs typeface="Inter"/>
                          <a:sym typeface="Inter"/>
                        </a:rPr>
                        <a:t>Toypurina.</a:t>
                      </a:r>
                      <a:r>
                        <a:rPr lang="en" sz="1200">
                          <a:latin typeface="Inter"/>
                          <a:ea typeface="Inter"/>
                          <a:cs typeface="Inter"/>
                          <a:sym typeface="Inter"/>
                        </a:rPr>
                        <a:t> But she didn't go down without a fight. </a:t>
                      </a:r>
                      <a:r>
                        <a:rPr lang="en" sz="1200">
                          <a:latin typeface="Inter"/>
                          <a:ea typeface="Inter"/>
                          <a:cs typeface="Inter"/>
                          <a:sym typeface="Inter"/>
                        </a:rPr>
                        <a:t>Toypurina</a:t>
                      </a:r>
                      <a:r>
                        <a:rPr lang="en" sz="1200">
                          <a:latin typeface="Inter"/>
                          <a:ea typeface="Inter"/>
                          <a:cs typeface="Inter"/>
                          <a:sym typeface="Inter"/>
                        </a:rPr>
                        <a:t> was born in 1760 in present day California in the village of Japchui, part of the wider Tongva community. When she was 11, she witnessed the arrival of Franciscan monks, who had come to convert the local people to Christianity on behalf of the Spanish Empire. Between 1772 and 1785, they baptized over 1,000 Tongva into the Catholic Church and renamed them Gabrielinos. Because of the changes brought by the monks, by the time Toypurina had reached her early 20s, her village was struggling to survive. But Toypurina had become a respected medicine woman, someone who people came to for help. One such person was Gabrielino Nicolás José, who proposed a plan to rebel against the Spanish colonists.  Toypurina convinced eight villages to join the rebellion, and they set out to destroy the San Gabriel Mission. But the Spanish had heard of their plan and laid a trap, capturing 21 people, many of whom were brutally whipped and sent back to their villages as examples. Toypurina was interrogated, but refused to sit, declaring, I hate the Padres and all of you for living here on my native soil. Cast by her Spanish captors as a kind of evil witch, she was tried for her part in the rebellion, forcibly converted to Christianity, and jailed for several years. The Spanish ultimately banished her to another mission, far away from her home. Today, Toypurina is revered by many as an Indigenous leader who sacrificed in defense of her people's way of life.  What other ways have Indigenous peoples advocated for their rights and freedoms in U.S. history?</a:t>
                      </a:r>
                      <a:endParaRPr sz="1200">
                        <a:latin typeface="Inter"/>
                        <a:ea typeface="Inter"/>
                        <a:cs typeface="Inter"/>
                        <a:sym typeface="Inter"/>
                      </a:endParaRPr>
                    </a:p>
                  </a:txBody>
                  <a:tcPr marT="91425" marB="91425" marR="91425" marL="91425"/>
                </a:tc>
              </a:tr>
            </a:tbl>
          </a:graphicData>
        </a:graphic>
      </p:graphicFrame>
      <p:sp>
        <p:nvSpPr>
          <p:cNvPr id="178" name="Google Shape;178;p38"/>
          <p:cNvSpPr txBox="1"/>
          <p:nvPr/>
        </p:nvSpPr>
        <p:spPr>
          <a:xfrm>
            <a:off x="1700625" y="1734711"/>
            <a:ext cx="5673000" cy="822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Historical Significance</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identifying and exploring the reasons why historical people, places, events, or ideas are worth remembering; that is, their historical significance.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179" name="Google Shape;179;p38"/>
          <p:cNvSpPr txBox="1"/>
          <p:nvPr/>
        </p:nvSpPr>
        <p:spPr>
          <a:xfrm>
            <a:off x="455225" y="2548875"/>
            <a:ext cx="6918300" cy="822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New York Historical Society</a:t>
            </a:r>
            <a:endParaRPr b="1" sz="1200">
              <a:solidFill>
                <a:srgbClr val="000000"/>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This video is adapted from the life story of Toypurina in the New York Historical Society’s Women &amp; the American Story curriculum. The video was produced by the New York Historical Society’s Teen Leaders interns in collaboration with the Untold project.</a:t>
            </a:r>
            <a:endParaRPr sz="1000">
              <a:solidFill>
                <a:schemeClr val="dk1"/>
              </a:solidFill>
              <a:latin typeface="Inter"/>
              <a:ea typeface="Inter"/>
              <a:cs typeface="Inter"/>
              <a:sym typeface="Inter"/>
            </a:endParaRPr>
          </a:p>
        </p:txBody>
      </p:sp>
      <p:sp>
        <p:nvSpPr>
          <p:cNvPr id="180" name="Google Shape;180;p38"/>
          <p:cNvSpPr txBox="1"/>
          <p:nvPr/>
        </p:nvSpPr>
        <p:spPr>
          <a:xfrm>
            <a:off x="455300" y="7681800"/>
            <a:ext cx="6861900" cy="1939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Questions:</a:t>
            </a:r>
            <a:endParaRPr b="1" sz="1300">
              <a:solidFill>
                <a:schemeClr val="dk1"/>
              </a:solidFill>
              <a:latin typeface="Halant"/>
              <a:ea typeface="Halant"/>
              <a:cs typeface="Halant"/>
              <a:sym typeface="Halant"/>
            </a:endParaRPr>
          </a:p>
          <a:p>
            <a:pPr indent="0" lvl="0" marL="0" rtl="0" algn="l">
              <a:spcBef>
                <a:spcPts val="0"/>
              </a:spcBef>
              <a:spcAft>
                <a:spcPts val="0"/>
              </a:spcAft>
              <a:buNone/>
            </a:pPr>
            <a:r>
              <a:t/>
            </a:r>
            <a:endParaRPr b="1" sz="1300">
              <a:solidFill>
                <a:schemeClr val="dk1"/>
              </a:solidFill>
              <a:latin typeface="Halant"/>
              <a:ea typeface="Halant"/>
              <a:cs typeface="Halant"/>
              <a:sym typeface="Halant"/>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Who was Toypurina? What role did she play in resisting Spanish colonization?</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actions did the Spanish take against Toypurina and others involved in the rebellion at the San Gabriel Mission?</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4" name="Shape 184"/>
        <p:cNvGrpSpPr/>
        <p:nvPr/>
      </p:nvGrpSpPr>
      <p:grpSpPr>
        <a:xfrm>
          <a:off x="0" y="0"/>
          <a:ext cx="0" cy="0"/>
          <a:chOff x="0" y="0"/>
          <a:chExt cx="0" cy="0"/>
        </a:xfrm>
      </p:grpSpPr>
      <p:sp>
        <p:nvSpPr>
          <p:cNvPr id="185" name="Google Shape;185;p39"/>
          <p:cNvSpPr txBox="1"/>
          <p:nvPr/>
        </p:nvSpPr>
        <p:spPr>
          <a:xfrm>
            <a:off x="0" y="0"/>
            <a:ext cx="7772400" cy="1061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100">
                <a:solidFill>
                  <a:schemeClr val="dk1"/>
                </a:solidFill>
                <a:latin typeface="Halant"/>
                <a:ea typeface="Halant"/>
                <a:cs typeface="Halant"/>
                <a:sym typeface="Halant"/>
              </a:rPr>
              <a:t>“Resistance and Rebellion on the Spanish Frontier”</a:t>
            </a:r>
            <a:endParaRPr sz="2100">
              <a:solidFill>
                <a:schemeClr val="dk1"/>
              </a:solidFill>
              <a:latin typeface="Halant"/>
              <a:ea typeface="Halant"/>
              <a:cs typeface="Halant"/>
              <a:sym typeface="Halant"/>
            </a:endParaRPr>
          </a:p>
        </p:txBody>
      </p:sp>
      <p:pic>
        <p:nvPicPr>
          <p:cNvPr id="186" name="Google Shape;186;p3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7" name="Google Shape;187;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8" name="Google Shape;188;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9" name="Google Shape;189;p39"/>
          <p:cNvPicPr preferRelativeResize="0"/>
          <p:nvPr/>
        </p:nvPicPr>
        <p:blipFill>
          <a:blip r:embed="rId4">
            <a:alphaModFix/>
          </a:blip>
          <a:stretch>
            <a:fillRect/>
          </a:stretch>
        </p:blipFill>
        <p:spPr>
          <a:xfrm>
            <a:off x="226481" y="76722"/>
            <a:ext cx="816414" cy="338543"/>
          </a:xfrm>
          <a:prstGeom prst="rect">
            <a:avLst/>
          </a:prstGeom>
          <a:noFill/>
          <a:ln>
            <a:noFill/>
          </a:ln>
        </p:spPr>
      </p:pic>
      <p:graphicFrame>
        <p:nvGraphicFramePr>
          <p:cNvPr id="190" name="Google Shape;190;p39"/>
          <p:cNvGraphicFramePr/>
          <p:nvPr/>
        </p:nvGraphicFramePr>
        <p:xfrm>
          <a:off x="469041" y="1323835"/>
          <a:ext cx="3000000" cy="3000000"/>
        </p:xfrm>
        <a:graphic>
          <a:graphicData uri="http://schemas.openxmlformats.org/drawingml/2006/table">
            <a:tbl>
              <a:tblPr>
                <a:noFill/>
                <a:tableStyleId>{C171BDC0-394D-4496-B4F6-FE3D63860A5D}</a:tableStyleId>
              </a:tblPr>
              <a:tblGrid>
                <a:gridCol w="6969025"/>
              </a:tblGrid>
              <a:tr h="299750">
                <a:tc>
                  <a:txBody>
                    <a:bodyPr/>
                    <a:lstStyle/>
                    <a:p>
                      <a:pPr indent="0" lvl="0" marL="0" rtl="0" algn="l">
                        <a:spcBef>
                          <a:spcPts val="0"/>
                        </a:spcBef>
                        <a:spcAft>
                          <a:spcPts val="0"/>
                        </a:spcAft>
                        <a:buNone/>
                      </a:pPr>
                      <a:r>
                        <a:rPr lang="en" sz="1200">
                          <a:latin typeface="Halant"/>
                          <a:ea typeface="Halant"/>
                          <a:cs typeface="Halant"/>
                          <a:sym typeface="Halant"/>
                        </a:rPr>
                        <a:t>Source: Caroline A. Williams</a:t>
                      </a:r>
                      <a:r>
                        <a:rPr lang="en" sz="1200">
                          <a:solidFill>
                            <a:srgbClr val="000000"/>
                          </a:solidFill>
                          <a:latin typeface="Halant"/>
                          <a:ea typeface="Halant"/>
                          <a:cs typeface="Halant"/>
                          <a:sym typeface="Halant"/>
                        </a:rPr>
                        <a:t>, "</a:t>
                      </a:r>
                      <a:r>
                        <a:rPr lang="en" sz="1200">
                          <a:solidFill>
                            <a:srgbClr val="2A2A2A"/>
                          </a:solidFill>
                          <a:latin typeface="Halant"/>
                          <a:ea typeface="Halant"/>
                          <a:cs typeface="Halant"/>
                          <a:sym typeface="Halant"/>
                        </a:rPr>
                        <a:t>Resistance and Rebellion on the Spanish Frontier: Native Responses to Colonization in the Colombian Chocó, 1670-1690</a:t>
                      </a:r>
                      <a:r>
                        <a:rPr lang="en" sz="1200">
                          <a:solidFill>
                            <a:srgbClr val="000000"/>
                          </a:solidFill>
                          <a:latin typeface="Halant"/>
                          <a:ea typeface="Halant"/>
                          <a:cs typeface="Halant"/>
                          <a:sym typeface="Halant"/>
                        </a:rPr>
                        <a:t>," </a:t>
                      </a:r>
                      <a:r>
                        <a:rPr i="1" lang="en" sz="1200">
                          <a:latin typeface="Halant"/>
                          <a:ea typeface="Halant"/>
                          <a:cs typeface="Halant"/>
                          <a:sym typeface="Halant"/>
                        </a:rPr>
                        <a:t>Hispanic American</a:t>
                      </a:r>
                      <a:r>
                        <a:rPr i="1" lang="en" sz="1200">
                          <a:solidFill>
                            <a:srgbClr val="000000"/>
                          </a:solidFill>
                          <a:latin typeface="Halant"/>
                          <a:ea typeface="Halant"/>
                          <a:cs typeface="Halant"/>
                          <a:sym typeface="Halant"/>
                        </a:rPr>
                        <a:t> Historical Review</a:t>
                      </a:r>
                      <a:r>
                        <a:rPr lang="en" sz="1200">
                          <a:solidFill>
                            <a:srgbClr val="000000"/>
                          </a:solidFill>
                          <a:latin typeface="Halant"/>
                          <a:ea typeface="Halant"/>
                          <a:cs typeface="Halant"/>
                          <a:sym typeface="Halant"/>
                        </a:rPr>
                        <a:t> </a:t>
                      </a:r>
                      <a:r>
                        <a:rPr lang="en" sz="1200">
                          <a:latin typeface="Halant"/>
                          <a:ea typeface="Halant"/>
                          <a:cs typeface="Halant"/>
                          <a:sym typeface="Halant"/>
                        </a:rPr>
                        <a:t>79</a:t>
                      </a:r>
                      <a:r>
                        <a:rPr lang="en" sz="1200">
                          <a:solidFill>
                            <a:srgbClr val="000000"/>
                          </a:solidFill>
                          <a:latin typeface="Halant"/>
                          <a:ea typeface="Halant"/>
                          <a:cs typeface="Halant"/>
                          <a:sym typeface="Halant"/>
                        </a:rPr>
                        <a:t>, </a:t>
                      </a:r>
                      <a:r>
                        <a:rPr lang="en" sz="1200">
                          <a:latin typeface="Halant"/>
                          <a:ea typeface="Halant"/>
                          <a:cs typeface="Halant"/>
                          <a:sym typeface="Halant"/>
                        </a:rPr>
                        <a:t>3</a:t>
                      </a:r>
                      <a:r>
                        <a:rPr lang="en" sz="1200">
                          <a:solidFill>
                            <a:srgbClr val="000000"/>
                          </a:solidFill>
                          <a:latin typeface="Halant"/>
                          <a:ea typeface="Halant"/>
                          <a:cs typeface="Halant"/>
                          <a:sym typeface="Halant"/>
                        </a:rPr>
                        <a:t> (1</a:t>
                      </a:r>
                      <a:r>
                        <a:rPr lang="en" sz="1200">
                          <a:latin typeface="Halant"/>
                          <a:ea typeface="Halant"/>
                          <a:cs typeface="Halant"/>
                          <a:sym typeface="Halant"/>
                        </a:rPr>
                        <a:t>999</a:t>
                      </a:r>
                      <a:r>
                        <a:rPr lang="en" sz="1200">
                          <a:solidFill>
                            <a:srgbClr val="000000"/>
                          </a:solidFill>
                          <a:latin typeface="Halant"/>
                          <a:ea typeface="Halant"/>
                          <a:cs typeface="Halant"/>
                          <a:sym typeface="Halant"/>
                        </a:rPr>
                        <a:t>).</a:t>
                      </a:r>
                      <a:endParaRPr sz="1200">
                        <a:latin typeface="Halant"/>
                        <a:ea typeface="Halant"/>
                        <a:cs typeface="Halant"/>
                        <a:sym typeface="Halant"/>
                      </a:endParaRPr>
                    </a:p>
                    <a:p>
                      <a:pPr indent="0" lvl="0" marL="0" rtl="0" algn="l">
                        <a:spcBef>
                          <a:spcPts val="0"/>
                        </a:spcBef>
                        <a:spcAft>
                          <a:spcPts val="0"/>
                        </a:spcAft>
                        <a:buNone/>
                      </a:pPr>
                      <a:r>
                        <a:t/>
                      </a:r>
                      <a:endParaRPr i="1" sz="12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Caroline A. Williams </a:t>
                      </a:r>
                      <a:r>
                        <a:rPr lang="en" sz="1000">
                          <a:solidFill>
                            <a:schemeClr val="dk1"/>
                          </a:solidFill>
                          <a:highlight>
                            <a:srgbClr val="FFFFFF"/>
                          </a:highlight>
                          <a:latin typeface="Inter"/>
                          <a:ea typeface="Inter"/>
                          <a:cs typeface="Inter"/>
                          <a:sym typeface="Inter"/>
                        </a:rPr>
                        <a:t>was a senior lecturer in Latin American history at the University of Bristol.</a:t>
                      </a:r>
                      <a:endParaRPr sz="1000">
                        <a:solidFill>
                          <a:schemeClr val="dk1"/>
                        </a:solidFill>
                        <a:highlight>
                          <a:srgbClr val="FFFFFF"/>
                        </a:highlight>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005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For more than a century after initial contact at the beginning of the sixteenth century, the Choco peoples repeatedly repulsed Spanish attempts to penetrate into their territory. By the early decades of the seventeenth century, a combination of factors, including indigenous demographic decline and more frequent contacts between native peoples and Spanish explorers from the cities of the Cauca Valley, enabled colonizers to establish a foothold in the Choco…</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Over the next half century, Spanish domination proved to be partial and far from secure. It was not until the 1690s that, following a major but ultimately unsuccessful Indian rebellion, Spanish occupation and colonization of the Choco began in earnest. Thereafter, Indian resistance became more passive, taking the form of flight from Spanish settlements, resistance to acculturation or hispanicization, and rejection of Christianity….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indigenous population also offered outright resistance to the activities of the Franciscans. Indian resistance manifested itself in a number of ways. They refused, for example, to accept the friars' authority or to attend catechism… Fray Miguel de Vera, who met so much resistance in the small hamlet of Taita that he eventually abandoned the Choco mission, also reported that the Indians resisted any form of subjugation, and that he was failing completely in his attempts to teach the Christian doctrine to the Indians…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 times Indians also challenged the missionaries with direct and violent resistance. In May 1674, for example, Marzal reported that the Indians of the settlement of Lloro had taken up arms against the leader of the Franciscan mission, Castro Rivadeneyra… Two years later, in 1676, the president of the Franciscan hospice in the city of Antioquia, Fray Francisco Caro, reported an incident involving another missionary in the Choco, Fray Francisco Garcia, who was apparently attacked for ordering an Indian to pray. Such attacks were clearly part of more widespread resistance to white incursions, as all Spaniards in the Choco appear to have felt at risk. The miner Domingo de Veitia y Gamboa, for example, wrote from Lloro in September 1674 that "the Indians . . . every day say they want to kill us.”...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On January 15, 1684, a large-scale rebellion broke out in the settlement of Negua; the revolt spread through Citara territory and resulted in the massacre of most Spanish inhabitants and their servants: missionaries, miners, and Spanish traders, as well as mestizos, mulattos, slaves, and Indian porters from the interior. More than one hundred people were killed in the violence, which involved hundreds of Indians and spread rapidly across the province. The rebels burned down settlements and churches, and took church ornaments and the possessions of Spanish residents.</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4" name="Shape 194"/>
        <p:cNvGrpSpPr/>
        <p:nvPr/>
      </p:nvGrpSpPr>
      <p:grpSpPr>
        <a:xfrm>
          <a:off x="0" y="0"/>
          <a:ext cx="0" cy="0"/>
          <a:chOff x="0" y="0"/>
          <a:chExt cx="0" cy="0"/>
        </a:xfrm>
      </p:grpSpPr>
      <p:sp>
        <p:nvSpPr>
          <p:cNvPr id="195" name="Google Shape;195;p40"/>
          <p:cNvSpPr txBox="1"/>
          <p:nvPr/>
        </p:nvSpPr>
        <p:spPr>
          <a:xfrm>
            <a:off x="0" y="0"/>
            <a:ext cx="7772400" cy="1061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Historical Significance</a:t>
            </a:r>
            <a:endParaRPr>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200">
                <a:solidFill>
                  <a:schemeClr val="dk1"/>
                </a:solidFill>
                <a:latin typeface="Plus Jakarta Sans"/>
                <a:ea typeface="Plus Jakarta Sans"/>
                <a:cs typeface="Plus Jakarta Sans"/>
                <a:sym typeface="Plus Jakarta Sans"/>
              </a:rPr>
              <a:t>Reading Questions</a:t>
            </a:r>
            <a:endParaRPr sz="2200">
              <a:solidFill>
                <a:schemeClr val="dk1"/>
              </a:solidFill>
              <a:latin typeface="Plus Jakarta Sans"/>
              <a:ea typeface="Plus Jakarta Sans"/>
              <a:cs typeface="Plus Jakarta Sans"/>
              <a:sym typeface="Plus Jakarta Sans"/>
            </a:endParaRPr>
          </a:p>
        </p:txBody>
      </p:sp>
      <p:pic>
        <p:nvPicPr>
          <p:cNvPr id="196" name="Google Shape;196;p4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7" name="Google Shape;197;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8" name="Google Shape;198;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9" name="Google Shape;199;p4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00" name="Google Shape;200;p40"/>
          <p:cNvSpPr txBox="1"/>
          <p:nvPr/>
        </p:nvSpPr>
        <p:spPr>
          <a:xfrm>
            <a:off x="594300" y="1188688"/>
            <a:ext cx="6583800" cy="7591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While reading the secondary source, use three highlighters to identify Claims, Evidence, and Reasoning in the excerpt. Then answer the questions that follow.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Claim- A statement that identifies the argument</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Evidence- Specific facts, data, examples or details that support the claim</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Reasoning- The explanation or analysis that connects the evidence to the claim</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main participants in this example of resistance?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what happened during this resistance in your own words in 2-3 sentences.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sparked this Indigenous resistance against the Europeans?</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 impact of this resistance?</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In exactly 6 words, summarize this example of Indigenous resistance.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p:txBody>
      </p:sp>
      <p:sp>
        <p:nvSpPr>
          <p:cNvPr id="201" name="Google Shape;201;p40"/>
          <p:cNvSpPr/>
          <p:nvPr/>
        </p:nvSpPr>
        <p:spPr>
          <a:xfrm>
            <a:off x="683850" y="1705975"/>
            <a:ext cx="431100" cy="177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2" name="Google Shape;202;p40"/>
          <p:cNvSpPr/>
          <p:nvPr/>
        </p:nvSpPr>
        <p:spPr>
          <a:xfrm>
            <a:off x="683850" y="1916950"/>
            <a:ext cx="431100" cy="177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3" name="Google Shape;203;p40"/>
          <p:cNvSpPr/>
          <p:nvPr/>
        </p:nvSpPr>
        <p:spPr>
          <a:xfrm>
            <a:off x="683850" y="2127925"/>
            <a:ext cx="431100" cy="177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7" name="Shape 207"/>
        <p:cNvGrpSpPr/>
        <p:nvPr/>
      </p:nvGrpSpPr>
      <p:grpSpPr>
        <a:xfrm>
          <a:off x="0" y="0"/>
          <a:ext cx="0" cy="0"/>
          <a:chOff x="0" y="0"/>
          <a:chExt cx="0" cy="0"/>
        </a:xfrm>
      </p:grpSpPr>
      <p:sp>
        <p:nvSpPr>
          <p:cNvPr id="208" name="Google Shape;208;p41"/>
          <p:cNvSpPr txBox="1"/>
          <p:nvPr/>
        </p:nvSpPr>
        <p:spPr>
          <a:xfrm>
            <a:off x="0" y="0"/>
            <a:ext cx="7772400" cy="1061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100">
                <a:solidFill>
                  <a:schemeClr val="dk1"/>
                </a:solidFill>
                <a:latin typeface="Halant"/>
                <a:ea typeface="Halant"/>
                <a:cs typeface="Halant"/>
                <a:sym typeface="Halant"/>
              </a:rPr>
              <a:t>“Chile’s Indigenous”</a:t>
            </a:r>
            <a:endParaRPr sz="2100">
              <a:solidFill>
                <a:schemeClr val="dk1"/>
              </a:solidFill>
              <a:latin typeface="Halant"/>
              <a:ea typeface="Halant"/>
              <a:cs typeface="Halant"/>
              <a:sym typeface="Halant"/>
            </a:endParaRPr>
          </a:p>
        </p:txBody>
      </p:sp>
      <p:pic>
        <p:nvPicPr>
          <p:cNvPr id="209" name="Google Shape;209;p4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10" name="Google Shape;210;p4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1" name="Google Shape;211;p4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12" name="Google Shape;212;p41"/>
          <p:cNvPicPr preferRelativeResize="0"/>
          <p:nvPr/>
        </p:nvPicPr>
        <p:blipFill>
          <a:blip r:embed="rId4">
            <a:alphaModFix/>
          </a:blip>
          <a:stretch>
            <a:fillRect/>
          </a:stretch>
        </p:blipFill>
        <p:spPr>
          <a:xfrm>
            <a:off x="226481" y="76722"/>
            <a:ext cx="816414" cy="338543"/>
          </a:xfrm>
          <a:prstGeom prst="rect">
            <a:avLst/>
          </a:prstGeom>
          <a:noFill/>
          <a:ln>
            <a:noFill/>
          </a:ln>
        </p:spPr>
      </p:pic>
      <p:graphicFrame>
        <p:nvGraphicFramePr>
          <p:cNvPr id="213" name="Google Shape;213;p41"/>
          <p:cNvGraphicFramePr/>
          <p:nvPr/>
        </p:nvGraphicFramePr>
        <p:xfrm>
          <a:off x="469041" y="1171435"/>
          <a:ext cx="3000000" cy="3000000"/>
        </p:xfrm>
        <a:graphic>
          <a:graphicData uri="http://schemas.openxmlformats.org/drawingml/2006/table">
            <a:tbl>
              <a:tblPr>
                <a:noFill/>
                <a:tableStyleId>{C171BDC0-394D-4496-B4F6-FE3D63860A5D}</a:tableStyleId>
              </a:tblPr>
              <a:tblGrid>
                <a:gridCol w="6969025"/>
              </a:tblGrid>
              <a:tr h="299750">
                <a:tc>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Jacob Sauer, "When Chile’s Indigenous Made the Spanish Back Down," </a:t>
                      </a:r>
                      <a:r>
                        <a:rPr i="1" lang="en" sz="1200">
                          <a:solidFill>
                            <a:schemeClr val="dk1"/>
                          </a:solidFill>
                          <a:latin typeface="Halant"/>
                          <a:ea typeface="Halant"/>
                          <a:cs typeface="Halant"/>
                          <a:sym typeface="Halant"/>
                        </a:rPr>
                        <a:t>Americas Quarterly</a:t>
                      </a:r>
                      <a:r>
                        <a:rPr lang="en" sz="1200">
                          <a:solidFill>
                            <a:schemeClr val="dk1"/>
                          </a:solidFill>
                          <a:latin typeface="Halant"/>
                          <a:ea typeface="Halant"/>
                          <a:cs typeface="Halant"/>
                          <a:sym typeface="Halant"/>
                        </a:rPr>
                        <a:t>, July 26, 2022.</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solidFill>
                            <a:schemeClr val="dk1"/>
                          </a:solidFill>
                          <a:latin typeface="Inter"/>
                          <a:ea typeface="Inter"/>
                          <a:cs typeface="Inter"/>
                          <a:sym typeface="Inter"/>
                        </a:rPr>
                        <a:t>Note: Jacob Sauer is a senior lecturer in anthropology at Vanderbilt University</a:t>
                      </a:r>
                      <a:r>
                        <a:rPr lang="en" sz="1000">
                          <a:solidFill>
                            <a:schemeClr val="dk1"/>
                          </a:solidFill>
                          <a:highlight>
                            <a:srgbClr val="FFFFFF"/>
                          </a:highlight>
                          <a:latin typeface="Inter"/>
                          <a:ea typeface="Inter"/>
                          <a:cs typeface="Inter"/>
                          <a:sym typeface="Inter"/>
                        </a:rPr>
                        <a:t>.</a:t>
                      </a:r>
                      <a:endParaRPr sz="1000">
                        <a:solidFill>
                          <a:schemeClr val="dk1"/>
                        </a:solidFill>
                        <a:highlight>
                          <a:srgbClr val="FFFFFF"/>
                        </a:highlight>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0050">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Spanish first encountered the Mapuche people, the largest Indigenous group in modern-day Chile, in 1537… the Spanish would soon discover they had encountered a fierce and resilient adversary. In 1553, the Spaniards were taken by surprise by a highly coordinated and devastating attack. The Mapuche killed the Spanish governor in a fort called Tucapel and forced the Spaniards to abandon all but one of their settlements in Mapuche territory.</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 Mapuche war chief named Lautaro—formerly a Spanish captive—even led a march on the colonial capital, Santiago. The Spanish were on the ropes for five years, until reinforcements from Peru helped them defeat the Mapuche and retake their settlements. But Mapuche resistance didn’t end there. It was only the beginning of the War of Arauco, a struggle between Spaniards and Mapuche that lasted nearly a century—and only ended with peace negotiations that heavily favored the Mapuche…</a:t>
                      </a:r>
                      <a:endParaRPr sz="1100">
                        <a:solidFill>
                          <a:schemeClr val="dk1"/>
                        </a:solidFill>
                        <a:latin typeface="Inter"/>
                        <a:ea typeface="Inter"/>
                        <a:cs typeface="Inter"/>
                        <a:sym typeface="Inter"/>
                      </a:endParaRPr>
                    </a:p>
                    <a:p>
                      <a:pPr indent="0" lvl="0" marL="0" rtl="0" algn="l">
                        <a:lnSpc>
                          <a:spcPct val="100000"/>
                        </a:lnSpc>
                        <a:spcBef>
                          <a:spcPts val="1000"/>
                        </a:spcBef>
                        <a:spcAft>
                          <a:spcPts val="0"/>
                        </a:spcAft>
                        <a:buClr>
                          <a:schemeClr val="dk1"/>
                        </a:buClr>
                        <a:buSzPts val="1100"/>
                        <a:buFont typeface="Arial"/>
                        <a:buNone/>
                      </a:pPr>
                      <a:r>
                        <a:rPr lang="en" sz="1100">
                          <a:solidFill>
                            <a:schemeClr val="dk1"/>
                          </a:solidFill>
                          <a:latin typeface="Inter"/>
                          <a:ea typeface="Inter"/>
                          <a:cs typeface="Inter"/>
                          <a:sym typeface="Inter"/>
                        </a:rPr>
                        <a:t>It was clear that some kind of negotiation was necessary to put a halt to the violence and recognize the facts on the ground: namely, that the Mapuche were simply too strong for the Spanish to colonize successfully… The Spanish rarely had genuine negotiations with Indigenous communities in the Western Hemisphere—usually, they preferred to dictate the terms themselves. Most treaties were one-sided and conducted with underlying threats of violence…</a:t>
                      </a:r>
                      <a:endParaRPr sz="1100">
                        <a:solidFill>
                          <a:schemeClr val="dk1"/>
                        </a:solidFill>
                        <a:latin typeface="Inter"/>
                        <a:ea typeface="Inter"/>
                        <a:cs typeface="Inter"/>
                        <a:sym typeface="Inter"/>
                      </a:endParaRPr>
                    </a:p>
                    <a:p>
                      <a:pPr indent="0" lvl="0" marL="0" rtl="0" algn="l">
                        <a:lnSpc>
                          <a:spcPct val="100000"/>
                        </a:lnSpc>
                        <a:spcBef>
                          <a:spcPts val="1000"/>
                        </a:spcBef>
                        <a:spcAft>
                          <a:spcPts val="0"/>
                        </a:spcAft>
                        <a:buClr>
                          <a:schemeClr val="dk1"/>
                        </a:buClr>
                        <a:buSzPts val="1100"/>
                        <a:buFont typeface="Arial"/>
                        <a:buNone/>
                      </a:pPr>
                      <a:r>
                        <a:rPr lang="en" sz="1100">
                          <a:solidFill>
                            <a:schemeClr val="dk1"/>
                          </a:solidFill>
                          <a:latin typeface="Inter"/>
                          <a:ea typeface="Inter"/>
                          <a:cs typeface="Inter"/>
                          <a:sym typeface="Inter"/>
                        </a:rPr>
                        <a:t>However, the two groups had different customs around negotiation. The Mapuche had their </a:t>
                      </a:r>
                      <a:r>
                        <a:rPr i="1" lang="en" sz="1100">
                          <a:solidFill>
                            <a:schemeClr val="dk1"/>
                          </a:solidFill>
                          <a:latin typeface="Inter"/>
                          <a:ea typeface="Inter"/>
                          <a:cs typeface="Inter"/>
                          <a:sym typeface="Inter"/>
                        </a:rPr>
                        <a:t>koyagtun</a:t>
                      </a:r>
                      <a:r>
                        <a:rPr lang="en" sz="1100">
                          <a:solidFill>
                            <a:schemeClr val="dk1"/>
                          </a:solidFill>
                          <a:latin typeface="Inter"/>
                          <a:ea typeface="Inter"/>
                          <a:cs typeface="Inter"/>
                          <a:sym typeface="Inter"/>
                        </a:rPr>
                        <a:t>, a meeting in which representatives from different communities met to deliberate over war, peace, trade and exchange. </a:t>
                      </a:r>
                      <a:r>
                        <a:rPr i="1" lang="en" sz="1100">
                          <a:solidFill>
                            <a:schemeClr val="dk1"/>
                          </a:solidFill>
                          <a:latin typeface="Inter"/>
                          <a:ea typeface="Inter"/>
                          <a:cs typeface="Inter"/>
                          <a:sym typeface="Inter"/>
                        </a:rPr>
                        <a:t>Koyagtun </a:t>
                      </a:r>
                      <a:r>
                        <a:rPr lang="en" sz="1100">
                          <a:solidFill>
                            <a:schemeClr val="dk1"/>
                          </a:solidFill>
                          <a:latin typeface="Inter"/>
                          <a:ea typeface="Inter"/>
                          <a:cs typeface="Inter"/>
                          <a:sym typeface="Inter"/>
                        </a:rPr>
                        <a:t>took place over multiple days and were deeply influenced by the ritual aspects of Mapuche culture.</a:t>
                      </a:r>
                      <a:endParaRPr sz="1100">
                        <a:solidFill>
                          <a:schemeClr val="dk1"/>
                        </a:solidFill>
                        <a:latin typeface="Inter"/>
                        <a:ea typeface="Inter"/>
                        <a:cs typeface="Inter"/>
                        <a:sym typeface="Inter"/>
                      </a:endParaRPr>
                    </a:p>
                    <a:p>
                      <a:pPr indent="0" lvl="0" marL="0" rtl="0" algn="l">
                        <a:lnSpc>
                          <a:spcPct val="100000"/>
                        </a:lnSpc>
                        <a:spcBef>
                          <a:spcPts val="1000"/>
                        </a:spcBef>
                        <a:spcAft>
                          <a:spcPts val="0"/>
                        </a:spcAft>
                        <a:buClr>
                          <a:schemeClr val="dk1"/>
                        </a:buClr>
                        <a:buSzPts val="1100"/>
                        <a:buFont typeface="Arial"/>
                        <a:buNone/>
                      </a:pPr>
                      <a:r>
                        <a:rPr lang="en" sz="1100">
                          <a:solidFill>
                            <a:schemeClr val="dk1"/>
                          </a:solidFill>
                          <a:latin typeface="Inter"/>
                          <a:ea typeface="Inter"/>
                          <a:cs typeface="Inter"/>
                          <a:sym typeface="Inter"/>
                        </a:rPr>
                        <a:t>Since the Spanish couldn’t overpower their adversaries with violence in this case, they had to adopt much of the Mapuche’s negotiating culture. The resulting system, the </a:t>
                      </a:r>
                      <a:r>
                        <a:rPr i="1" lang="en" sz="1100">
                          <a:solidFill>
                            <a:schemeClr val="dk1"/>
                          </a:solidFill>
                          <a:latin typeface="Inter"/>
                          <a:ea typeface="Inter"/>
                          <a:cs typeface="Inter"/>
                          <a:sym typeface="Inter"/>
                        </a:rPr>
                        <a:t>parlamento </a:t>
                      </a:r>
                      <a:r>
                        <a:rPr lang="en" sz="1100">
                          <a:solidFill>
                            <a:schemeClr val="dk1"/>
                          </a:solidFill>
                          <a:latin typeface="Inter"/>
                          <a:ea typeface="Inter"/>
                          <a:cs typeface="Inter"/>
                          <a:sym typeface="Inter"/>
                        </a:rPr>
                        <a:t>[a series of negotiations and treaties enacted between the Mapuche and Spanish], was a unique, hybrid institution, blending the </a:t>
                      </a:r>
                      <a:r>
                        <a:rPr i="1" lang="en" sz="1100">
                          <a:solidFill>
                            <a:schemeClr val="dk1"/>
                          </a:solidFill>
                          <a:latin typeface="Inter"/>
                          <a:ea typeface="Inter"/>
                          <a:cs typeface="Inter"/>
                          <a:sym typeface="Inter"/>
                        </a:rPr>
                        <a:t>koyagtun </a:t>
                      </a:r>
                      <a:r>
                        <a:rPr lang="en" sz="1100">
                          <a:solidFill>
                            <a:schemeClr val="dk1"/>
                          </a:solidFill>
                          <a:latin typeface="Inter"/>
                          <a:ea typeface="Inter"/>
                          <a:cs typeface="Inter"/>
                          <a:sym typeface="Inter"/>
                        </a:rPr>
                        <a:t>with Iberian forms of negotiation…</a:t>
                      </a:r>
                      <a:endParaRPr sz="1100">
                        <a:solidFill>
                          <a:schemeClr val="dk1"/>
                        </a:solidFill>
                        <a:latin typeface="Inter"/>
                        <a:ea typeface="Inter"/>
                        <a:cs typeface="Inter"/>
                        <a:sym typeface="Inter"/>
                      </a:endParaRPr>
                    </a:p>
                    <a:p>
                      <a:pPr indent="0" lvl="0" marL="0" rtl="0" algn="l">
                        <a:lnSpc>
                          <a:spcPct val="100000"/>
                        </a:lnSpc>
                        <a:spcBef>
                          <a:spcPts val="1000"/>
                        </a:spcBef>
                        <a:spcAft>
                          <a:spcPts val="0"/>
                        </a:spcAft>
                        <a:buClr>
                          <a:schemeClr val="dk1"/>
                        </a:buClr>
                        <a:buSzPts val="1100"/>
                        <a:buFont typeface="Arial"/>
                        <a:buNone/>
                      </a:pPr>
                      <a:r>
                        <a:rPr lang="en" sz="1100">
                          <a:solidFill>
                            <a:schemeClr val="dk1"/>
                          </a:solidFill>
                          <a:latin typeface="Inter"/>
                          <a:ea typeface="Inter"/>
                          <a:cs typeface="Inter"/>
                          <a:sym typeface="Inter"/>
                        </a:rPr>
                        <a:t>The </a:t>
                      </a:r>
                      <a:r>
                        <a:rPr i="1" lang="en" sz="1100">
                          <a:solidFill>
                            <a:schemeClr val="dk1"/>
                          </a:solidFill>
                          <a:latin typeface="Inter"/>
                          <a:ea typeface="Inter"/>
                          <a:cs typeface="Inter"/>
                          <a:sym typeface="Inter"/>
                        </a:rPr>
                        <a:t>parlamento </a:t>
                      </a:r>
                      <a:r>
                        <a:rPr lang="en" sz="1100">
                          <a:solidFill>
                            <a:schemeClr val="dk1"/>
                          </a:solidFill>
                          <a:latin typeface="Inter"/>
                          <a:ea typeface="Inter"/>
                          <a:cs typeface="Inter"/>
                          <a:sym typeface="Inter"/>
                        </a:rPr>
                        <a:t>had two major impacts. One was formal recognition of the Mapuche as an independent people, and other set the Bío Bío as the southern frontier of the Spanish empire. The Spanish King Felipe IV ratified the </a:t>
                      </a:r>
                      <a:r>
                        <a:rPr i="1" lang="en" sz="1100">
                          <a:solidFill>
                            <a:schemeClr val="dk1"/>
                          </a:solidFill>
                          <a:latin typeface="Inter"/>
                          <a:ea typeface="Inter"/>
                          <a:cs typeface="Inter"/>
                          <a:sym typeface="Inter"/>
                        </a:rPr>
                        <a:t>parlamento </a:t>
                      </a:r>
                      <a:r>
                        <a:rPr lang="en" sz="1100">
                          <a:solidFill>
                            <a:schemeClr val="dk1"/>
                          </a:solidFill>
                          <a:latin typeface="Inter"/>
                          <a:ea typeface="Inter"/>
                          <a:cs typeface="Inter"/>
                          <a:sym typeface="Inter"/>
                        </a:rPr>
                        <a:t>in 1643—offering a level of official recognition by the crown that no other Indigenous group in the Western Hemisphere ever received…</a:t>
                      </a:r>
                      <a:endParaRPr sz="1100">
                        <a:solidFill>
                          <a:schemeClr val="dk1"/>
                        </a:solidFill>
                        <a:latin typeface="Inter"/>
                        <a:ea typeface="Inter"/>
                        <a:cs typeface="Inter"/>
                        <a:sym typeface="Inter"/>
                      </a:endParaRPr>
                    </a:p>
                    <a:p>
                      <a:pPr indent="0" lvl="0" marL="0" rtl="0" algn="l">
                        <a:lnSpc>
                          <a:spcPct val="100000"/>
                        </a:lnSpc>
                        <a:spcBef>
                          <a:spcPts val="1000"/>
                        </a:spcBef>
                        <a:spcAft>
                          <a:spcPts val="0"/>
                        </a:spcAft>
                        <a:buClr>
                          <a:schemeClr val="dk1"/>
                        </a:buClr>
                        <a:buSzPts val="1100"/>
                        <a:buFont typeface="Arial"/>
                        <a:buNone/>
                      </a:pPr>
                      <a:r>
                        <a:rPr lang="en" sz="1100">
                          <a:solidFill>
                            <a:schemeClr val="dk1"/>
                          </a:solidFill>
                          <a:latin typeface="Inter"/>
                          <a:ea typeface="Inter"/>
                          <a:cs typeface="Inter"/>
                          <a:sym typeface="Inter"/>
                        </a:rPr>
                        <a:t>Knowledge of the Mapuche appears to have inspired Indigenous leaders to fight against the Spanish in other parts of the Western Hemisphere. In northern Mexico, a Yaqui Indigenous warrior calling himself Juan Lautaro—possibly named after the Mapuche leader—attempted to lead an offensive against the Spanish and their allies in northern Mexico in the mid-17th century, doubtless inspired by the Mapuche and perhaps due to the fame of “La Araucana.”</a:t>
                      </a:r>
                      <a:endParaRPr sz="1100">
                        <a:solidFill>
                          <a:schemeClr val="dk1"/>
                        </a:solidFill>
                        <a:latin typeface="Inter"/>
                        <a:ea typeface="Inter"/>
                        <a:cs typeface="Inter"/>
                        <a:sym typeface="Inter"/>
                      </a:endParaRPr>
                    </a:p>
                    <a:p>
                      <a:pPr indent="0" lvl="0" marL="0" rtl="0" algn="l">
                        <a:lnSpc>
                          <a:spcPct val="100000"/>
                        </a:lnSpc>
                        <a:spcBef>
                          <a:spcPts val="1000"/>
                        </a:spcBef>
                        <a:spcAft>
                          <a:spcPts val="1000"/>
                        </a:spcAft>
                        <a:buClr>
                          <a:schemeClr val="dk1"/>
                        </a:buClr>
                        <a:buSzPts val="1100"/>
                        <a:buFont typeface="Arial"/>
                        <a:buNone/>
                      </a:pPr>
                      <a:r>
                        <a:rPr lang="en" sz="1100">
                          <a:solidFill>
                            <a:schemeClr val="dk1"/>
                          </a:solidFill>
                          <a:latin typeface="Inter"/>
                          <a:ea typeface="Inter"/>
                          <a:cs typeface="Inter"/>
                          <a:sym typeface="Inter"/>
                        </a:rPr>
                        <a:t>The Mapuche legacy continued into the early 1800s, when revolutionary leaders invoked their example to rally support. Writing in 1815, Simón Bolívar extolled the Mapuche “love for independence” and affirmed that those with the same spirit “usually end up winning.” It is this legacy, in large part, that the Mapuche today draw upon in their continuing fight for land rights and autonomy.</a:t>
                      </a:r>
                      <a:endParaRPr sz="11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7" name="Shape 217"/>
        <p:cNvGrpSpPr/>
        <p:nvPr/>
      </p:nvGrpSpPr>
      <p:grpSpPr>
        <a:xfrm>
          <a:off x="0" y="0"/>
          <a:ext cx="0" cy="0"/>
          <a:chOff x="0" y="0"/>
          <a:chExt cx="0" cy="0"/>
        </a:xfrm>
      </p:grpSpPr>
      <p:sp>
        <p:nvSpPr>
          <p:cNvPr id="218" name="Google Shape;218;p42"/>
          <p:cNvSpPr txBox="1"/>
          <p:nvPr/>
        </p:nvSpPr>
        <p:spPr>
          <a:xfrm>
            <a:off x="0" y="0"/>
            <a:ext cx="7772400" cy="1061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Historical Significance</a:t>
            </a:r>
            <a:endParaRPr>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200">
                <a:solidFill>
                  <a:schemeClr val="dk1"/>
                </a:solidFill>
                <a:latin typeface="Plus Jakarta Sans"/>
                <a:ea typeface="Plus Jakarta Sans"/>
                <a:cs typeface="Plus Jakarta Sans"/>
                <a:sym typeface="Plus Jakarta Sans"/>
              </a:rPr>
              <a:t>Reading Questions</a:t>
            </a:r>
            <a:endParaRPr sz="2200">
              <a:solidFill>
                <a:schemeClr val="dk1"/>
              </a:solidFill>
              <a:latin typeface="Plus Jakarta Sans"/>
              <a:ea typeface="Plus Jakarta Sans"/>
              <a:cs typeface="Plus Jakarta Sans"/>
              <a:sym typeface="Plus Jakarta Sans"/>
            </a:endParaRPr>
          </a:p>
        </p:txBody>
      </p:sp>
      <p:pic>
        <p:nvPicPr>
          <p:cNvPr id="219" name="Google Shape;219;p4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20" name="Google Shape;220;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21" name="Google Shape;221;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22" name="Google Shape;222;p42"/>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23" name="Google Shape;223;p42"/>
          <p:cNvSpPr txBox="1"/>
          <p:nvPr/>
        </p:nvSpPr>
        <p:spPr>
          <a:xfrm>
            <a:off x="594300" y="1188688"/>
            <a:ext cx="6583800" cy="7591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While reading the secondary source, use three highlighters to identify Claims, Evidence, and Reasoning in the excerpt. Then answer the questions that follow.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Claim- A statement that identifies the argument</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Evidence- Specific facts, data, examples or details that support the claim</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Reasoning- The explanation or analysis that connects the evidence to the claim</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main participants in this example of resistance?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what happened during this resistance in your own words in 2-3 sentences.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sparked this Indigenous resistance against the Europeans?</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 impact of this resistance?</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In exactly 6 words, summarize this example of Indigenous resistance.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p:txBody>
      </p:sp>
      <p:sp>
        <p:nvSpPr>
          <p:cNvPr id="224" name="Google Shape;224;p42"/>
          <p:cNvSpPr/>
          <p:nvPr/>
        </p:nvSpPr>
        <p:spPr>
          <a:xfrm>
            <a:off x="683850" y="1705975"/>
            <a:ext cx="431100" cy="177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25" name="Google Shape;225;p42"/>
          <p:cNvSpPr/>
          <p:nvPr/>
        </p:nvSpPr>
        <p:spPr>
          <a:xfrm>
            <a:off x="683850" y="1916950"/>
            <a:ext cx="431100" cy="177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26" name="Google Shape;226;p42"/>
          <p:cNvSpPr/>
          <p:nvPr/>
        </p:nvSpPr>
        <p:spPr>
          <a:xfrm>
            <a:off x="683850" y="2127925"/>
            <a:ext cx="431100" cy="177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0" name="Shape 230"/>
        <p:cNvGrpSpPr/>
        <p:nvPr/>
      </p:nvGrpSpPr>
      <p:grpSpPr>
        <a:xfrm>
          <a:off x="0" y="0"/>
          <a:ext cx="0" cy="0"/>
          <a:chOff x="0" y="0"/>
          <a:chExt cx="0" cy="0"/>
        </a:xfrm>
      </p:grpSpPr>
      <p:sp>
        <p:nvSpPr>
          <p:cNvPr id="231" name="Google Shape;231;p4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Indigenous Resistance Group Worksheet</a:t>
            </a:r>
            <a:endParaRPr sz="1800">
              <a:solidFill>
                <a:schemeClr val="dk1"/>
              </a:solidFill>
              <a:latin typeface="Halant"/>
              <a:ea typeface="Halant"/>
              <a:cs typeface="Halant"/>
              <a:sym typeface="Halant"/>
            </a:endParaRPr>
          </a:p>
        </p:txBody>
      </p:sp>
      <p:pic>
        <p:nvPicPr>
          <p:cNvPr id="232" name="Google Shape;232;p4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33" name="Google Shape;233;p4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4" name="Google Shape;234;p4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35" name="Google Shape;235;p43"/>
          <p:cNvPicPr preferRelativeResize="0"/>
          <p:nvPr/>
        </p:nvPicPr>
        <p:blipFill>
          <a:blip r:embed="rId4">
            <a:alphaModFix/>
          </a:blip>
          <a:stretch>
            <a:fillRect/>
          </a:stretch>
        </p:blipFill>
        <p:spPr>
          <a:xfrm>
            <a:off x="226481" y="76722"/>
            <a:ext cx="816414" cy="338543"/>
          </a:xfrm>
          <a:prstGeom prst="rect">
            <a:avLst/>
          </a:prstGeom>
          <a:noFill/>
          <a:ln>
            <a:noFill/>
          </a:ln>
        </p:spPr>
      </p:pic>
      <p:graphicFrame>
        <p:nvGraphicFramePr>
          <p:cNvPr id="236" name="Google Shape;236;p43"/>
          <p:cNvGraphicFramePr/>
          <p:nvPr/>
        </p:nvGraphicFramePr>
        <p:xfrm>
          <a:off x="381575" y="1120650"/>
          <a:ext cx="3000000" cy="3000000"/>
        </p:xfrm>
        <a:graphic>
          <a:graphicData uri="http://schemas.openxmlformats.org/drawingml/2006/table">
            <a:tbl>
              <a:tblPr>
                <a:noFill/>
                <a:tableStyleId>{52378F99-2783-49E4-AE8A-6AA621A977C5}</a:tableStyleId>
              </a:tblPr>
              <a:tblGrid>
                <a:gridCol w="1458875"/>
                <a:gridCol w="1946300"/>
                <a:gridCol w="3655900"/>
              </a:tblGrid>
              <a:tr h="800075">
                <a:tc>
                  <a:txBody>
                    <a:bodyPr/>
                    <a:lstStyle/>
                    <a:p>
                      <a:pPr indent="0" lvl="0" marL="0" rtl="0" algn="ctr">
                        <a:spcBef>
                          <a:spcPts val="0"/>
                        </a:spcBef>
                        <a:spcAft>
                          <a:spcPts val="0"/>
                        </a:spcAft>
                        <a:buNone/>
                      </a:pPr>
                      <a:r>
                        <a:rPr b="1" lang="en" sz="1200">
                          <a:latin typeface="Inter"/>
                          <a:ea typeface="Inter"/>
                          <a:cs typeface="Inter"/>
                          <a:sym typeface="Inter"/>
                        </a:rPr>
                        <a:t>Article</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What is the main argument of this article?</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Evidence to Support Argument</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154690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“Resistance and Rebellion on the Spanish Frontier”</a:t>
                      </a:r>
                      <a:endParaRPr b="1" sz="1200">
                        <a:latin typeface="Inter"/>
                        <a:ea typeface="Inter"/>
                        <a:cs typeface="Inter"/>
                        <a:sym typeface="Inter"/>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54690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“Chile’s Indigenous”</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r>
              <a:tr h="1546900">
                <a:tc>
                  <a:txBody>
                    <a:bodyPr/>
                    <a:lstStyle/>
                    <a:p>
                      <a:pPr indent="0" lvl="0" marL="0" rtl="0" algn="ctr">
                        <a:spcBef>
                          <a:spcPts val="0"/>
                        </a:spcBef>
                        <a:spcAft>
                          <a:spcPts val="0"/>
                        </a:spcAft>
                        <a:buNone/>
                      </a:pPr>
                      <a:r>
                        <a:rPr b="1" lang="en" sz="1200">
                          <a:latin typeface="Inter"/>
                          <a:ea typeface="Inter"/>
                          <a:cs typeface="Inter"/>
                          <a:sym typeface="Inter"/>
                        </a:rPr>
                        <a:t>“Revolt”</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54690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“Native Women, Power, and Resistance”</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
        <p:nvSpPr>
          <p:cNvPr id="237" name="Google Shape;237;p43"/>
          <p:cNvSpPr txBox="1"/>
          <p:nvPr/>
        </p:nvSpPr>
        <p:spPr>
          <a:xfrm>
            <a:off x="594300" y="579092"/>
            <a:ext cx="65838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Fill in the graphic organizer below based on the articles you and your peers read about Indigenous Resistance. </a:t>
            </a:r>
            <a:endParaRPr sz="1200">
              <a:solidFill>
                <a:schemeClr val="dk1"/>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1" name="Shape 241"/>
        <p:cNvGrpSpPr/>
        <p:nvPr/>
      </p:nvGrpSpPr>
      <p:grpSpPr>
        <a:xfrm>
          <a:off x="0" y="0"/>
          <a:ext cx="0" cy="0"/>
          <a:chOff x="0" y="0"/>
          <a:chExt cx="0" cy="0"/>
        </a:xfrm>
      </p:grpSpPr>
      <p:sp>
        <p:nvSpPr>
          <p:cNvPr id="242" name="Google Shape;242;p44"/>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Significance</a:t>
            </a:r>
            <a:endParaRPr sz="2500">
              <a:solidFill>
                <a:schemeClr val="dk1"/>
              </a:solidFill>
              <a:latin typeface="Plus Jakarta Sans"/>
              <a:ea typeface="Plus Jakarta Sans"/>
              <a:cs typeface="Plus Jakarta Sans"/>
              <a:sym typeface="Plus Jakarta Sans"/>
            </a:endParaRPr>
          </a:p>
        </p:txBody>
      </p:sp>
      <p:sp>
        <p:nvSpPr>
          <p:cNvPr id="243" name="Google Shape;243;p4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44" name="Google Shape;244;p4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45" name="Google Shape;245;p4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46" name="Google Shape;246;p44"/>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47" name="Google Shape;247;p44"/>
          <p:cNvSpPr txBox="1"/>
          <p:nvPr/>
        </p:nvSpPr>
        <p:spPr>
          <a:xfrm>
            <a:off x="3005680" y="2616900"/>
            <a:ext cx="1708200" cy="4242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lang="en" sz="1500">
                <a:latin typeface="Inter"/>
                <a:ea typeface="Inter"/>
                <a:cs typeface="Inter"/>
                <a:sym typeface="Inter"/>
              </a:rPr>
              <a:t>Historical Topic</a:t>
            </a:r>
            <a:endParaRPr sz="1500">
              <a:latin typeface="Inter"/>
              <a:ea typeface="Inter"/>
              <a:cs typeface="Inter"/>
              <a:sym typeface="Inter"/>
            </a:endParaRPr>
          </a:p>
        </p:txBody>
      </p:sp>
      <p:cxnSp>
        <p:nvCxnSpPr>
          <p:cNvPr id="248" name="Google Shape;248;p44"/>
          <p:cNvCxnSpPr>
            <a:stCxn id="249" idx="2"/>
            <a:endCxn id="250" idx="0"/>
          </p:cNvCxnSpPr>
          <p:nvPr/>
        </p:nvCxnSpPr>
        <p:spPr>
          <a:xfrm>
            <a:off x="3859845" y="3610686"/>
            <a:ext cx="2704200" cy="1550400"/>
          </a:xfrm>
          <a:prstGeom prst="straightConnector1">
            <a:avLst/>
          </a:prstGeom>
          <a:noFill/>
          <a:ln cap="flat" cmpd="sng" w="9525">
            <a:solidFill>
              <a:srgbClr val="595959"/>
            </a:solidFill>
            <a:prstDash val="solid"/>
            <a:round/>
            <a:headEnd len="med" w="med" type="none"/>
            <a:tailEnd len="med" w="med" type="triangle"/>
          </a:ln>
        </p:spPr>
      </p:cxnSp>
      <p:cxnSp>
        <p:nvCxnSpPr>
          <p:cNvPr id="251" name="Google Shape;251;p44"/>
          <p:cNvCxnSpPr>
            <a:stCxn id="249" idx="3"/>
            <a:endCxn id="252" idx="1"/>
          </p:cNvCxnSpPr>
          <p:nvPr/>
        </p:nvCxnSpPr>
        <p:spPr>
          <a:xfrm>
            <a:off x="4881195" y="3340236"/>
            <a:ext cx="528900" cy="200400"/>
          </a:xfrm>
          <a:prstGeom prst="straightConnector1">
            <a:avLst/>
          </a:prstGeom>
          <a:noFill/>
          <a:ln cap="flat" cmpd="sng" w="9525">
            <a:solidFill>
              <a:srgbClr val="595959"/>
            </a:solidFill>
            <a:prstDash val="solid"/>
            <a:round/>
            <a:headEnd len="med" w="med" type="none"/>
            <a:tailEnd len="med" w="med" type="triangle"/>
          </a:ln>
        </p:spPr>
      </p:cxnSp>
      <p:sp>
        <p:nvSpPr>
          <p:cNvPr id="253" name="Google Shape;253;p44"/>
          <p:cNvSpPr txBox="1"/>
          <p:nvPr/>
        </p:nvSpPr>
        <p:spPr>
          <a:xfrm>
            <a:off x="477195"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Quantity</a:t>
            </a:r>
            <a:r>
              <a:rPr lang="en" sz="1100">
                <a:solidFill>
                  <a:schemeClr val="dk1"/>
                </a:solidFill>
                <a:latin typeface="Inter"/>
                <a:ea typeface="Inter"/>
                <a:cs typeface="Inter"/>
                <a:sym typeface="Inter"/>
              </a:rPr>
              <a:t>: How many people were affected?</a:t>
            </a:r>
            <a:endParaRPr sz="1100"/>
          </a:p>
        </p:txBody>
      </p:sp>
      <p:sp>
        <p:nvSpPr>
          <p:cNvPr id="254" name="Google Shape;254;p44"/>
          <p:cNvSpPr txBox="1"/>
          <p:nvPr/>
        </p:nvSpPr>
        <p:spPr>
          <a:xfrm>
            <a:off x="2268690"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Profundity</a:t>
            </a:r>
            <a:r>
              <a:rPr lang="en" sz="1100">
                <a:solidFill>
                  <a:schemeClr val="dk1"/>
                </a:solidFill>
                <a:latin typeface="Inter"/>
                <a:ea typeface="Inter"/>
                <a:cs typeface="Inter"/>
                <a:sym typeface="Inter"/>
              </a:rPr>
              <a:t>: How deeply were people’s lives affected?</a:t>
            </a:r>
            <a:endParaRPr sz="1100"/>
          </a:p>
        </p:txBody>
      </p:sp>
      <p:sp>
        <p:nvSpPr>
          <p:cNvPr id="255" name="Google Shape;255;p44"/>
          <p:cNvSpPr txBox="1"/>
          <p:nvPr/>
        </p:nvSpPr>
        <p:spPr>
          <a:xfrm>
            <a:off x="4060171"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Durability</a:t>
            </a:r>
            <a:r>
              <a:rPr lang="en" sz="1100">
                <a:solidFill>
                  <a:schemeClr val="dk1"/>
                </a:solidFill>
                <a:latin typeface="Inter"/>
                <a:ea typeface="Inter"/>
                <a:cs typeface="Inter"/>
                <a:sym typeface="Inter"/>
              </a:rPr>
              <a:t>: For how long were people affected?</a:t>
            </a:r>
            <a:endParaRPr sz="1100"/>
          </a:p>
        </p:txBody>
      </p:sp>
      <p:sp>
        <p:nvSpPr>
          <p:cNvPr id="250" name="Google Shape;250;p44"/>
          <p:cNvSpPr txBox="1"/>
          <p:nvPr/>
        </p:nvSpPr>
        <p:spPr>
          <a:xfrm>
            <a:off x="5824891"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Relevance</a:t>
            </a:r>
            <a:r>
              <a:rPr lang="en" sz="1100">
                <a:solidFill>
                  <a:schemeClr val="dk1"/>
                </a:solidFill>
                <a:latin typeface="Inter"/>
                <a:ea typeface="Inter"/>
                <a:cs typeface="Inter"/>
                <a:sym typeface="Inter"/>
              </a:rPr>
              <a:t>: How is this still relevant today?</a:t>
            </a:r>
            <a:endParaRPr sz="1100"/>
          </a:p>
        </p:txBody>
      </p:sp>
      <p:cxnSp>
        <p:nvCxnSpPr>
          <p:cNvPr id="256" name="Google Shape;256;p44"/>
          <p:cNvCxnSpPr>
            <a:stCxn id="249" idx="2"/>
            <a:endCxn id="253" idx="0"/>
          </p:cNvCxnSpPr>
          <p:nvPr/>
        </p:nvCxnSpPr>
        <p:spPr>
          <a:xfrm flipH="1">
            <a:off x="1216545" y="3610686"/>
            <a:ext cx="2643300" cy="1550400"/>
          </a:xfrm>
          <a:prstGeom prst="straightConnector1">
            <a:avLst/>
          </a:prstGeom>
          <a:noFill/>
          <a:ln cap="flat" cmpd="sng" w="9525">
            <a:solidFill>
              <a:srgbClr val="595959"/>
            </a:solidFill>
            <a:prstDash val="solid"/>
            <a:round/>
            <a:headEnd len="med" w="med" type="none"/>
            <a:tailEnd len="med" w="med" type="triangle"/>
          </a:ln>
        </p:spPr>
      </p:cxnSp>
      <p:cxnSp>
        <p:nvCxnSpPr>
          <p:cNvPr id="257" name="Google Shape;257;p44"/>
          <p:cNvCxnSpPr>
            <a:stCxn id="249" idx="2"/>
            <a:endCxn id="254" idx="0"/>
          </p:cNvCxnSpPr>
          <p:nvPr/>
        </p:nvCxnSpPr>
        <p:spPr>
          <a:xfrm flipH="1">
            <a:off x="3007845" y="3610686"/>
            <a:ext cx="852000" cy="1550400"/>
          </a:xfrm>
          <a:prstGeom prst="straightConnector1">
            <a:avLst/>
          </a:prstGeom>
          <a:noFill/>
          <a:ln cap="flat" cmpd="sng" w="9525">
            <a:solidFill>
              <a:srgbClr val="595959"/>
            </a:solidFill>
            <a:prstDash val="solid"/>
            <a:round/>
            <a:headEnd len="med" w="med" type="none"/>
            <a:tailEnd len="med" w="med" type="triangle"/>
          </a:ln>
        </p:spPr>
      </p:cxnSp>
      <p:cxnSp>
        <p:nvCxnSpPr>
          <p:cNvPr id="258" name="Google Shape;258;p44"/>
          <p:cNvCxnSpPr>
            <a:stCxn id="249" idx="2"/>
            <a:endCxn id="255" idx="0"/>
          </p:cNvCxnSpPr>
          <p:nvPr/>
        </p:nvCxnSpPr>
        <p:spPr>
          <a:xfrm>
            <a:off x="3859845" y="3610686"/>
            <a:ext cx="939600" cy="1550400"/>
          </a:xfrm>
          <a:prstGeom prst="straightConnector1">
            <a:avLst/>
          </a:prstGeom>
          <a:noFill/>
          <a:ln cap="flat" cmpd="sng" w="9525">
            <a:solidFill>
              <a:srgbClr val="595959"/>
            </a:solidFill>
            <a:prstDash val="solid"/>
            <a:round/>
            <a:headEnd len="med" w="med" type="none"/>
            <a:tailEnd len="med" w="med" type="triangle"/>
          </a:ln>
        </p:spPr>
      </p:cxnSp>
      <p:sp>
        <p:nvSpPr>
          <p:cNvPr id="259" name="Google Shape;259;p44"/>
          <p:cNvSpPr txBox="1"/>
          <p:nvPr/>
        </p:nvSpPr>
        <p:spPr>
          <a:xfrm>
            <a:off x="477200" y="7851800"/>
            <a:ext cx="6825900" cy="13287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160000"/>
              </a:lnSpc>
              <a:spcBef>
                <a:spcPts val="0"/>
              </a:spcBef>
              <a:spcAft>
                <a:spcPts val="0"/>
              </a:spcAft>
              <a:buNone/>
            </a:pPr>
            <a:r>
              <a:rPr b="1" lang="en" sz="1300">
                <a:latin typeface="Inter"/>
                <a:ea typeface="Inter"/>
                <a:cs typeface="Inter"/>
                <a:sym typeface="Inter"/>
              </a:rPr>
              <a:t>In a nutshell</a:t>
            </a:r>
            <a:r>
              <a:rPr lang="en" sz="1300">
                <a:latin typeface="Inter"/>
                <a:ea typeface="Inter"/>
                <a:cs typeface="Inter"/>
                <a:sym typeface="Inter"/>
              </a:rPr>
              <a:t>: </a:t>
            </a:r>
            <a:r>
              <a:rPr b="1" lang="en" sz="1300" u="sng">
                <a:latin typeface="Inter"/>
                <a:ea typeface="Inter"/>
                <a:cs typeface="Inter"/>
                <a:sym typeface="Inter"/>
              </a:rPr>
              <a:t>Indigenous Resistance</a:t>
            </a:r>
            <a:r>
              <a:rPr lang="en" sz="1300">
                <a:latin typeface="Inter"/>
                <a:ea typeface="Inter"/>
                <a:cs typeface="Inter"/>
                <a:sym typeface="Inter"/>
              </a:rPr>
              <a:t> is historically significant because: ____________ </a:t>
            </a:r>
            <a:r>
              <a:rPr lang="en" sz="1300">
                <a:latin typeface="Inter"/>
                <a:ea typeface="Inter"/>
                <a:cs typeface="Inter"/>
                <a:sym typeface="Inter"/>
              </a:rPr>
              <a:t>______________________________________________________________________________________________________________________________________________________________________________</a:t>
            </a:r>
            <a:endParaRPr sz="1300">
              <a:latin typeface="Inter"/>
              <a:ea typeface="Inter"/>
              <a:cs typeface="Inter"/>
              <a:sym typeface="Inter"/>
            </a:endParaRPr>
          </a:p>
        </p:txBody>
      </p:sp>
      <p:sp>
        <p:nvSpPr>
          <p:cNvPr id="252" name="Google Shape;252;p44"/>
          <p:cNvSpPr txBox="1"/>
          <p:nvPr/>
        </p:nvSpPr>
        <p:spPr>
          <a:xfrm>
            <a:off x="5409984" y="2517952"/>
            <a:ext cx="1893300" cy="2045100"/>
          </a:xfrm>
          <a:prstGeom prst="rect">
            <a:avLst/>
          </a:prstGeom>
          <a:solidFill>
            <a:srgbClr val="FFFFFF"/>
          </a:solid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Who was affected?</a:t>
            </a:r>
            <a:endParaRPr sz="1600"/>
          </a:p>
        </p:txBody>
      </p:sp>
      <p:sp>
        <p:nvSpPr>
          <p:cNvPr id="260" name="Google Shape;260;p44"/>
          <p:cNvSpPr txBox="1"/>
          <p:nvPr/>
        </p:nvSpPr>
        <p:spPr>
          <a:xfrm>
            <a:off x="469731" y="1414993"/>
            <a:ext cx="1839900" cy="31479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latin typeface="Inter"/>
                <a:ea typeface="Inter"/>
                <a:cs typeface="Inter"/>
                <a:sym typeface="Inter"/>
              </a:rPr>
              <a:t>What are 3 examples of historical context that further demonstrate this topic’s historical significance?</a:t>
            </a:r>
            <a:endParaRPr sz="1100">
              <a:latin typeface="Inter"/>
              <a:ea typeface="Inter"/>
              <a:cs typeface="Inter"/>
              <a:sym typeface="Inter"/>
            </a:endParaRPr>
          </a:p>
          <a:p>
            <a:pPr indent="0" lvl="0" marL="0" rtl="0" algn="l">
              <a:spcBef>
                <a:spcPts val="0"/>
              </a:spcBef>
              <a:spcAft>
                <a:spcPts val="0"/>
              </a:spcAft>
              <a:buNone/>
            </a:pPr>
            <a:r>
              <a:t/>
            </a:r>
            <a:endParaRPr sz="600">
              <a:latin typeface="Inter"/>
              <a:ea typeface="Inter"/>
              <a:cs typeface="Inter"/>
              <a:sym typeface="Inter"/>
            </a:endParaRPr>
          </a:p>
          <a:p>
            <a:pPr indent="-317500" lvl="0" marL="482600" rtl="0" algn="l">
              <a:spcBef>
                <a:spcPts val="0"/>
              </a:spcBef>
              <a:spcAft>
                <a:spcPts val="0"/>
              </a:spcAft>
              <a:buSzPts val="1200"/>
              <a:buFont typeface="Inter"/>
              <a:buAutoNum type="arabicPeriod"/>
            </a:pPr>
            <a:r>
              <a:t/>
            </a:r>
            <a:endParaRPr sz="1200">
              <a:latin typeface="Inter"/>
              <a:ea typeface="Inter"/>
              <a:cs typeface="Inter"/>
              <a:sym typeface="Inter"/>
            </a:endParaRPr>
          </a:p>
          <a:p>
            <a:pPr indent="0" lvl="0" marL="482600" rtl="0" algn="l">
              <a:spcBef>
                <a:spcPts val="0"/>
              </a:spcBef>
              <a:spcAft>
                <a:spcPts val="0"/>
              </a:spcAft>
              <a:buNone/>
            </a:pPr>
            <a:r>
              <a:t/>
            </a:r>
            <a:endParaRPr sz="1200">
              <a:latin typeface="Inter"/>
              <a:ea typeface="Inter"/>
              <a:cs typeface="Inter"/>
              <a:sym typeface="Inter"/>
            </a:endParaRPr>
          </a:p>
          <a:p>
            <a:pPr indent="0" lvl="0" marL="482600" rtl="0" algn="l">
              <a:spcBef>
                <a:spcPts val="0"/>
              </a:spcBef>
              <a:spcAft>
                <a:spcPts val="0"/>
              </a:spcAft>
              <a:buNone/>
            </a:pPr>
            <a:r>
              <a:t/>
            </a:r>
            <a:endParaRPr sz="1200">
              <a:latin typeface="Inter"/>
              <a:ea typeface="Inter"/>
              <a:cs typeface="Inter"/>
              <a:sym typeface="Inter"/>
            </a:endParaRPr>
          </a:p>
          <a:p>
            <a:pPr indent="0" lvl="0" marL="482600" rtl="0" algn="l">
              <a:spcBef>
                <a:spcPts val="0"/>
              </a:spcBef>
              <a:spcAft>
                <a:spcPts val="0"/>
              </a:spcAft>
              <a:buNone/>
            </a:pPr>
            <a:r>
              <a:t/>
            </a:r>
            <a:endParaRPr sz="1200">
              <a:latin typeface="Inter"/>
              <a:ea typeface="Inter"/>
              <a:cs typeface="Inter"/>
              <a:sym typeface="Inter"/>
            </a:endParaRPr>
          </a:p>
          <a:p>
            <a:pPr indent="-317500" lvl="0" marL="482600" rtl="0" algn="l">
              <a:spcBef>
                <a:spcPts val="0"/>
              </a:spcBef>
              <a:spcAft>
                <a:spcPts val="0"/>
              </a:spcAft>
              <a:buSzPts val="1200"/>
              <a:buFont typeface="Inter"/>
              <a:buAutoNum type="arabicPeriod"/>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17500" lvl="0" marL="482600" rtl="0" algn="l">
              <a:spcBef>
                <a:spcPts val="0"/>
              </a:spcBef>
              <a:spcAft>
                <a:spcPts val="0"/>
              </a:spcAft>
              <a:buSzPts val="1200"/>
              <a:buFont typeface="Inter"/>
              <a:buAutoNum type="arabicPeriod"/>
            </a:pPr>
            <a:r>
              <a:t/>
            </a:r>
            <a:endParaRPr sz="1200">
              <a:latin typeface="Inter"/>
              <a:ea typeface="Inter"/>
              <a:cs typeface="Inter"/>
              <a:sym typeface="Inter"/>
            </a:endParaRPr>
          </a:p>
        </p:txBody>
      </p:sp>
      <p:sp>
        <p:nvSpPr>
          <p:cNvPr id="261" name="Google Shape;261;p44"/>
          <p:cNvSpPr txBox="1"/>
          <p:nvPr/>
        </p:nvSpPr>
        <p:spPr>
          <a:xfrm>
            <a:off x="3378675" y="1333350"/>
            <a:ext cx="3924600" cy="7140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i="1" lang="en" sz="1300">
                <a:latin typeface="Inter"/>
                <a:ea typeface="Inter"/>
                <a:cs typeface="Inter"/>
                <a:sym typeface="Inter"/>
              </a:rPr>
              <a:t>To establish historical significance is to show that a historical event is worth remembering.</a:t>
            </a:r>
            <a:endParaRPr b="1" i="1" sz="1300">
              <a:latin typeface="Inter"/>
              <a:ea typeface="Inter"/>
              <a:cs typeface="Inter"/>
              <a:sym typeface="Inter"/>
            </a:endParaRPr>
          </a:p>
        </p:txBody>
      </p:sp>
      <p:sp>
        <p:nvSpPr>
          <p:cNvPr id="249" name="Google Shape;249;p44"/>
          <p:cNvSpPr txBox="1"/>
          <p:nvPr/>
        </p:nvSpPr>
        <p:spPr>
          <a:xfrm>
            <a:off x="2838495" y="3069786"/>
            <a:ext cx="2042700" cy="540900"/>
          </a:xfrm>
          <a:prstGeom prst="rect">
            <a:avLst/>
          </a:prstGeom>
          <a:solidFill>
            <a:schemeClr val="lt1"/>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600">
                <a:solidFill>
                  <a:schemeClr val="dk1"/>
                </a:solidFill>
                <a:latin typeface="Inter"/>
                <a:ea typeface="Inter"/>
                <a:cs typeface="Inter"/>
                <a:sym typeface="Inter"/>
              </a:rPr>
              <a:t>Indigenous Resistance</a:t>
            </a:r>
            <a:endParaRPr b="1" sz="1600">
              <a:solidFill>
                <a:schemeClr val="dk1"/>
              </a:solidFill>
              <a:latin typeface="Inter"/>
              <a:ea typeface="Inter"/>
              <a:cs typeface="Inter"/>
              <a:sym typeface="Inter"/>
            </a:endParaRPr>
          </a:p>
        </p:txBody>
      </p:sp>
      <p:pic>
        <p:nvPicPr>
          <p:cNvPr id="262" name="Google Shape;262;p44"/>
          <p:cNvPicPr preferRelativeResize="0"/>
          <p:nvPr/>
        </p:nvPicPr>
        <p:blipFill>
          <a:blip r:embed="rId5">
            <a:alphaModFix/>
          </a:blip>
          <a:stretch>
            <a:fillRect/>
          </a:stretch>
        </p:blipFill>
        <p:spPr>
          <a:xfrm>
            <a:off x="2686700" y="1278908"/>
            <a:ext cx="822875" cy="8228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66" name="Shape 266"/>
        <p:cNvGrpSpPr/>
        <p:nvPr/>
      </p:nvGrpSpPr>
      <p:grpSpPr>
        <a:xfrm>
          <a:off x="0" y="0"/>
          <a:ext cx="0" cy="0"/>
          <a:chOff x="0" y="0"/>
          <a:chExt cx="0" cy="0"/>
        </a:xfrm>
      </p:grpSpPr>
      <p:sp>
        <p:nvSpPr>
          <p:cNvPr id="267" name="Google Shape;267;p45"/>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Significance? (Exemplar)</a:t>
            </a:r>
            <a:endParaRPr sz="1700">
              <a:solidFill>
                <a:schemeClr val="dk1"/>
              </a:solidFill>
              <a:latin typeface="Halant"/>
              <a:ea typeface="Halant"/>
              <a:cs typeface="Halant"/>
              <a:sym typeface="Halant"/>
            </a:endParaRPr>
          </a:p>
        </p:txBody>
      </p:sp>
      <p:sp>
        <p:nvSpPr>
          <p:cNvPr id="268" name="Google Shape;268;p4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69" name="Google Shape;269;p4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70" name="Google Shape;270;p4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71" name="Google Shape;271;p45"/>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72" name="Google Shape;272;p45"/>
          <p:cNvSpPr txBox="1"/>
          <p:nvPr/>
        </p:nvSpPr>
        <p:spPr>
          <a:xfrm>
            <a:off x="5841275" y="2505050"/>
            <a:ext cx="1496400" cy="400200"/>
          </a:xfrm>
          <a:prstGeom prst="rect">
            <a:avLst/>
          </a:prstGeom>
          <a:noFill/>
          <a:ln>
            <a:noFill/>
          </a:ln>
        </p:spPr>
        <p:txBody>
          <a:bodyPr anchorCtr="0" anchor="ctr" bIns="109725" lIns="109725" spcFirstLastPara="1" rIns="109725" wrap="square" tIns="109725">
            <a:noAutofit/>
          </a:bodyPr>
          <a:lstStyle/>
          <a:p>
            <a:pPr indent="0" lvl="0" marL="0" rtl="0" algn="ctr">
              <a:spcBef>
                <a:spcPts val="0"/>
              </a:spcBef>
              <a:spcAft>
                <a:spcPts val="0"/>
              </a:spcAft>
              <a:buNone/>
            </a:pPr>
            <a:r>
              <a:rPr b="1" lang="en" sz="1200">
                <a:latin typeface="Inter"/>
                <a:ea typeface="Inter"/>
                <a:cs typeface="Inter"/>
                <a:sym typeface="Inter"/>
              </a:rPr>
              <a:t>Who</a:t>
            </a:r>
            <a:r>
              <a:rPr lang="en" sz="1200">
                <a:latin typeface="Inter"/>
                <a:ea typeface="Inter"/>
                <a:cs typeface="Inter"/>
                <a:sym typeface="Inter"/>
              </a:rPr>
              <a:t> was affected?</a:t>
            </a:r>
            <a:endParaRPr sz="1200">
              <a:latin typeface="Inter"/>
              <a:ea typeface="Inter"/>
              <a:cs typeface="Inter"/>
              <a:sym typeface="Inter"/>
            </a:endParaRPr>
          </a:p>
        </p:txBody>
      </p:sp>
      <p:sp>
        <p:nvSpPr>
          <p:cNvPr id="273" name="Google Shape;273;p45"/>
          <p:cNvSpPr txBox="1"/>
          <p:nvPr/>
        </p:nvSpPr>
        <p:spPr>
          <a:xfrm>
            <a:off x="1203225" y="2859275"/>
            <a:ext cx="4232700" cy="858600"/>
          </a:xfrm>
          <a:prstGeom prst="rect">
            <a:avLst/>
          </a:prstGeom>
          <a:noFill/>
          <a:ln cap="flat" cmpd="sng" w="9525">
            <a:solidFill>
              <a:srgbClr val="666666"/>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lang="en" sz="1700">
                <a:solidFill>
                  <a:srgbClr val="000000"/>
                </a:solidFill>
                <a:latin typeface="Inter"/>
                <a:ea typeface="Inter"/>
                <a:cs typeface="Inter"/>
                <a:sym typeface="Inter"/>
              </a:rPr>
              <a:t>Asking questions about a historical person, place, event or idea helps us understand historical significance.</a:t>
            </a:r>
            <a:endParaRPr sz="1800">
              <a:latin typeface="Inter"/>
              <a:ea typeface="Inter"/>
              <a:cs typeface="Inter"/>
              <a:sym typeface="Inter"/>
            </a:endParaRPr>
          </a:p>
        </p:txBody>
      </p:sp>
      <p:cxnSp>
        <p:nvCxnSpPr>
          <p:cNvPr id="274" name="Google Shape;274;p45"/>
          <p:cNvCxnSpPr>
            <a:stCxn id="273" idx="2"/>
            <a:endCxn id="275" idx="0"/>
          </p:cNvCxnSpPr>
          <p:nvPr/>
        </p:nvCxnSpPr>
        <p:spPr>
          <a:xfrm>
            <a:off x="3319575" y="3717875"/>
            <a:ext cx="3165900" cy="1282200"/>
          </a:xfrm>
          <a:prstGeom prst="straightConnector1">
            <a:avLst/>
          </a:prstGeom>
          <a:noFill/>
          <a:ln cap="flat" cmpd="sng" w="9525">
            <a:solidFill>
              <a:srgbClr val="595959"/>
            </a:solidFill>
            <a:prstDash val="solid"/>
            <a:round/>
            <a:headEnd len="med" w="med" type="none"/>
            <a:tailEnd len="med" w="med" type="triangle"/>
          </a:ln>
        </p:spPr>
      </p:cxnSp>
      <p:cxnSp>
        <p:nvCxnSpPr>
          <p:cNvPr id="276" name="Google Shape;276;p45"/>
          <p:cNvCxnSpPr>
            <a:stCxn id="273" idx="3"/>
          </p:cNvCxnSpPr>
          <p:nvPr/>
        </p:nvCxnSpPr>
        <p:spPr>
          <a:xfrm flipH="1" rot="10800000">
            <a:off x="5435925" y="3112775"/>
            <a:ext cx="510300" cy="175800"/>
          </a:xfrm>
          <a:prstGeom prst="straightConnector1">
            <a:avLst/>
          </a:prstGeom>
          <a:noFill/>
          <a:ln cap="flat" cmpd="sng" w="28575">
            <a:solidFill>
              <a:srgbClr val="595959"/>
            </a:solidFill>
            <a:prstDash val="solid"/>
            <a:round/>
            <a:headEnd len="med" w="med" type="none"/>
            <a:tailEnd len="med" w="med" type="triangle"/>
          </a:ln>
        </p:spPr>
      </p:cxnSp>
      <p:sp>
        <p:nvSpPr>
          <p:cNvPr id="277" name="Google Shape;277;p45"/>
          <p:cNvSpPr txBox="1"/>
          <p:nvPr/>
        </p:nvSpPr>
        <p:spPr>
          <a:xfrm>
            <a:off x="485075" y="5000025"/>
            <a:ext cx="1496400" cy="919800"/>
          </a:xfrm>
          <a:prstGeom prst="rect">
            <a:avLst/>
          </a:prstGeom>
          <a:noFill/>
          <a:ln cap="flat" cmpd="sng" w="9525">
            <a:solidFill>
              <a:srgbClr val="666666"/>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Quantity</a:t>
            </a:r>
            <a:r>
              <a:rPr lang="en" sz="1200">
                <a:solidFill>
                  <a:schemeClr val="dk1"/>
                </a:solidFill>
                <a:latin typeface="Inter"/>
                <a:ea typeface="Inter"/>
                <a:cs typeface="Inter"/>
                <a:sym typeface="Inter"/>
              </a:rPr>
              <a:t>: How many people were affected?</a:t>
            </a:r>
            <a:endParaRPr sz="1500">
              <a:latin typeface="Inter"/>
              <a:ea typeface="Inter"/>
              <a:cs typeface="Inter"/>
              <a:sym typeface="Inter"/>
            </a:endParaRPr>
          </a:p>
        </p:txBody>
      </p:sp>
      <p:sp>
        <p:nvSpPr>
          <p:cNvPr id="278" name="Google Shape;278;p45"/>
          <p:cNvSpPr txBox="1"/>
          <p:nvPr/>
        </p:nvSpPr>
        <p:spPr>
          <a:xfrm>
            <a:off x="2235775" y="5000025"/>
            <a:ext cx="1496400" cy="919800"/>
          </a:xfrm>
          <a:prstGeom prst="rect">
            <a:avLst/>
          </a:prstGeom>
          <a:noFill/>
          <a:ln cap="flat" cmpd="sng" w="9525">
            <a:solidFill>
              <a:srgbClr val="666666"/>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Profundity</a:t>
            </a:r>
            <a:r>
              <a:rPr lang="en" sz="1200">
                <a:solidFill>
                  <a:schemeClr val="dk1"/>
                </a:solidFill>
                <a:latin typeface="Inter"/>
                <a:ea typeface="Inter"/>
                <a:cs typeface="Inter"/>
                <a:sym typeface="Inter"/>
              </a:rPr>
              <a:t>: </a:t>
            </a:r>
            <a:r>
              <a:rPr lang="en" sz="1100">
                <a:solidFill>
                  <a:schemeClr val="dk1"/>
                </a:solidFill>
                <a:latin typeface="Inter"/>
                <a:ea typeface="Inter"/>
                <a:cs typeface="Inter"/>
                <a:sym typeface="Inter"/>
              </a:rPr>
              <a:t>How deeply were people’s lives affected?</a:t>
            </a:r>
            <a:endParaRPr sz="1500">
              <a:latin typeface="Inter"/>
              <a:ea typeface="Inter"/>
              <a:cs typeface="Inter"/>
              <a:sym typeface="Inter"/>
            </a:endParaRPr>
          </a:p>
        </p:txBody>
      </p:sp>
      <p:sp>
        <p:nvSpPr>
          <p:cNvPr id="279" name="Google Shape;279;p45"/>
          <p:cNvSpPr txBox="1"/>
          <p:nvPr/>
        </p:nvSpPr>
        <p:spPr>
          <a:xfrm>
            <a:off x="3986475" y="5000025"/>
            <a:ext cx="1496400" cy="919800"/>
          </a:xfrm>
          <a:prstGeom prst="rect">
            <a:avLst/>
          </a:prstGeom>
          <a:noFill/>
          <a:ln cap="flat" cmpd="sng" w="9525">
            <a:solidFill>
              <a:srgbClr val="666666"/>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Durability</a:t>
            </a:r>
            <a:r>
              <a:rPr lang="en" sz="1200">
                <a:solidFill>
                  <a:schemeClr val="dk1"/>
                </a:solidFill>
                <a:latin typeface="Inter"/>
                <a:ea typeface="Inter"/>
                <a:cs typeface="Inter"/>
                <a:sym typeface="Inter"/>
              </a:rPr>
              <a:t>: For how long were people affected?</a:t>
            </a:r>
            <a:endParaRPr sz="1500">
              <a:latin typeface="Inter"/>
              <a:ea typeface="Inter"/>
              <a:cs typeface="Inter"/>
              <a:sym typeface="Inter"/>
            </a:endParaRPr>
          </a:p>
        </p:txBody>
      </p:sp>
      <p:sp>
        <p:nvSpPr>
          <p:cNvPr id="275" name="Google Shape;275;p45"/>
          <p:cNvSpPr txBox="1"/>
          <p:nvPr/>
        </p:nvSpPr>
        <p:spPr>
          <a:xfrm>
            <a:off x="5737175" y="5000025"/>
            <a:ext cx="1496400" cy="919800"/>
          </a:xfrm>
          <a:prstGeom prst="rect">
            <a:avLst/>
          </a:prstGeom>
          <a:noFill/>
          <a:ln cap="flat" cmpd="sng" w="9525">
            <a:solidFill>
              <a:srgbClr val="666666"/>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Relevance</a:t>
            </a:r>
            <a:r>
              <a:rPr lang="en" sz="1200">
                <a:solidFill>
                  <a:schemeClr val="dk1"/>
                </a:solidFill>
                <a:latin typeface="Inter"/>
                <a:ea typeface="Inter"/>
                <a:cs typeface="Inter"/>
                <a:sym typeface="Inter"/>
              </a:rPr>
              <a:t>: How is this still relevant today?</a:t>
            </a:r>
            <a:endParaRPr sz="1500">
              <a:latin typeface="Inter"/>
              <a:ea typeface="Inter"/>
              <a:cs typeface="Inter"/>
              <a:sym typeface="Inter"/>
            </a:endParaRPr>
          </a:p>
        </p:txBody>
      </p:sp>
      <p:cxnSp>
        <p:nvCxnSpPr>
          <p:cNvPr id="280" name="Google Shape;280;p45"/>
          <p:cNvCxnSpPr>
            <a:stCxn id="273" idx="2"/>
            <a:endCxn id="277" idx="0"/>
          </p:cNvCxnSpPr>
          <p:nvPr/>
        </p:nvCxnSpPr>
        <p:spPr>
          <a:xfrm flipH="1">
            <a:off x="1233375" y="3717875"/>
            <a:ext cx="2086200" cy="1282200"/>
          </a:xfrm>
          <a:prstGeom prst="straightConnector1">
            <a:avLst/>
          </a:prstGeom>
          <a:noFill/>
          <a:ln cap="flat" cmpd="sng" w="9525">
            <a:solidFill>
              <a:srgbClr val="595959"/>
            </a:solidFill>
            <a:prstDash val="solid"/>
            <a:round/>
            <a:headEnd len="med" w="med" type="none"/>
            <a:tailEnd len="med" w="med" type="triangle"/>
          </a:ln>
        </p:spPr>
      </p:cxnSp>
      <p:cxnSp>
        <p:nvCxnSpPr>
          <p:cNvPr id="281" name="Google Shape;281;p45"/>
          <p:cNvCxnSpPr>
            <a:stCxn id="273" idx="2"/>
            <a:endCxn id="278" idx="0"/>
          </p:cNvCxnSpPr>
          <p:nvPr/>
        </p:nvCxnSpPr>
        <p:spPr>
          <a:xfrm flipH="1">
            <a:off x="2983875" y="3717875"/>
            <a:ext cx="335700" cy="1282200"/>
          </a:xfrm>
          <a:prstGeom prst="straightConnector1">
            <a:avLst/>
          </a:prstGeom>
          <a:noFill/>
          <a:ln cap="flat" cmpd="sng" w="9525">
            <a:solidFill>
              <a:srgbClr val="595959"/>
            </a:solidFill>
            <a:prstDash val="solid"/>
            <a:round/>
            <a:headEnd len="med" w="med" type="none"/>
            <a:tailEnd len="med" w="med" type="triangle"/>
          </a:ln>
        </p:spPr>
      </p:cxnSp>
      <p:cxnSp>
        <p:nvCxnSpPr>
          <p:cNvPr id="282" name="Google Shape;282;p45"/>
          <p:cNvCxnSpPr>
            <a:stCxn id="273" idx="2"/>
            <a:endCxn id="279" idx="0"/>
          </p:cNvCxnSpPr>
          <p:nvPr/>
        </p:nvCxnSpPr>
        <p:spPr>
          <a:xfrm>
            <a:off x="3319575" y="3717875"/>
            <a:ext cx="1415100" cy="1282200"/>
          </a:xfrm>
          <a:prstGeom prst="straightConnector1">
            <a:avLst/>
          </a:prstGeom>
          <a:noFill/>
          <a:ln cap="flat" cmpd="sng" w="9525">
            <a:solidFill>
              <a:srgbClr val="595959"/>
            </a:solidFill>
            <a:prstDash val="solid"/>
            <a:round/>
            <a:headEnd len="med" w="med" type="none"/>
            <a:tailEnd len="med" w="med" type="triangle"/>
          </a:ln>
        </p:spPr>
      </p:cxnSp>
      <p:sp>
        <p:nvSpPr>
          <p:cNvPr id="283" name="Google Shape;283;p45"/>
          <p:cNvSpPr txBox="1"/>
          <p:nvPr/>
        </p:nvSpPr>
        <p:spPr>
          <a:xfrm>
            <a:off x="5946275" y="2957225"/>
            <a:ext cx="1391400" cy="1726200"/>
          </a:xfrm>
          <a:prstGeom prst="rect">
            <a:avLst/>
          </a:prstGeom>
          <a:noFill/>
          <a:ln cap="flat" cmpd="sng" w="9525">
            <a:solidFill>
              <a:srgbClr val="666666"/>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spcBef>
                <a:spcPts val="0"/>
              </a:spcBef>
              <a:spcAft>
                <a:spcPts val="0"/>
              </a:spcAft>
              <a:buNone/>
            </a:pPr>
            <a:r>
              <a:rPr lang="en" sz="1100">
                <a:latin typeface="Inter"/>
                <a:ea typeface="Inter"/>
                <a:cs typeface="Inter"/>
                <a:sym typeface="Inter"/>
              </a:rPr>
              <a:t>Knowing which groups and individuals were impacted by a historical moment helps establish historical significance.</a:t>
            </a:r>
            <a:endParaRPr sz="1100">
              <a:latin typeface="Inter"/>
              <a:ea typeface="Inter"/>
              <a:cs typeface="Inter"/>
              <a:sym typeface="Inter"/>
            </a:endParaRPr>
          </a:p>
        </p:txBody>
      </p:sp>
      <p:sp>
        <p:nvSpPr>
          <p:cNvPr id="284" name="Google Shape;284;p45"/>
          <p:cNvSpPr txBox="1"/>
          <p:nvPr/>
        </p:nvSpPr>
        <p:spPr>
          <a:xfrm>
            <a:off x="1835300" y="1448350"/>
            <a:ext cx="5441400" cy="10074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 </a:t>
            </a:r>
            <a:r>
              <a:rPr lang="en">
                <a:solidFill>
                  <a:srgbClr val="000000"/>
                </a:solidFill>
                <a:latin typeface="Plus Jakarta Sans"/>
                <a:ea typeface="Plus Jakarta Sans"/>
                <a:cs typeface="Plus Jakarta Sans"/>
                <a:sym typeface="Plus Jakarta Sans"/>
              </a:rPr>
              <a:t>Thinking historically means identifying and exploring the reasons why historical people, places, events, or ideas are worth remembering; that is, their historical significance.</a:t>
            </a:r>
            <a:endParaRPr>
              <a:solidFill>
                <a:srgbClr val="000000"/>
              </a:solidFill>
              <a:latin typeface="Plus Jakarta Sans"/>
              <a:ea typeface="Plus Jakarta Sans"/>
              <a:cs typeface="Plus Jakarta Sans"/>
              <a:sym typeface="Plus Jakarta Sans"/>
            </a:endParaRPr>
          </a:p>
        </p:txBody>
      </p:sp>
      <p:sp>
        <p:nvSpPr>
          <p:cNvPr id="285" name="Google Shape;285;p45"/>
          <p:cNvSpPr txBox="1"/>
          <p:nvPr/>
        </p:nvSpPr>
        <p:spPr>
          <a:xfrm>
            <a:off x="724050" y="6084225"/>
            <a:ext cx="6324300" cy="5163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200">
                <a:latin typeface="Plus Jakarta Sans"/>
                <a:ea typeface="Plus Jakarta Sans"/>
                <a:cs typeface="Plus Jakarta Sans"/>
                <a:sym typeface="Plus Jakarta Sans"/>
              </a:rPr>
              <a:t>When we understand a historical moment's significance, it takes on meaning, and thus, gives us additional purpose in our study of the past.</a:t>
            </a:r>
            <a:endParaRPr sz="1200">
              <a:latin typeface="Plus Jakarta Sans"/>
              <a:ea typeface="Plus Jakarta Sans"/>
              <a:cs typeface="Plus Jakarta Sans"/>
              <a:sym typeface="Plus Jakarta Sans"/>
            </a:endParaRPr>
          </a:p>
        </p:txBody>
      </p:sp>
      <p:graphicFrame>
        <p:nvGraphicFramePr>
          <p:cNvPr id="286" name="Google Shape;286;p45"/>
          <p:cNvGraphicFramePr/>
          <p:nvPr/>
        </p:nvGraphicFramePr>
        <p:xfrm>
          <a:off x="417600" y="7230883"/>
          <a:ext cx="3000000" cy="3000000"/>
        </p:xfrm>
        <a:graphic>
          <a:graphicData uri="http://schemas.openxmlformats.org/drawingml/2006/table">
            <a:tbl>
              <a:tblPr>
                <a:noFill/>
                <a:tableStyleId>{52378F99-2783-49E4-AE8A-6AA621A977C5}</a:tableStyleId>
              </a:tblPr>
              <a:tblGrid>
                <a:gridCol w="3553725"/>
                <a:gridCol w="3383475"/>
              </a:tblGrid>
              <a:tr h="479675">
                <a:tc>
                  <a:txBody>
                    <a:bodyPr/>
                    <a:lstStyle/>
                    <a:p>
                      <a:pPr indent="0" lvl="0" marL="0" rtl="0" algn="l">
                        <a:spcBef>
                          <a:spcPts val="0"/>
                        </a:spcBef>
                        <a:spcAft>
                          <a:spcPts val="0"/>
                        </a:spcAft>
                        <a:buNone/>
                      </a:pPr>
                      <a:r>
                        <a:rPr lang="en" sz="1000">
                          <a:latin typeface="Inter"/>
                          <a:ea typeface="Inter"/>
                          <a:cs typeface="Inter"/>
                          <a:sym typeface="Inter"/>
                        </a:rPr>
                        <a:t>Write an event in your life or the world around you: </a:t>
                      </a:r>
                      <a:r>
                        <a:rPr b="1" lang="en" sz="1000" u="sng">
                          <a:solidFill>
                            <a:srgbClr val="E95C3D"/>
                          </a:solidFill>
                          <a:latin typeface="Inter"/>
                          <a:ea typeface="Inter"/>
                          <a:cs typeface="Inter"/>
                          <a:sym typeface="Inter"/>
                        </a:rPr>
                        <a:t>A Presidential Election</a:t>
                      </a:r>
                      <a:r>
                        <a:rPr lang="en" sz="1000" u="sng">
                          <a:latin typeface="Inter"/>
                          <a:ea typeface="Inter"/>
                          <a:cs typeface="Inter"/>
                          <a:sym typeface="Inter"/>
                        </a:rPr>
                        <a:t> </a:t>
                      </a:r>
                      <a:r>
                        <a:rPr lang="en" sz="1000">
                          <a:latin typeface="Inter"/>
                          <a:ea typeface="Inter"/>
                          <a:cs typeface="Inter"/>
                          <a:sym typeface="Inter"/>
                        </a:rPr>
                        <a:t>Using the above questions, what makes that event historically significant?</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Does something have to be significant for everyone for it to be historically significant? Explain.</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290275">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Who: Residents of U.S. and global connections</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Quantity: Millions of people, if not billions of people</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Profundity: Can deeply impact people through policies on healthcare, economics, and foreign policy</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Durability: Sustained impact is felt through judicial appointments and laws</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Relevance: It directly shapes current policies that impact people's lives</a:t>
                      </a:r>
                      <a:endParaRPr b="1" sz="1000">
                        <a:solidFill>
                          <a:srgbClr val="E95C3D"/>
                        </a:solidFill>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Not completely. While certain events and people will have more direct impact on certain regions or groups of people. It should have enough of an  effect to be recognizable as significant regardless of geography, background or immediate involvement. It’s influence on structures, shifts, and historical trajectories should be substantial enough to be accepted by all.</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287" name="Google Shape;287;p45"/>
          <p:cNvSpPr txBox="1"/>
          <p:nvPr/>
        </p:nvSpPr>
        <p:spPr>
          <a:xfrm>
            <a:off x="417600" y="6677488"/>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pic>
        <p:nvPicPr>
          <p:cNvPr id="288" name="Google Shape;288;p45"/>
          <p:cNvPicPr preferRelativeResize="0"/>
          <p:nvPr/>
        </p:nvPicPr>
        <p:blipFill>
          <a:blip r:embed="rId5">
            <a:alphaModFix/>
          </a:blip>
          <a:stretch>
            <a:fillRect/>
          </a:stretch>
        </p:blipFill>
        <p:spPr>
          <a:xfrm>
            <a:off x="636651" y="1423788"/>
            <a:ext cx="1056525" cy="1056525"/>
          </a:xfrm>
          <a:prstGeom prst="rect">
            <a:avLst/>
          </a:prstGeom>
          <a:noFill/>
          <a:ln>
            <a:noFill/>
          </a:ln>
        </p:spPr>
      </p:pic>
      <p:sp>
        <p:nvSpPr>
          <p:cNvPr id="289" name="Google Shape;289;p45"/>
          <p:cNvSpPr txBox="1"/>
          <p:nvPr/>
        </p:nvSpPr>
        <p:spPr>
          <a:xfrm>
            <a:off x="216275" y="1012975"/>
            <a:ext cx="73116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Name: ______________________________________________   Date: ________	   Class: ____________________</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