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F182A35-61FB-4D60-876D-6319CE0A677E}">
  <a:tblStyle styleId="{EF182A35-61FB-4D60-876D-6319CE0A677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5d06efdf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5d06efd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mXKUuwU_wpimXKSTu_lA_nRBJm1GlU1_wbmAGqtImz8/view" TargetMode="External"/><Relationship Id="rId10" Type="http://schemas.openxmlformats.org/officeDocument/2006/relationships/hyperlink" Target="https://docs.google.com/presentation/d/1ZoWo2ekt18J_OkvhT0gsAjs5klmIjCMOUJ6JtHZgbj8/view" TargetMode="External"/><Relationship Id="rId13" Type="http://schemas.openxmlformats.org/officeDocument/2006/relationships/hyperlink" Target="https://docs.google.com/presentation/d/1Vust4WPU0uMdc-0HP4jCNODsdZTRmQl3ulHCn8bzVGA/view" TargetMode="External"/><Relationship Id="rId12" Type="http://schemas.openxmlformats.org/officeDocument/2006/relationships/hyperlink" Target="https://docs.google.com/presentation/d/1UxPJNkh5elyWNF0_jcVI4CwnC6ItxIb1a_zJCdiU63k/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8-SOwb9kBMwNYUmxgp10IzmvtNTUzYrUvOPrRWGGYPQ/view" TargetMode="External"/><Relationship Id="rId14" Type="http://schemas.openxmlformats.org/officeDocument/2006/relationships/hyperlink" Target="https://youtu.be/hrAU-Qr8mzY?feature=shared&amp;t=80" TargetMode="External"/><Relationship Id="rId5" Type="http://schemas.openxmlformats.org/officeDocument/2006/relationships/hyperlink" Target="https://docs.google.com/presentation/d/1mXKUuwU_wpimXKSTu_lA_nRBJm1GlU1_wbmAGqtImz8/view" TargetMode="External"/><Relationship Id="rId6" Type="http://schemas.openxmlformats.org/officeDocument/2006/relationships/hyperlink" Target="https://docs.google.com/presentation/d/1UxPJNkh5elyWNF0_jcVI4CwnC6ItxIb1a_zJCdiU63k/view" TargetMode="External"/><Relationship Id="rId7" Type="http://schemas.openxmlformats.org/officeDocument/2006/relationships/hyperlink" Target="https://docs.google.com/presentation/d/1Vust4WPU0uMdc-0HP4jCNODsdZTRmQl3ulHCn8bzVGA/view" TargetMode="External"/><Relationship Id="rId8" Type="http://schemas.openxmlformats.org/officeDocument/2006/relationships/hyperlink" Target="https://docs.google.com/presentation/d/1qmTa29jpczHp1ER2fKu4A_LvwY3xuuTgXmNK6M10Z4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qmTa29jpczHp1ER2fKu4A_LvwY3xuuTgXmNK6M10Z4w/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{EF182A35-61FB-4D60-876D-6319CE0A677E}</a:tableStyleId>
              </a:tblPr>
              <a:tblGrid>
                <a:gridCol w="1633350"/>
                <a:gridCol w="4045800"/>
                <a:gridCol w="3669725"/>
              </a:tblGrid>
              <a:tr h="348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12: Spanish Missions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15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what extent did Spanish missionaries alter Indigenous cultures and societies?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01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86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rgbClr val="0097A7"/>
                          </a:solidFill>
                          <a:latin typeface="Inter"/>
                          <a:ea typeface="Inter"/>
                          <a:cs typeface="Inter"/>
                          <a:sym typeface="Inter"/>
                          <a:hlinkClick r:id="rId5">
                            <a:extLst>
                              <a:ext uri="{A12FA001-AC4F-418D-AE19-62706E023703}">
                                <ahyp:hlinkClr val="tx"/>
                              </a:ext>
                            </a:extLst>
                          </a:hlinkClick>
                        </a:rPr>
                        <a:t>Do Firsts + Exemplars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Spanish Mission Presentation</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Spanish Missions Student Worksheet</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Stations Materials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15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Mission System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03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7175">
                <a:tc rowSpan="2">
                  <a:txBody>
                    <a:bodyPr/>
                    <a:lstStyle/>
                    <a:p>
                      <a:pPr indent="0" lvl="0" marL="0" rtl="0" algn="l">
                        <a:spcBef>
                          <a:spcPts val="0"/>
                        </a:spcBef>
                        <a:spcAft>
                          <a:spcPts val="0"/>
                        </a:spcAft>
                        <a:buNone/>
                      </a:pPr>
                      <a:r>
                        <a:rPr b="1" lang="en" sz="1300">
                          <a:latin typeface="Inter"/>
                          <a:ea typeface="Inter"/>
                          <a:cs typeface="Inter"/>
                          <a:sym typeface="Inter"/>
                        </a:rPr>
                        <a:t>ACTIVITY 1 -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12"/>
                        </a:rPr>
                        <a:t>Spanish Missions Presentation</a:t>
                      </a:r>
                      <a:r>
                        <a:rPr lang="en" sz="1200">
                          <a:solidFill>
                            <a:schemeClr val="dk1"/>
                          </a:solidFill>
                          <a:latin typeface="Inter"/>
                          <a:ea typeface="Inter"/>
                          <a:cs typeface="Inter"/>
                          <a:sym typeface="Inter"/>
                        </a:rPr>
                        <a:t> (slides 1-5), introduce the basic details of this aspect of Spanish colonization. Included within the slides are a video and class discussion. Have students engage through guided notes found on pages 1 and 2 of the </a:t>
                      </a:r>
                      <a:r>
                        <a:rPr lang="en" sz="1200" u="sng">
                          <a:solidFill>
                            <a:schemeClr val="hlink"/>
                          </a:solidFill>
                          <a:latin typeface="Inter"/>
                          <a:ea typeface="Inter"/>
                          <a:cs typeface="Inter"/>
                          <a:sym typeface="Inter"/>
                          <a:hlinkClick r:id="rId13"/>
                        </a:rPr>
                        <a:t>Spanish Missions Student Worksheet</a:t>
                      </a:r>
                      <a:r>
                        <a:rPr lang="en" sz="1200">
                          <a:solidFill>
                            <a:schemeClr val="dk1"/>
                          </a:solidFill>
                          <a:latin typeface="Inter"/>
                          <a:ea typeface="Inter"/>
                          <a:cs typeface="Inter"/>
                          <a:sym typeface="Inter"/>
                        </a:rPr>
                        <a: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80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a:latin typeface="Inter"/>
                          <a:ea typeface="Inter"/>
                          <a:cs typeface="Inter"/>
                          <a:sym typeface="Inter"/>
                        </a:rPr>
                        <a:t>student</a:t>
                      </a:r>
                      <a:r>
                        <a:rPr lang="en" sz="1200">
                          <a:latin typeface="Inter"/>
                          <a:ea typeface="Inter"/>
                          <a:cs typeface="Inter"/>
                          <a:sym typeface="Inter"/>
                        </a:rPr>
                        <a: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Present slides 1-5</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Show </a:t>
                      </a:r>
                      <a:r>
                        <a:rPr lang="en" sz="1200" u="sng">
                          <a:solidFill>
                            <a:schemeClr val="hlink"/>
                          </a:solidFill>
                          <a:latin typeface="Inter"/>
                          <a:ea typeface="Inter"/>
                          <a:cs typeface="Inter"/>
                          <a:sym typeface="Inter"/>
                          <a:hlinkClick r:id="rId14"/>
                        </a:rPr>
                        <a:t>video</a:t>
                      </a:r>
                      <a:r>
                        <a:rPr lang="en" sz="1200">
                          <a:latin typeface="Inter"/>
                          <a:ea typeface="Inter"/>
                          <a:cs typeface="Inter"/>
                          <a:sym typeface="Inter"/>
                        </a:rPr>
                        <a:t> (View clip from 1:20-end)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a:t>
                      </a:r>
                      <a:r>
                        <a:rPr lang="en" sz="1200">
                          <a:latin typeface="Inter"/>
                          <a:ea typeface="Inter"/>
                          <a:cs typeface="Inter"/>
                          <a:sym typeface="Inter"/>
                        </a:rPr>
                        <a:t> an informal class discussion</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teacher </a:t>
                      </a:r>
                      <a:r>
                        <a:rPr lang="en" sz="1200">
                          <a:latin typeface="Inter"/>
                          <a:ea typeface="Inter"/>
                          <a:cs typeface="Inter"/>
                          <a:sym typeface="Inter"/>
                        </a:rPr>
                        <a:t>presentation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on pages 1 and 2 of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Watch video and answer comprehension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informal class discussion</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a:t>
            </a:r>
            <a:r>
              <a:rPr lang="en" sz="1800">
                <a:solidFill>
                  <a:schemeClr val="dk1"/>
                </a:solidFill>
                <a:latin typeface="Plus Jakarta Sans Medium"/>
                <a:ea typeface="Plus Jakarta Sans Medium"/>
                <a:cs typeface="Plus Jakarta Sans Medium"/>
                <a:sym typeface="Plus Jakarta Sans Medium"/>
              </a:rPr>
              <a:t>6</a:t>
            </a:r>
            <a:r>
              <a:rPr lang="en" sz="1800">
                <a:solidFill>
                  <a:schemeClr val="dk1"/>
                </a:solidFill>
                <a:latin typeface="Plus Jakarta Sans Medium"/>
                <a:ea typeface="Plus Jakarta Sans Medium"/>
                <a:cs typeface="Plus Jakarta Sans Medium"/>
                <a:sym typeface="Plus Jakarta Sans Medium"/>
              </a:rPr>
              <a:t>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{EF182A35-61FB-4D60-876D-6319CE0A677E}</a:tableStyleId>
              </a:tblPr>
              <a:tblGrid>
                <a:gridCol w="1633350"/>
                <a:gridCol w="4045800"/>
                <a:gridCol w="3669725"/>
              </a:tblGrid>
              <a:tr h="297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12: Spanish Missions</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1465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learn about the various impacts of Spanish Missions on Indigenous life through a stations activity. Students will go to three of the five stations. They will make their choice based on questions found on slide 6. It is recommended to have multiple copies (or digital access) to the station materials to help increase student on-task behaviors.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up the classroom into five different stations with the </a:t>
                      </a:r>
                      <a:r>
                        <a:rPr lang="en" sz="1200" u="sng">
                          <a:solidFill>
                            <a:schemeClr val="hlink"/>
                          </a:solidFill>
                          <a:latin typeface="Inter"/>
                          <a:ea typeface="Inter"/>
                          <a:cs typeface="Inter"/>
                          <a:sym typeface="Inter"/>
                          <a:hlinkClick r:id="rId5"/>
                        </a:rPr>
                        <a:t>station materials</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slide 6 and provide instructions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worksheet pages 3-7</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Allow students to move freely, but give timing reminders (~6-7 minutes is recommended)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student work</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Consider the 5 </a:t>
                      </a:r>
                      <a:r>
                        <a:rPr lang="en" sz="1200">
                          <a:latin typeface="Inter"/>
                          <a:ea typeface="Inter"/>
                          <a:cs typeface="Inter"/>
                          <a:sym typeface="Inter"/>
                        </a:rPr>
                        <a:t>questions</a:t>
                      </a:r>
                      <a:r>
                        <a:rPr lang="en" sz="1200">
                          <a:latin typeface="Inter"/>
                          <a:ea typeface="Inter"/>
                          <a:cs typeface="Inter"/>
                          <a:sym typeface="Inter"/>
                        </a:rPr>
                        <a:t> and choose 3 that are of the most interest</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Move to each of the 3 chosen stations to dive deeper into topic</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questions on student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337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end by having students read about the Guaraní and Jesuits and the impact of the mission system. 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0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7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8-10</a:t>
                      </a:r>
                      <a:r>
                        <a:rPr lang="en" sz="1200">
                          <a:latin typeface="Inter"/>
                          <a:ea typeface="Inter"/>
                          <a:cs typeface="Inter"/>
                          <a:sym typeface="Inter"/>
                        </a:rPr>
                        <a:t> (or guide to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293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2.12 </a:t>
                      </a:r>
                      <a:r>
                        <a:rPr lang="en" sz="1200">
                          <a:solidFill>
                            <a:schemeClr val="dk1"/>
                          </a:solidFill>
                          <a:latin typeface="Inter"/>
                          <a:ea typeface="Inter"/>
                          <a:cs typeface="Inter"/>
                          <a:sym typeface="Inter"/>
                        </a:rPr>
                        <a:t>Evaluate the motivations for European maritime expeditions across the Atlantic Ocean and the impact of ideology, disease, and inherited and revised technologies on systems of enslavement and colonization.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2.14 </a:t>
                      </a:r>
                      <a:r>
                        <a:rPr lang="en" sz="1200">
                          <a:solidFill>
                            <a:schemeClr val="dk1"/>
                          </a:solidFill>
                          <a:latin typeface="Inter"/>
                          <a:ea typeface="Inter"/>
                          <a:cs typeface="Inter"/>
                          <a:sym typeface="Inter"/>
                        </a:rPr>
                        <a:t>Analyze examples of Indigenous resistance to European colonization in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2.25 </a:t>
                      </a:r>
                      <a:r>
                        <a:rPr lang="en" sz="1200">
                          <a:solidFill>
                            <a:schemeClr val="dk1"/>
                          </a:solidFill>
                          <a:latin typeface="Inter"/>
                          <a:ea typeface="Inter"/>
                          <a:cs typeface="Inter"/>
                          <a:sym typeface="Inter"/>
                        </a:rPr>
                        <a:t>Evaluate the impact of Spanish missionaries and resistance to colonization on Indigenous culture and social roles in the Americas, including on the evolution of language and the impact on Two-Spirit identities in different cultures.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