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54969F1-A87A-49D2-9DBE-8592605905EE}">
  <a:tblStyle styleId="{E54969F1-A87A-49D2-9DBE-8592605905E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7188792ce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7188792c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x3IvPjEIzwZhHJUzbQsyA_Bgt1HjUtklfmuiAWJDsPU/view" TargetMode="External"/><Relationship Id="rId10" Type="http://schemas.openxmlformats.org/officeDocument/2006/relationships/hyperlink" Target="https://docs.google.com/presentation/d/1ZSnPppoIUmMOsdMEVACoewlIEiqz--lsRhgBvMs09VI/view" TargetMode="External"/><Relationship Id="rId13" Type="http://schemas.openxmlformats.org/officeDocument/2006/relationships/hyperlink" Target="https://docs.google.com/presentation/d/1MVBR8GA5LnTt_HM5w-qoaYmv_K3xozCOh229hpKqVNs/view" TargetMode="External"/><Relationship Id="rId12" Type="http://schemas.openxmlformats.org/officeDocument/2006/relationships/hyperlink" Target="https://docs.google.com/presentation/d/1aVZvIz9VXlK4JoAhCje7L_dq_-D2etjAenCMFNNIk8o/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XzjIWPICM01s7kqP-cRJUnwIYPFi-pc8M22FQxhPz38/view" TargetMode="External"/><Relationship Id="rId14" Type="http://schemas.openxmlformats.org/officeDocument/2006/relationships/hyperlink" Target="https://docs.google.com/presentation/d/1mXKUuwU_wpimXKSTu_lA_nRBJm1GlU1_wbmAGqtImz8/view" TargetMode="External"/><Relationship Id="rId5" Type="http://schemas.openxmlformats.org/officeDocument/2006/relationships/hyperlink" Target="https://docs.google.com/presentation/d/1mXKUuwU_wpimXKSTu_lA_nRBJm1GlU1_wbmAGqtImz8/view" TargetMode="External"/><Relationship Id="rId6" Type="http://schemas.openxmlformats.org/officeDocument/2006/relationships/hyperlink" Target="https://docs.google.com/presentation/d/11BJIlbFwn9oRP7fCWvt_r1GrI2VXaOg6mFZsvFNF2Ts/view" TargetMode="External"/><Relationship Id="rId7" Type="http://schemas.openxmlformats.org/officeDocument/2006/relationships/hyperlink" Target="https://docs.google.com/presentation/d/1Iou6j8IQVfNAtUCwSXPOqQ1yF7BdLxmuXFL13yaX-PY/view" TargetMode="External"/><Relationship Id="rId8" Type="http://schemas.openxmlformats.org/officeDocument/2006/relationships/hyperlink" Target="https://docs.google.com/presentation/d/1hqA0tGm5swHyEAs-3zIkYwAxXmEywhVjgUs4psCw8bc/view" TargetMode="External"/></Relationships>
</file>

<file path=ppt/slides/_rels/slide2.xml.rels><?xml version="1.0" encoding="UTF-8" standalone="yes"?><Relationships xmlns="http://schemas.openxmlformats.org/package/2006/relationships"><Relationship Id="rId10" Type="http://schemas.openxmlformats.org/officeDocument/2006/relationships/hyperlink" Target="https://youtu.be/i5QrtWv3qJM?feature=shared"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XzjIWPICM01s7kqP-cRJUnwIYPFi-pc8M22FQxhPz38/view" TargetMode="External"/><Relationship Id="rId5" Type="http://schemas.openxmlformats.org/officeDocument/2006/relationships/hyperlink" Target="https://docs.google.com/presentation/d/11BJIlbFwn9oRP7fCWvt_r1GrI2VXaOg6mFZsvFNF2Ts/view" TargetMode="External"/><Relationship Id="rId6" Type="http://schemas.openxmlformats.org/officeDocument/2006/relationships/hyperlink" Target="https://docs.google.com/presentation/d/1Iou6j8IQVfNAtUCwSXPOqQ1yF7BdLxmuXFL13yaX-PY/view" TargetMode="External"/><Relationship Id="rId7" Type="http://schemas.openxmlformats.org/officeDocument/2006/relationships/hyperlink" Target="https://docs.google.com/presentation/d/1Iou6j8IQVfNAtUCwSXPOqQ1yF7BdLxmuXFL13yaX-PY/view" TargetMode="External"/><Relationship Id="rId8" Type="http://schemas.openxmlformats.org/officeDocument/2006/relationships/hyperlink" Target="https://docs.google.com/presentation/d/1hqA0tGm5swHyEAs-3zIkYwAxXmEywhVjgUs4psCw8bc/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2_s3xmoriX8LrdIa81UKSB8NXGN3nHMJUhk5mbpCsfo/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{E54969F1-A87A-49D2-9DBE-8592605905EE}</a:tableStyleId>
              </a:tblPr>
              <a:tblGrid>
                <a:gridCol w="1633350"/>
                <a:gridCol w="4045800"/>
                <a:gridCol w="3669725"/>
              </a:tblGrid>
              <a:tr h="348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13: Indigenous Resistance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15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Indigenous populations resist European conquest and colonization?</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01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86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rgbClr val="0097A7"/>
                          </a:solidFill>
                          <a:latin typeface="Inter"/>
                          <a:ea typeface="Inter"/>
                          <a:cs typeface="Inter"/>
                          <a:sym typeface="Inter"/>
                          <a:hlinkClick r:id="rId5">
                            <a:extLst>
                              <a:ext uri="{A12FA001-AC4F-418D-AE19-62706E023703}">
                                <ahyp:hlinkClr val="tx"/>
                              </a:ext>
                            </a:extLst>
                          </a:hlinkClick>
                        </a:rPr>
                        <a:t>Do Firsts + Exemplars</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Indigenous Resistance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Three Versions of Indigenous Resistance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Version 1</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Version 2</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9"/>
                        </a:rPr>
                        <a:t>Version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Printed Student Handouts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Version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Version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Version 3</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15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Resistance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03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{E54969F1-A87A-49D2-9DBE-8592605905EE}</a:tableStyleId>
              </a:tblPr>
              <a:tblGrid>
                <a:gridCol w="1633350"/>
                <a:gridCol w="4045800"/>
                <a:gridCol w="3669725"/>
              </a:tblGrid>
              <a:tr h="288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13: Indigenous Resistance</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28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5"/>
                        </a:rPr>
                        <a:t>Indigenous Resistance Presentation</a:t>
                      </a:r>
                      <a:r>
                        <a:rPr lang="en" sz="1200">
                          <a:solidFill>
                            <a:schemeClr val="dk1"/>
                          </a:solidFill>
                          <a:latin typeface="Inter"/>
                          <a:ea typeface="Inter"/>
                          <a:cs typeface="Inter"/>
                          <a:sym typeface="Inter"/>
                        </a:rPr>
                        <a:t> introduce the historical thinking skill of Historical Significance. The “What is Historical Significance?” Guide on page 1 of the </a:t>
                      </a:r>
                      <a:r>
                        <a:rPr lang="en" sz="1200" u="sng">
                          <a:solidFill>
                            <a:schemeClr val="hlink"/>
                          </a:solidFill>
                          <a:latin typeface="Inter"/>
                          <a:ea typeface="Inter"/>
                          <a:cs typeface="Inter"/>
                          <a:sym typeface="Inter"/>
                          <a:hlinkClick r:id="rId6"/>
                        </a:rPr>
                        <a:t>Indigenous Resistance Student Worksheet</a:t>
                      </a:r>
                      <a:r>
                        <a:rPr lang="en" sz="1200">
                          <a:solidFill>
                            <a:schemeClr val="dk1"/>
                          </a:solidFill>
                          <a:latin typeface="Inter"/>
                          <a:ea typeface="Inter"/>
                          <a:cs typeface="Inter"/>
                          <a:sym typeface="Inter"/>
                        </a:rPr>
                        <a:t> should be used first. Next, direct students to watch the video (slide 3), follow along with the transcript, and answer questions found on page 2.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47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 equal number of each version of the student worksheet</a:t>
                      </a:r>
                      <a:endParaRPr sz="1200">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Version 1</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Version 2</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Version 3</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Using slides 1-2 introduce the supporting question and historical significance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0"/>
                        </a:rPr>
                        <a:t>Show video,</a:t>
                      </a:r>
                      <a:r>
                        <a:rPr lang="en" sz="1200">
                          <a:latin typeface="Inter"/>
                          <a:ea typeface="Inter"/>
                          <a:cs typeface="Inter"/>
                          <a:sym typeface="Inter"/>
                        </a:rPr>
                        <a:t> d</a:t>
                      </a:r>
                      <a:r>
                        <a:rPr lang="en" sz="1200">
                          <a:solidFill>
                            <a:srgbClr val="000000"/>
                          </a:solidFill>
                          <a:latin typeface="Inter"/>
                          <a:ea typeface="Inter"/>
                          <a:cs typeface="Inter"/>
                          <a:sym typeface="Inter"/>
                        </a:rPr>
                        <a:t>iscuss questions, and provide vocabulary support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“What is </a:t>
                      </a:r>
                      <a:r>
                        <a:rPr lang="en" sz="1200">
                          <a:latin typeface="Inter"/>
                          <a:ea typeface="Inter"/>
                          <a:cs typeface="Inter"/>
                          <a:sym typeface="Inter"/>
                        </a:rPr>
                        <a:t>Historical Significance</a:t>
                      </a:r>
                      <a:r>
                        <a:rPr lang="en" sz="1200">
                          <a:solidFill>
                            <a:srgbClr val="000000"/>
                          </a:solidFill>
                          <a:latin typeface="Inter"/>
                          <a:ea typeface="Inter"/>
                          <a:cs typeface="Inter"/>
                          <a:sym typeface="Inter"/>
                        </a:rPr>
                        <a:t>?” Guide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answer comprehension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6997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 reading about examples of Indigenous resistance. Model the practice of Rainbow Highlighting for students by completing one example together. This is explained on slide 5 in the presentation and will be done using pages 3-4 of the student worksheet. After completion, collectively write the main idea and evidence for row 1 of the group worksheet (page 8) Then have students work with a partner to complete the same process for a second reading. There are three additional readings and an equal number of students should be reading each excerpt.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8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highlighters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Model Rainbow Highlighting, </a:t>
                      </a:r>
                      <a:r>
                        <a:rPr lang="en" sz="1200">
                          <a:latin typeface="Inter"/>
                          <a:ea typeface="Inter"/>
                          <a:cs typeface="Inter"/>
                          <a:sym typeface="Inter"/>
                        </a:rPr>
                        <a:t>questions</a:t>
                      </a:r>
                      <a:r>
                        <a:rPr lang="en" sz="1200">
                          <a:latin typeface="Inter"/>
                          <a:ea typeface="Inter"/>
                          <a:cs typeface="Inter"/>
                          <a:sym typeface="Inter"/>
                        </a:rPr>
                        <a:t>, and row 1 of group worksheet for the first excerpt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their next reading excerpt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a:t>
                      </a:r>
                      <a:r>
                        <a:rPr lang="en" sz="1200">
                          <a:solidFill>
                            <a:srgbClr val="000000"/>
                          </a:solidFill>
                          <a:latin typeface="Inter"/>
                          <a:ea typeface="Inter"/>
                          <a:cs typeface="Inter"/>
                          <a:sym typeface="Inter"/>
                        </a:rPr>
                        <a:t> student work</a:t>
                      </a:r>
                      <a:r>
                        <a:rPr lang="en" sz="1200">
                          <a:latin typeface="Inter"/>
                          <a:ea typeface="Inter"/>
                          <a:cs typeface="Inter"/>
                          <a:sym typeface="Inter"/>
                        </a:rPr>
                        <a:t> </a:t>
                      </a:r>
                      <a:r>
                        <a:rPr lang="en" sz="1200">
                          <a:solidFill>
                            <a:srgbClr val="000000"/>
                          </a:solidFill>
                          <a:latin typeface="Inter"/>
                          <a:ea typeface="Inter"/>
                          <a:cs typeface="Inter"/>
                          <a:sym typeface="Inter"/>
                        </a:rPr>
                        <a:t>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rainbow highlighting and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for the first reading excerpt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Sit next to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rainbow highlighting, questions, and their row for a second excerpt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{E54969F1-A87A-49D2-9DBE-8592605905EE}</a:tableStyleId>
              </a:tblPr>
              <a:tblGrid>
                <a:gridCol w="1633350"/>
                <a:gridCol w="4045800"/>
                <a:gridCol w="3669725"/>
              </a:tblGrid>
              <a:tr h="365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13: Indigenous Resistance</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18475">
                <a:tc rowSpan="2">
                  <a:txBody>
                    <a:bodyPr/>
                    <a:lstStyle/>
                    <a:p>
                      <a:pPr indent="0" lvl="0" marL="0" rtl="0" algn="l">
                        <a:spcBef>
                          <a:spcPts val="0"/>
                        </a:spcBef>
                        <a:spcAft>
                          <a:spcPts val="0"/>
                        </a:spcAft>
                        <a:buNone/>
                      </a:pPr>
                      <a:r>
                        <a:rPr b="1" lang="en" sz="1300">
                          <a:latin typeface="Inter"/>
                          <a:ea typeface="Inter"/>
                          <a:cs typeface="Inter"/>
                          <a:sym typeface="Inter"/>
                        </a:rPr>
                        <a:t>ACTIVITY 3 -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engage in a traditional jigsaw activity. New groups of three should be formed with one person from each reading as part of the group. They will take turns explaining their example of Indigenous resistance and take notes on the group worksheet. Once completed, they will collaboratively complete the Historical Significance Graphic Organizer (page 9 of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62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new groups of three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the </a:t>
                      </a:r>
                      <a:r>
                        <a:rPr lang="en" sz="1200">
                          <a:solidFill>
                            <a:srgbClr val="000000"/>
                          </a:solidFill>
                          <a:latin typeface="Inter"/>
                          <a:ea typeface="Inter"/>
                          <a:cs typeface="Inter"/>
                          <a:sym typeface="Inter"/>
                        </a:rPr>
                        <a:t>Graphic Organizer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movement directions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G</a:t>
                      </a:r>
                      <a:r>
                        <a:rPr lang="en" sz="1200">
                          <a:solidFill>
                            <a:srgbClr val="000000"/>
                          </a:solidFill>
                          <a:latin typeface="Inter"/>
                          <a:ea typeface="Inter"/>
                          <a:cs typeface="Inter"/>
                          <a:sym typeface="Inter"/>
                        </a:rPr>
                        <a:t>raphic </a:t>
                      </a:r>
                      <a:r>
                        <a:rPr lang="en" sz="1200">
                          <a:latin typeface="Inter"/>
                          <a:ea typeface="Inter"/>
                          <a:cs typeface="Inter"/>
                          <a:sym typeface="Inter"/>
                        </a:rPr>
                        <a:t>O</a:t>
                      </a:r>
                      <a:r>
                        <a:rPr lang="en" sz="1200">
                          <a:solidFill>
                            <a:srgbClr val="000000"/>
                          </a:solidFill>
                          <a:latin typeface="Inter"/>
                          <a:ea typeface="Inter"/>
                          <a:cs typeface="Inter"/>
                          <a:sym typeface="Inter"/>
                        </a:rPr>
                        <a:t>rganizer (page 4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429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2 Inquiry Journal. </a:t>
                      </a:r>
                      <a:r>
                        <a:rPr lang="en" sz="1200">
                          <a:solidFill>
                            <a:schemeClr val="dk1"/>
                          </a:solidFill>
                          <a:latin typeface="Inter"/>
                          <a:ea typeface="Inter"/>
                          <a:cs typeface="Inter"/>
                          <a:sym typeface="Inter"/>
                        </a:rPr>
                        <a:t>Students will use page 8 to answer the Compelling Question for Topic 3. Consider allowing students to use their notes and/or work with a partner.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7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2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2</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7787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2.14 </a:t>
                      </a:r>
                      <a:r>
                        <a:rPr lang="en" sz="1200">
                          <a:solidFill>
                            <a:schemeClr val="dk1"/>
                          </a:solidFill>
                          <a:latin typeface="Inter"/>
                          <a:ea typeface="Inter"/>
                          <a:cs typeface="Inter"/>
                          <a:sym typeface="Inter"/>
                        </a:rPr>
                        <a:t>Analyze examples of Indigenous resistance to European colonization in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2.25 </a:t>
                      </a:r>
                      <a:r>
                        <a:rPr lang="en" sz="1200">
                          <a:solidFill>
                            <a:schemeClr val="dk1"/>
                          </a:solidFill>
                          <a:latin typeface="Inter"/>
                          <a:ea typeface="Inter"/>
                          <a:cs typeface="Inter"/>
                          <a:sym typeface="Inter"/>
                        </a:rPr>
                        <a:t>Evaluate the impact of Spanish missionaries and resistance to colonization on Indigenous culture and social roles in the Americas, including on the evolution of language and the impact on Two-Spirit identities in different cultures.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