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10058400" cx="7772400"/>
  <p:notesSz cx="6858000" cy="9144000"/>
  <p:embeddedFontLst>
    <p:embeddedFont>
      <p:font typeface="Halant"/>
      <p:regular r:id="rId17"/>
      <p:bold r:id="rId18"/>
    </p:embeddedFont>
    <p:embeddedFont>
      <p:font typeface="Inter"/>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11" Type="http://schemas.openxmlformats.org/officeDocument/2006/relationships/slide" Target="slides/slide6.xml"/><Relationship Id="rId22" Type="http://schemas.openxmlformats.org/officeDocument/2006/relationships/font" Target="fonts/Inter-boldItalic.fntdata"/><Relationship Id="rId10" Type="http://schemas.openxmlformats.org/officeDocument/2006/relationships/slide" Target="slides/slide5.xml"/><Relationship Id="rId21" Type="http://schemas.openxmlformats.org/officeDocument/2006/relationships/font" Target="fonts/Inter-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Halant-regular.fntdata"/><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Inter-regular.fntdata"/><Relationship Id="rId6" Type="http://schemas.openxmlformats.org/officeDocument/2006/relationships/slide" Target="slides/slide1.xml"/><Relationship Id="rId18" Type="http://schemas.openxmlformats.org/officeDocument/2006/relationships/font" Target="fonts/Halant-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69032b37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69032b37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1a1bb5f8a0_0_3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1a1bb5f8a0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1a8b64a30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31a8b64a30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169032b373_0_5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169032b373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169032b373_0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169032b373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169032b373_0_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169032b373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169032b373_0_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169032b373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1a1bb5f8a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1a1bb5f8a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1a1bb5f8a0_0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1a1bb5f8a0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1a1bb5f8a0_0_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1a1bb5f8a0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1a1bb5f8a0_0_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1a1bb5f8a0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kqed.org/arts/13845330/5-two-spirit-heroes-who-paved-the-way-for-todays-native-lgbtq-community"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kqed.org/arts/13845330/5-two-spirit-heroes-who-paved-the-way-for-todays-native-lgbtq-communit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kqed.org/arts/13845330/5-two-spirit-heroes-who-paved-the-way-for-todays-native-lgbtq-community"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Missionaries Stations Student Worksheet</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655288"/>
            <a:ext cx="6583800" cy="6954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Answer the questions below for each station.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Station 1- Missionaries</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Summarize the practices of Spanish missionaries.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Summarize the practices of French Jesuits.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Summarize the practices of English Protestant missionaries.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Compare the different approaches to conversion of the Spanish, French, and English.</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how the Spanish missions in California were structured.</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how native lives shifted as a result of their admission to the mission.</a:t>
            </a:r>
            <a:br>
              <a:rPr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2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Missionaries Stations Student Worksheet</a:t>
            </a:r>
            <a:endParaRPr sz="1900">
              <a:solidFill>
                <a:schemeClr val="dk1"/>
              </a:solidFill>
              <a:latin typeface="Halant"/>
              <a:ea typeface="Halant"/>
              <a:cs typeface="Halant"/>
              <a:sym typeface="Halant"/>
            </a:endParaRPr>
          </a:p>
        </p:txBody>
      </p:sp>
      <p:pic>
        <p:nvPicPr>
          <p:cNvPr id="145" name="Google Shape;145;p2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6" name="Google Shape;146;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2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9" name="Google Shape;149;p22"/>
          <p:cNvSpPr txBox="1"/>
          <p:nvPr/>
        </p:nvSpPr>
        <p:spPr>
          <a:xfrm>
            <a:off x="594300" y="655288"/>
            <a:ext cx="6583800" cy="8228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Answer the questions below for each station.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Station 5- Two-Spirit People</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your own words, explain what a “Two-Spirit Person” is.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A “Two-Spirit Person” is someone who embodies both a male and female spirit. They were often </a:t>
            </a:r>
            <a:r>
              <a:rPr b="1" lang="en" sz="1200">
                <a:solidFill>
                  <a:srgbClr val="E95C3D"/>
                </a:solidFill>
                <a:latin typeface="Inter"/>
                <a:ea typeface="Inter"/>
                <a:cs typeface="Inter"/>
                <a:sym typeface="Inter"/>
              </a:rPr>
              <a:t>vilified</a:t>
            </a:r>
            <a:r>
              <a:rPr b="1" lang="en" sz="1200">
                <a:solidFill>
                  <a:srgbClr val="E95C3D"/>
                </a:solidFill>
                <a:latin typeface="Inter"/>
                <a:ea typeface="Inter"/>
                <a:cs typeface="Inter"/>
                <a:sym typeface="Inter"/>
              </a:rPr>
              <a:t> by the Europeans for going against the acceptable gender norms the Europeans believed in.</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Gregory Smithers, what terms were used to describe the Two-Spirit People, and why were these terms themselves a form of violence?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Europeans used terms such as “</a:t>
            </a:r>
            <a:r>
              <a:rPr b="1" lang="en" sz="1200">
                <a:solidFill>
                  <a:srgbClr val="E95C3D"/>
                </a:solidFill>
                <a:latin typeface="Inter"/>
                <a:ea typeface="Inter"/>
                <a:cs typeface="Inter"/>
                <a:sym typeface="Inter"/>
              </a:rPr>
              <a:t>hermaphrodite</a:t>
            </a:r>
            <a:r>
              <a:rPr b="1" lang="en" sz="1200">
                <a:solidFill>
                  <a:srgbClr val="E95C3D"/>
                </a:solidFill>
                <a:latin typeface="Inter"/>
                <a:ea typeface="Inter"/>
                <a:cs typeface="Inter"/>
                <a:sym typeface="Inter"/>
              </a:rPr>
              <a:t>”, “sodomite”, and “berdache”, all of which held negative connotations for them and therefore made it almost impossible for the histories written to convey a positive understanding of the “Two-Spirit People.”</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Smithers, why were Two-Spirit People targeted by the Europeans?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Physical violence was utilized frequently against these people, even to the extent of what Smithers calls a genocide. The Two-Spirit People held important roles in their societies as medicine people, educators, and storytellers; they held significant knowledge and </a:t>
            </a:r>
            <a:r>
              <a:rPr b="1" lang="en" sz="1200">
                <a:solidFill>
                  <a:srgbClr val="E95C3D"/>
                </a:solidFill>
                <a:latin typeface="Inter"/>
                <a:ea typeface="Inter"/>
                <a:cs typeface="Inter"/>
                <a:sym typeface="Inter"/>
              </a:rPr>
              <a:t>power</a:t>
            </a:r>
            <a:r>
              <a:rPr b="1" lang="en" sz="1200">
                <a:solidFill>
                  <a:srgbClr val="E95C3D"/>
                </a:solidFill>
                <a:latin typeface="Inter"/>
                <a:ea typeface="Inter"/>
                <a:cs typeface="Inter"/>
                <a:sym typeface="Inter"/>
              </a:rPr>
              <a:t> that threatened the Europeans.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Go to </a:t>
            </a:r>
            <a:r>
              <a:rPr lang="en" sz="1200" u="sng">
                <a:solidFill>
                  <a:schemeClr val="hlink"/>
                </a:solidFill>
                <a:latin typeface="Inter"/>
                <a:ea typeface="Inter"/>
                <a:cs typeface="Inter"/>
                <a:sym typeface="Inter"/>
                <a:hlinkClick r:id="rId5"/>
              </a:rPr>
              <a:t>this article </a:t>
            </a:r>
            <a:r>
              <a:rPr lang="en" sz="1200">
                <a:solidFill>
                  <a:schemeClr val="dk1"/>
                </a:solidFill>
                <a:latin typeface="Inter"/>
                <a:ea typeface="Inter"/>
                <a:cs typeface="Inter"/>
                <a:sym typeface="Inter"/>
              </a:rPr>
              <a:t>and choose one of the five Two-Spirit People to read about. Then, answer the questions on the Station Slide.|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Osh-TIsch</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1. Osh-Tisch was a male physically who embodied a female role in the Bade tribe. They were an important leader in their community and had a lodge and family of their own.</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2. The Europeans wanted to essentially whitewash the native peoples, and part of that forbade any sort of non-Christian spiritual practices. They targeted those who did not fit into their preconceived notions of dating and family lifestyles. They ultimately imprisoned Osh-Tisch.</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3. The chiefs and warriors were able to fight against the US to get Bade released.</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We’wha</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1. We’wha was a male physically who wore both men’s and women’s clothing and participated in roles that were considered to belong to both genders. They were a weaver, a potter, a hunter, and a spiritual leader in their community.</a:t>
            </a:r>
            <a:endParaRPr b="1" sz="1200">
              <a:solidFill>
                <a:srgbClr val="E95C3D"/>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3" name="Shape 153"/>
        <p:cNvGrpSpPr/>
        <p:nvPr/>
      </p:nvGrpSpPr>
      <p:grpSpPr>
        <a:xfrm>
          <a:off x="0" y="0"/>
          <a:ext cx="0" cy="0"/>
          <a:chOff x="0" y="0"/>
          <a:chExt cx="0" cy="0"/>
        </a:xfrm>
      </p:grpSpPr>
      <p:sp>
        <p:nvSpPr>
          <p:cNvPr id="154" name="Google Shape;154;p2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Missionaries Stations Student Worksheet</a:t>
            </a:r>
            <a:endParaRPr sz="1900">
              <a:solidFill>
                <a:schemeClr val="dk1"/>
              </a:solidFill>
              <a:latin typeface="Halant"/>
              <a:ea typeface="Halant"/>
              <a:cs typeface="Halant"/>
              <a:sym typeface="Halant"/>
            </a:endParaRPr>
          </a:p>
        </p:txBody>
      </p:sp>
      <p:pic>
        <p:nvPicPr>
          <p:cNvPr id="155" name="Google Shape;155;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6" name="Google Shape;156;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7" name="Google Shape;157;p2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8" name="Google Shape;158;p2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9" name="Google Shape;159;p23"/>
          <p:cNvSpPr txBox="1"/>
          <p:nvPr/>
        </p:nvSpPr>
        <p:spPr>
          <a:xfrm>
            <a:off x="594300" y="655288"/>
            <a:ext cx="6583800" cy="8653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Answer the questions below for each station.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Station 5- Two-Spirit People</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Go to </a:t>
            </a:r>
            <a:r>
              <a:rPr lang="en" sz="1200" u="sng">
                <a:solidFill>
                  <a:schemeClr val="hlink"/>
                </a:solidFill>
                <a:latin typeface="Inter"/>
                <a:ea typeface="Inter"/>
                <a:cs typeface="Inter"/>
                <a:sym typeface="Inter"/>
                <a:hlinkClick r:id="rId5"/>
              </a:rPr>
              <a:t>this article </a:t>
            </a:r>
            <a:r>
              <a:rPr lang="en" sz="1200">
                <a:solidFill>
                  <a:schemeClr val="dk1"/>
                </a:solidFill>
                <a:latin typeface="Inter"/>
                <a:ea typeface="Inter"/>
                <a:cs typeface="Inter"/>
                <a:sym typeface="Inter"/>
              </a:rPr>
              <a:t>and choose one of the five Two-Spirit People to read about. Then, answer the questions on the Station Slide. (Answers continued)</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We’wha</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1. We’wha was a male physically who wore both men’s and women’s clothing and participated in roles that were considered to belong to both genders. They were a weaver, a potter, a hunter, and a spiritual leader in their community.</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2. We’what went to DC and met the president in 1886. They were seen as a cisgender woman on this trip and became something of a celebrity. However, when missionaries reached their tribe, We’wha was captured and imprisoned.</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3. They were able to get out of prison and return to their former lifestyle. Because they spoke English, they built relationships with several important people, including an anthropologist.</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Hastiin Klah</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1. Hastiin Klah was an important figure in their society- they were a sand painter, weaver, chanter, and healer.</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2. He traveled across the US to showcase his weaving talent that he learned from his mother and sister. He was able to show these skills off at the Columbian Exposition in Chicago in 1893.</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3. In 1921 he met an heiress named Mary Cabot Wheelwright and together they opened up the Museum of the American Indian in Santa Fe. He also is credited with helping to save the Navajo weaving tradition in spite of religious persecution. </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Lozen and Dahteste</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1. Lozen and Dahteste were important warriors of Goyaalé, often referred to as Geronimo, who was an important Apache leader and medicine man. Lozen was the sister of Geronimo’s right-hand man, and she was a fierce warrior and medicine woman who was known for her visions.</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2. Lozen led attacks against the US Army after the death of her brother. One of the most significant women who aided her in these campaigns was Dahteste, who was a scout, messenger, and mediator. Both of them were imprisoned by the US . Lozen died while she was imprisoned in Alabama of tuberculosis. Dahteste spent 8 years as a prisoner in Fort Marion, FL and another 19 years at Fort Sill, OK.</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3. They worked together to fight against the US Army. Although Lozen did not outlive her imprisonment, Dahteste lived a long life on a reservation and kept her culture alive through things such as adorning traditional dress.</a:t>
            </a:r>
            <a:endParaRPr b="1" sz="1200">
              <a:solidFill>
                <a:srgbClr val="E95C3D"/>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Missionaries Stations Student Worksheet</a:t>
            </a:r>
            <a:endParaRPr sz="1900">
              <a:solidFill>
                <a:schemeClr val="dk1"/>
              </a:solidFill>
              <a:latin typeface="Halant"/>
              <a:ea typeface="Halant"/>
              <a:cs typeface="Halant"/>
              <a:sym typeface="Halant"/>
            </a:endParaRPr>
          </a:p>
        </p:txBody>
      </p:sp>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9" name="Google Shape;69;p14"/>
          <p:cNvSpPr txBox="1"/>
          <p:nvPr/>
        </p:nvSpPr>
        <p:spPr>
          <a:xfrm>
            <a:off x="594300" y="655288"/>
            <a:ext cx="6583800" cy="6317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Answer the questions below for each station.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Station 2- Syncretism</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two ways that Christianity attempted to change native beliefs.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What is syncretism?</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how the Lady of </a:t>
            </a:r>
            <a:r>
              <a:rPr lang="en" sz="1200">
                <a:solidFill>
                  <a:schemeClr val="dk1"/>
                </a:solidFill>
                <a:latin typeface="Inter"/>
                <a:ea typeface="Inter"/>
                <a:cs typeface="Inter"/>
                <a:sym typeface="Inter"/>
              </a:rPr>
              <a:t>Guadalupe</a:t>
            </a:r>
            <a:r>
              <a:rPr lang="en" sz="1200">
                <a:solidFill>
                  <a:schemeClr val="dk1"/>
                </a:solidFill>
                <a:latin typeface="Inter"/>
                <a:ea typeface="Inter"/>
                <a:cs typeface="Inter"/>
                <a:sym typeface="Inter"/>
              </a:rPr>
              <a:t> is considered by many historians to be a tool to convert indigenous populations to Catholicism.</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“La Morenita” mean, and how is she symbolic of syncretism in Mexico?</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questions about the image of the Lady of </a:t>
            </a:r>
            <a:r>
              <a:rPr lang="en" sz="1200">
                <a:solidFill>
                  <a:schemeClr val="dk1"/>
                </a:solidFill>
                <a:latin typeface="Inter"/>
                <a:ea typeface="Inter"/>
                <a:cs typeface="Inter"/>
                <a:sym typeface="Inter"/>
              </a:rPr>
              <a:t>Guadalupe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Missionaries Stations Student Worksheet</a:t>
            </a:r>
            <a:endParaRPr sz="1900">
              <a:solidFill>
                <a:schemeClr val="dk1"/>
              </a:solidFill>
              <a:latin typeface="Halant"/>
              <a:ea typeface="Halant"/>
              <a:cs typeface="Halant"/>
              <a:sym typeface="Halant"/>
            </a:endParaRPr>
          </a:p>
        </p:txBody>
      </p:sp>
      <p:pic>
        <p:nvPicPr>
          <p:cNvPr id="75" name="Google Shape;75;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6" name="Google Shape;76;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8" name="Google Shape;78;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9" name="Google Shape;79;p15"/>
          <p:cNvSpPr txBox="1"/>
          <p:nvPr/>
        </p:nvSpPr>
        <p:spPr>
          <a:xfrm>
            <a:off x="594300" y="655288"/>
            <a:ext cx="6583800" cy="3555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Answer the questions below for each station.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Station 3- Cultural Assimilation</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What is cultural assimilation?</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two ways that Europeans tried to change or eradicate native cultures.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what you see in both images. How do these images tell historians about the methods used to assimilate the Native American population?</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sp>
        <p:nvSpPr>
          <p:cNvPr id="84" name="Google Shape;84;p1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Missionaries Stations Student Worksheet</a:t>
            </a:r>
            <a:endParaRPr sz="1900">
              <a:solidFill>
                <a:schemeClr val="dk1"/>
              </a:solidFill>
              <a:latin typeface="Halant"/>
              <a:ea typeface="Halant"/>
              <a:cs typeface="Halant"/>
              <a:sym typeface="Halant"/>
            </a:endParaRPr>
          </a:p>
        </p:txBody>
      </p:sp>
      <p:pic>
        <p:nvPicPr>
          <p:cNvPr id="85" name="Google Shape;85;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6" name="Google Shape;86;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7" name="Google Shape;87;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8" name="Google Shape;88;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9" name="Google Shape;89;p16"/>
          <p:cNvSpPr txBox="1"/>
          <p:nvPr/>
        </p:nvSpPr>
        <p:spPr>
          <a:xfrm>
            <a:off x="594300" y="655288"/>
            <a:ext cx="6583800" cy="6529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Answer the questions below for each station.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Station 4- Creation of Written Language</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the creation of a written language for the indigenous people so important to the </a:t>
            </a:r>
            <a:r>
              <a:rPr lang="en" sz="1200">
                <a:solidFill>
                  <a:schemeClr val="dk1"/>
                </a:solidFill>
                <a:latin typeface="Inter"/>
                <a:ea typeface="Inter"/>
                <a:cs typeface="Inter"/>
                <a:sym typeface="Inter"/>
              </a:rPr>
              <a:t>missionaries</a:t>
            </a:r>
            <a:r>
              <a:rPr lang="en" sz="1200">
                <a:solidFill>
                  <a:schemeClr val="dk1"/>
                </a:solidFill>
                <a:latin typeface="Inter"/>
                <a:ea typeface="Inter"/>
                <a:cs typeface="Inter"/>
                <a:sym typeface="Inter"/>
              </a:rPr>
              <a: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Alonso de Medina’s dictionary important for the conversion of indigenous populations?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you think </a:t>
            </a:r>
            <a:r>
              <a:rPr lang="en" sz="1200">
                <a:solidFill>
                  <a:schemeClr val="dk1"/>
                </a:solidFill>
                <a:latin typeface="Inter"/>
                <a:ea typeface="Inter"/>
                <a:cs typeface="Inter"/>
                <a:sym typeface="Inter"/>
              </a:rPr>
              <a:t>catechisms</a:t>
            </a:r>
            <a:r>
              <a:rPr lang="en" sz="1200">
                <a:solidFill>
                  <a:schemeClr val="dk1"/>
                </a:solidFill>
                <a:latin typeface="Inter"/>
                <a:ea typeface="Inter"/>
                <a:cs typeface="Inter"/>
                <a:sym typeface="Inter"/>
              </a:rPr>
              <a:t> like the Quechua Catechism helped make it easier for Native Americans to understand Christian beliefs?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a:t>
            </a:r>
            <a:r>
              <a:rPr lang="en" sz="1200">
                <a:solidFill>
                  <a:schemeClr val="dk1"/>
                </a:solidFill>
                <a:latin typeface="Inter"/>
                <a:ea typeface="Inter"/>
                <a:cs typeface="Inter"/>
                <a:sym typeface="Inter"/>
              </a:rPr>
              <a:t>Sequoyah's</a:t>
            </a:r>
            <a:r>
              <a:rPr lang="en" sz="1200">
                <a:solidFill>
                  <a:schemeClr val="dk1"/>
                </a:solidFill>
                <a:latin typeface="Inter"/>
                <a:ea typeface="Inter"/>
                <a:cs typeface="Inter"/>
                <a:sym typeface="Inter"/>
              </a:rPr>
              <a:t> written </a:t>
            </a:r>
            <a:r>
              <a:rPr lang="en" sz="1200">
                <a:solidFill>
                  <a:schemeClr val="dk1"/>
                </a:solidFill>
                <a:latin typeface="Inter"/>
                <a:ea typeface="Inter"/>
                <a:cs typeface="Inter"/>
                <a:sym typeface="Inter"/>
              </a:rPr>
              <a:t>language</a:t>
            </a:r>
            <a:r>
              <a:rPr lang="en" sz="1200">
                <a:solidFill>
                  <a:schemeClr val="dk1"/>
                </a:solidFill>
                <a:latin typeface="Inter"/>
                <a:ea typeface="Inter"/>
                <a:cs typeface="Inter"/>
                <a:sym typeface="Inter"/>
              </a:rPr>
              <a:t> different from those created by missionaries?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is Sequoyah’s syllabary </a:t>
            </a:r>
            <a:r>
              <a:rPr lang="en" sz="1200">
                <a:solidFill>
                  <a:schemeClr val="dk1"/>
                </a:solidFill>
                <a:latin typeface="Inter"/>
                <a:ea typeface="Inter"/>
                <a:cs typeface="Inter"/>
                <a:sym typeface="Inter"/>
              </a:rPr>
              <a:t>important</a:t>
            </a:r>
            <a:r>
              <a:rPr lang="en" sz="1200">
                <a:solidFill>
                  <a:schemeClr val="dk1"/>
                </a:solidFill>
                <a:latin typeface="Inter"/>
                <a:ea typeface="Inter"/>
                <a:cs typeface="Inter"/>
                <a:sym typeface="Inter"/>
              </a:rPr>
              <a:t> for understanding how Native Americans adapted European systems for their own advancement?</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3" name="Shape 93"/>
        <p:cNvGrpSpPr/>
        <p:nvPr/>
      </p:nvGrpSpPr>
      <p:grpSpPr>
        <a:xfrm>
          <a:off x="0" y="0"/>
          <a:ext cx="0" cy="0"/>
          <a:chOff x="0" y="0"/>
          <a:chExt cx="0" cy="0"/>
        </a:xfrm>
      </p:grpSpPr>
      <p:sp>
        <p:nvSpPr>
          <p:cNvPr id="94" name="Google Shape;94;p1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Missionaries Stations Student Worksheet</a:t>
            </a:r>
            <a:endParaRPr sz="1900">
              <a:solidFill>
                <a:schemeClr val="dk1"/>
              </a:solidFill>
              <a:latin typeface="Halant"/>
              <a:ea typeface="Halant"/>
              <a:cs typeface="Halant"/>
              <a:sym typeface="Halant"/>
            </a:endParaRPr>
          </a:p>
        </p:txBody>
      </p:sp>
      <p:pic>
        <p:nvPicPr>
          <p:cNvPr id="95" name="Google Shape;95;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6" name="Google Shape;96;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7" name="Google Shape;97;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8" name="Google Shape;98;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9" name="Google Shape;99;p17"/>
          <p:cNvSpPr txBox="1"/>
          <p:nvPr/>
        </p:nvSpPr>
        <p:spPr>
          <a:xfrm>
            <a:off x="594300" y="655288"/>
            <a:ext cx="6583800" cy="5042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Answer the questions below for each station.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Station 5- Two-Spirit People</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your own words, explain what a “Two-Spirit Person” is.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Gregory Smithers, what terms were used to describe the Two-Spirit People, and why were these terms themselves a form of violence?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Smithers, why were Two-Spirit People targeted by the Europeans?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Go to </a:t>
            </a:r>
            <a:r>
              <a:rPr lang="en" sz="1200" u="sng">
                <a:solidFill>
                  <a:schemeClr val="hlink"/>
                </a:solidFill>
                <a:latin typeface="Inter"/>
                <a:ea typeface="Inter"/>
                <a:cs typeface="Inter"/>
                <a:sym typeface="Inter"/>
                <a:hlinkClick r:id="rId5"/>
              </a:rPr>
              <a:t>this article </a:t>
            </a:r>
            <a:r>
              <a:rPr lang="en" sz="1200">
                <a:solidFill>
                  <a:schemeClr val="dk1"/>
                </a:solidFill>
                <a:latin typeface="Inter"/>
                <a:ea typeface="Inter"/>
                <a:cs typeface="Inter"/>
                <a:sym typeface="Inter"/>
              </a:rPr>
              <a:t>and choose one of the five Two-Spirit People to read about. Then, answer the questions on the Station Slide.</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3" name="Shape 103"/>
        <p:cNvGrpSpPr/>
        <p:nvPr/>
      </p:nvGrpSpPr>
      <p:grpSpPr>
        <a:xfrm>
          <a:off x="0" y="0"/>
          <a:ext cx="0" cy="0"/>
          <a:chOff x="0" y="0"/>
          <a:chExt cx="0" cy="0"/>
        </a:xfrm>
      </p:grpSpPr>
      <p:sp>
        <p:nvSpPr>
          <p:cNvPr id="104" name="Google Shape;104;p1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Missionaries Stations Student Worksheet</a:t>
            </a:r>
            <a:endParaRPr sz="1900">
              <a:solidFill>
                <a:schemeClr val="dk1"/>
              </a:solidFill>
              <a:latin typeface="Halant"/>
              <a:ea typeface="Halant"/>
              <a:cs typeface="Halant"/>
              <a:sym typeface="Halant"/>
            </a:endParaRPr>
          </a:p>
        </p:txBody>
      </p:sp>
      <p:pic>
        <p:nvPicPr>
          <p:cNvPr id="105" name="Google Shape;105;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6" name="Google Shape;106;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7" name="Google Shape;107;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8" name="Google Shape;108;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9" name="Google Shape;109;p18"/>
          <p:cNvSpPr txBox="1"/>
          <p:nvPr/>
        </p:nvSpPr>
        <p:spPr>
          <a:xfrm>
            <a:off x="594300" y="655288"/>
            <a:ext cx="6583800" cy="9290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Answer the questions below for each station.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Station 1- Missionaries</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Summarize the practices of Spanish missionaries.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Convert Natives Teach Culture Force Labor</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Summarize the practices of French Jesuits.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Create Community Learn Native Language Customs</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Summarize the practices of English Protestant missionaries.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Forced Assimilation Literacy To Read Bible</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Compare the different approaches to conversion of the Spanish, French, and English.</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Spanish missionaries were involved in the encomienda system, which pushed native people into the labor system in return for conversion to Christianity. The French were the most understanding of the indigenous </a:t>
            </a:r>
            <a:r>
              <a:rPr b="1" lang="en" sz="1200">
                <a:solidFill>
                  <a:srgbClr val="E95C3D"/>
                </a:solidFill>
                <a:latin typeface="Inter"/>
                <a:ea typeface="Inter"/>
                <a:cs typeface="Inter"/>
                <a:sym typeface="Inter"/>
              </a:rPr>
              <a:t>people</a:t>
            </a:r>
            <a:r>
              <a:rPr b="1" lang="en" sz="1200">
                <a:solidFill>
                  <a:srgbClr val="E95C3D"/>
                </a:solidFill>
                <a:latin typeface="Inter"/>
                <a:ea typeface="Inter"/>
                <a:cs typeface="Inter"/>
                <a:sym typeface="Inter"/>
              </a:rPr>
              <a:t>; the Jesuits worked closely with them and made an effort to learn their culture and language to make working with the natives easier. The English were more concerned with forced assimilation of the native people, even going as far as putting children into boarding schools were they were Anglicized.</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how the Spanish missions in California were structured.</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Native Americans from different tribes and cultures would often be placed together in the missions, even if they had been enemies and did not get along. Spanish was forced to be the official language of the mission, which essentially was a new town in which everyone who was part of it had to shift their </a:t>
            </a:r>
            <a:r>
              <a:rPr b="1" lang="en" sz="1200">
                <a:solidFill>
                  <a:srgbClr val="E95C3D"/>
                </a:solidFill>
                <a:latin typeface="Inter"/>
                <a:ea typeface="Inter"/>
                <a:cs typeface="Inter"/>
                <a:sym typeface="Inter"/>
              </a:rPr>
              <a:t>allegiance</a:t>
            </a:r>
            <a:r>
              <a:rPr b="1" lang="en" sz="1200">
                <a:solidFill>
                  <a:srgbClr val="E95C3D"/>
                </a:solidFill>
                <a:latin typeface="Inter"/>
                <a:ea typeface="Inter"/>
                <a:cs typeface="Inter"/>
                <a:sym typeface="Inter"/>
              </a:rPr>
              <a:t> to that town and culture. They were run by one or two priests who were helped by indigenous supervisors.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how native lives shifted as a result of their admission to the mission.</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They were established as </a:t>
            </a:r>
            <a:r>
              <a:rPr b="1" lang="en" sz="1200">
                <a:solidFill>
                  <a:srgbClr val="E95C3D"/>
                </a:solidFill>
                <a:latin typeface="Inter"/>
                <a:ea typeface="Inter"/>
                <a:cs typeface="Inter"/>
                <a:sym typeface="Inter"/>
              </a:rPr>
              <a:t>agricultural</a:t>
            </a:r>
            <a:r>
              <a:rPr b="1" lang="en" sz="1200">
                <a:solidFill>
                  <a:srgbClr val="E95C3D"/>
                </a:solidFill>
                <a:latin typeface="Inter"/>
                <a:ea typeface="Inter"/>
                <a:cs typeface="Inter"/>
                <a:sym typeface="Inter"/>
              </a:rPr>
              <a:t> communities, and as a result many of the activities of the day revolved around tasks that needed to be done. This was different from the lifestyle of many natives who did not practice agriculture in the same way. During the process they were introduced to new foods which altered their diets to include grains and meats from Europe. They were in many ways forced to stay in the mission and cut ties with the outside world, sometimes leading to resentment and revolts.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3" name="Shape 113"/>
        <p:cNvGrpSpPr/>
        <p:nvPr/>
      </p:nvGrpSpPr>
      <p:grpSpPr>
        <a:xfrm>
          <a:off x="0" y="0"/>
          <a:ext cx="0" cy="0"/>
          <a:chOff x="0" y="0"/>
          <a:chExt cx="0" cy="0"/>
        </a:xfrm>
      </p:grpSpPr>
      <p:sp>
        <p:nvSpPr>
          <p:cNvPr id="114" name="Google Shape;114;p1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Missionaries Stations Student Worksheet</a:t>
            </a:r>
            <a:endParaRPr sz="1900">
              <a:solidFill>
                <a:schemeClr val="dk1"/>
              </a:solidFill>
              <a:latin typeface="Halant"/>
              <a:ea typeface="Halant"/>
              <a:cs typeface="Halant"/>
              <a:sym typeface="Halant"/>
            </a:endParaRPr>
          </a:p>
        </p:txBody>
      </p:sp>
      <p:pic>
        <p:nvPicPr>
          <p:cNvPr id="115" name="Google Shape;115;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6" name="Google Shape;116;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7" name="Google Shape;117;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8" name="Google Shape;118;p1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9" name="Google Shape;119;p19"/>
          <p:cNvSpPr txBox="1"/>
          <p:nvPr/>
        </p:nvSpPr>
        <p:spPr>
          <a:xfrm>
            <a:off x="594300" y="655288"/>
            <a:ext cx="6583800" cy="8653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Answer the questions below for each station.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Station 2- Syncretism</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two ways that Christianity attempted to change native beliefs.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Christians wanted to push their idea of God, which in turn meant that they wanted the natives to switch from a polytheistic belief system to a monotheistic one.</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Christians also changed the religious hierarchy by introducing their own clergy into positions of power and ousting the power of native priests and spiritual leaders. They forced native people to give up their religious symbols and idols in favor of learning and adopting Christian ones.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What is syncretism?</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Blend Christian Native Beliefs Make New</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how the Lady of </a:t>
            </a:r>
            <a:r>
              <a:rPr lang="en" sz="1200">
                <a:solidFill>
                  <a:schemeClr val="dk1"/>
                </a:solidFill>
                <a:latin typeface="Inter"/>
                <a:ea typeface="Inter"/>
                <a:cs typeface="Inter"/>
                <a:sym typeface="Inter"/>
              </a:rPr>
              <a:t>Guadalupe</a:t>
            </a:r>
            <a:r>
              <a:rPr lang="en" sz="1200">
                <a:solidFill>
                  <a:schemeClr val="dk1"/>
                </a:solidFill>
                <a:latin typeface="Inter"/>
                <a:ea typeface="Inter"/>
                <a:cs typeface="Inter"/>
                <a:sym typeface="Inter"/>
              </a:rPr>
              <a:t> is considered by many historians to be a tool to convert indigenous populations to Catholicism.</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Some historians think that the creation of the Lady of </a:t>
            </a:r>
            <a:r>
              <a:rPr b="1" lang="en" sz="1200">
                <a:solidFill>
                  <a:srgbClr val="E95C3D"/>
                </a:solidFill>
                <a:latin typeface="Inter"/>
                <a:ea typeface="Inter"/>
                <a:cs typeface="Inter"/>
                <a:sym typeface="Inter"/>
              </a:rPr>
              <a:t>Guadalupe</a:t>
            </a:r>
            <a:r>
              <a:rPr b="1" lang="en" sz="1200">
                <a:solidFill>
                  <a:srgbClr val="E95C3D"/>
                </a:solidFill>
                <a:latin typeface="Inter"/>
                <a:ea typeface="Inter"/>
                <a:cs typeface="Inter"/>
                <a:sym typeface="Inter"/>
              </a:rPr>
              <a:t> was formulated by the Spanish to more easily convert the native populations. The story involves a hill where Juan Diego saw the Virgin Mary- this hill was originally a pilgrimage site to honor one of the indigenous gods. By replacing that space with a Christian figure, it may have been a way to steer the native people away from their own deities and towards Christian ones.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“La Morenita” mean, and how is she symbolic of syncretism in Mexico?</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This means “little brown girl.” She is a symbol of the mixing of indigenous and European- her racial identity was Mestizo, signifying the power of the race within the Casta system and the society as a whole.</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questions about the image of the Lady of Guadalupe.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1. The Lady of </a:t>
            </a:r>
            <a:r>
              <a:rPr b="1" lang="en" sz="1200">
                <a:solidFill>
                  <a:srgbClr val="E95C3D"/>
                </a:solidFill>
                <a:latin typeface="Inter"/>
                <a:ea typeface="Inter"/>
                <a:cs typeface="Inter"/>
                <a:sym typeface="Inter"/>
              </a:rPr>
              <a:t>Guadalupe</a:t>
            </a:r>
            <a:r>
              <a:rPr b="1" lang="en" sz="1200">
                <a:solidFill>
                  <a:srgbClr val="E95C3D"/>
                </a:solidFill>
                <a:latin typeface="Inter"/>
                <a:ea typeface="Inter"/>
                <a:cs typeface="Inter"/>
                <a:sym typeface="Inter"/>
              </a:rPr>
              <a:t> is portrayed as the Virgin Mary while also being distinctly not European, She represents the blending of Christian beliefs with indigenous beliefs and culture.</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2. The portrayal of the Virgin Mary, not only in the center but also being worshipped and admired in the different corners of the image.</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3. There are portrayals of families of mixed races (almost like a casta painting) and individuals of native descent who are worshipping the Virgin Mary.</a:t>
            </a:r>
            <a:endParaRPr b="1" sz="1200">
              <a:solidFill>
                <a:srgbClr val="E95C3D"/>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sp>
        <p:nvSpPr>
          <p:cNvPr id="124" name="Google Shape;124;p2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Missionaries Stations Student Worksheet</a:t>
            </a:r>
            <a:endParaRPr sz="1900">
              <a:solidFill>
                <a:schemeClr val="dk1"/>
              </a:solidFill>
              <a:latin typeface="Halant"/>
              <a:ea typeface="Halant"/>
              <a:cs typeface="Halant"/>
              <a:sym typeface="Halant"/>
            </a:endParaRPr>
          </a:p>
        </p:txBody>
      </p:sp>
      <p:pic>
        <p:nvPicPr>
          <p:cNvPr id="125" name="Google Shape;125;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6" name="Google Shape;126;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7" name="Google Shape;127;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8" name="Google Shape;128;p2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9" name="Google Shape;129;p20"/>
          <p:cNvSpPr txBox="1"/>
          <p:nvPr/>
        </p:nvSpPr>
        <p:spPr>
          <a:xfrm>
            <a:off x="594300" y="655288"/>
            <a:ext cx="6583800" cy="6954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Answer the questions below for each station.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Station 3- Cultural Assimilation</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What is cultural assimilation?</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Adoption of New Culture By Force</a:t>
            </a:r>
            <a:br>
              <a:rPr b="1" lang="en" sz="1200">
                <a:solidFill>
                  <a:srgbClr val="E95C3D"/>
                </a:solidFill>
                <a:latin typeface="Inter"/>
                <a:ea typeface="Inter"/>
                <a:cs typeface="Inter"/>
                <a:sym typeface="Inter"/>
              </a:rPr>
            </a:b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two ways that Europeans tried to change or eradicate native cultures.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 European style clothes were pushed on native people</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 Sedentary lifestyles and forms of </a:t>
            </a:r>
            <a:r>
              <a:rPr b="1" lang="en" sz="1200">
                <a:solidFill>
                  <a:srgbClr val="E95C3D"/>
                </a:solidFill>
                <a:latin typeface="Inter"/>
                <a:ea typeface="Inter"/>
                <a:cs typeface="Inter"/>
                <a:sym typeface="Inter"/>
              </a:rPr>
              <a:t>agriculture</a:t>
            </a:r>
            <a:r>
              <a:rPr b="1" lang="en" sz="1200">
                <a:solidFill>
                  <a:srgbClr val="E95C3D"/>
                </a:solidFill>
                <a:latin typeface="Inter"/>
                <a:ea typeface="Inter"/>
                <a:cs typeface="Inter"/>
                <a:sym typeface="Inter"/>
              </a:rPr>
              <a:t> were taught to encourage natives to adopt lives more similar to the Europeans</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-Gender roles and family expectations were shifted to mimic a European nuclear family </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 The ideas of private property were introduced, which differed greatly from the concept of communal owning of property</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-Traditional cultural practices were discouraged or banned</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what you see in both images. How do these images tell historians about the methods used to assimilate the Native American population?</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Image 1- the symbols of native religion and beliefs were being burned and destroyed by the Christian friars. Their priests were called </a:t>
            </a:r>
            <a:r>
              <a:rPr b="1" lang="en" sz="1200">
                <a:solidFill>
                  <a:srgbClr val="E95C3D"/>
                </a:solidFill>
                <a:latin typeface="Inter"/>
                <a:ea typeface="Inter"/>
                <a:cs typeface="Inter"/>
                <a:sym typeface="Inter"/>
              </a:rPr>
              <a:t>idolatrous</a:t>
            </a:r>
            <a:r>
              <a:rPr b="1" lang="en" sz="1200">
                <a:solidFill>
                  <a:srgbClr val="E95C3D"/>
                </a:solidFill>
                <a:latin typeface="Inter"/>
                <a:ea typeface="Inter"/>
                <a:cs typeface="Inter"/>
                <a:sym typeface="Inter"/>
              </a:rPr>
              <a:t> which was </a:t>
            </a:r>
            <a:r>
              <a:rPr b="1" lang="en" sz="1200">
                <a:solidFill>
                  <a:srgbClr val="E95C3D"/>
                </a:solidFill>
                <a:latin typeface="Inter"/>
                <a:ea typeface="Inter"/>
                <a:cs typeface="Inter"/>
                <a:sym typeface="Inter"/>
              </a:rPr>
              <a:t>perceived</a:t>
            </a:r>
            <a:r>
              <a:rPr b="1" lang="en" sz="1200">
                <a:solidFill>
                  <a:srgbClr val="E95C3D"/>
                </a:solidFill>
                <a:latin typeface="Inter"/>
                <a:ea typeface="Inter"/>
                <a:cs typeface="Inter"/>
                <a:sym typeface="Inter"/>
              </a:rPr>
              <a:t> as sinful for worshiping the “wrong” religion/beliefs/god. This shows a forceful method of getting rid of the culture and belief systems of the natives without their consent.</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Image 2- This shows the punishment of the caciques (chiefs) and one native woman for pushing back against being indoctrinated by Christianity. The Europeans used both hanging and burning to punish those who actively refused to practice Christianity or continued to worship native idols after their forced conversion. This again shows a forceful method of conversion to Christianity without any respect to the native beliefs and cultures.</a:t>
            </a:r>
            <a:endParaRPr b="1" sz="1200">
              <a:solidFill>
                <a:srgbClr val="E95C3D"/>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sp>
        <p:nvSpPr>
          <p:cNvPr id="134" name="Google Shape;134;p2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Missionaries Stations Student Worksheet</a:t>
            </a:r>
            <a:endParaRPr sz="1900">
              <a:solidFill>
                <a:schemeClr val="dk1"/>
              </a:solidFill>
              <a:latin typeface="Halant"/>
              <a:ea typeface="Halant"/>
              <a:cs typeface="Halant"/>
              <a:sym typeface="Halant"/>
            </a:endParaRPr>
          </a:p>
        </p:txBody>
      </p:sp>
      <p:pic>
        <p:nvPicPr>
          <p:cNvPr id="135" name="Google Shape;135;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6" name="Google Shape;136;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7" name="Google Shape;137;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8" name="Google Shape;138;p2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9" name="Google Shape;139;p21"/>
          <p:cNvSpPr txBox="1"/>
          <p:nvPr/>
        </p:nvSpPr>
        <p:spPr>
          <a:xfrm>
            <a:off x="594300" y="655288"/>
            <a:ext cx="6583800" cy="8016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Answer the questions below for each station.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Station 4- Creation of Written Language</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the creation of a written language for the indigenous people so important to the missionaries?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It was seen as a way to make conversion easier and to be a tool for both the indigenous people to use to learn the religion and other missionaries to use to better understand native cultures.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Alonso de Medina’s dictionary important for the conversion of indigenous populations?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This dictionary helped other missionaries learn the Nahuatl language so it was easier to communicate with the indigenous people. Easier communication meant that it would also be easier to explain Christian beliefs and convert the native people.</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you think catechisms like the Quechua Catechism helped make it easier for Native Americans to understand Christian beliefs?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Catechisms likely made it easier for the Native Americans to understand what beliefs the missionaries were trying to express to them through the use of images, which are more universalizing than Spanish. </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Sequoyah's written language different from those created by missionaries?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Sequoyah created the syllabary for his own people (the Cherokee) intentionally to make it easier for them to document and communicate as opposed to having an ulterior motive like the missionaries. It was composed of sounds that were used in their spoken language and eventually became the official written language of the Cherokee tribes.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is Sequoyah’s syllabary important for understanding how Native Americans adapted European systems for their own advancement?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This syllabary took the European concept of a written language and transformed it into </a:t>
            </a:r>
            <a:r>
              <a:rPr b="1" lang="en" sz="1200">
                <a:solidFill>
                  <a:srgbClr val="E95C3D"/>
                </a:solidFill>
                <a:latin typeface="Inter"/>
                <a:ea typeface="Inter"/>
                <a:cs typeface="Inter"/>
                <a:sym typeface="Inter"/>
              </a:rPr>
              <a:t>something</a:t>
            </a:r>
            <a:r>
              <a:rPr b="1" lang="en" sz="1200">
                <a:solidFill>
                  <a:srgbClr val="E95C3D"/>
                </a:solidFill>
                <a:latin typeface="Inter"/>
                <a:ea typeface="Inter"/>
                <a:cs typeface="Inter"/>
                <a:sym typeface="Inter"/>
              </a:rPr>
              <a:t> specific for the Native Americans. It was used in ways that helped to unify the indigenous people and make it easier for them to expand and preserve their culture and knowledge.</a:t>
            </a:r>
            <a:endParaRPr b="1" sz="12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