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Lst>
  <p:sldSz cy="10058400" cx="7772400"/>
  <p:notesSz cx="6858000" cy="9144000"/>
  <p:embeddedFontLst>
    <p:embeddedFont>
      <p:font typeface="Halant"/>
      <p:regular r:id="rId14"/>
      <p:bold r:id="rId15"/>
    </p:embeddedFont>
    <p:embeddedFont>
      <p:font typeface="Inter SemiBold"/>
      <p:regular r:id="rId16"/>
      <p:bold r:id="rId17"/>
      <p:italic r:id="rId18"/>
      <p:boldItalic r:id="rId19"/>
    </p:embeddedFont>
    <p:embeddedFont>
      <p:font typeface="Inter"/>
      <p:regular r:id="rId20"/>
      <p:bold r:id="rId21"/>
      <p:italic r:id="rId22"/>
      <p:boldItalic r:id="rId23"/>
    </p:embeddedFont>
    <p:embeddedFont>
      <p:font typeface="Plus Jakarta Sans"/>
      <p:regular r:id="rId24"/>
      <p:bold r:id="rId25"/>
      <p:italic r:id="rId26"/>
      <p:boldItalic r:id="rId27"/>
    </p:embeddedFont>
    <p:embeddedFont>
      <p:font typeface="Plus Jakarta Sans Medium"/>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2FE377A-18EA-4CD4-BC13-425CB168165D}">
  <a:tblStyle styleId="{12FE377A-18EA-4CD4-BC13-425CB168165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4C7DC50-DE08-4F70-A427-87539E22268B}"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regular.fntdata"/><Relationship Id="rId23"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italic.fntdata"/><Relationship Id="rId25" Type="http://schemas.openxmlformats.org/officeDocument/2006/relationships/font" Target="fonts/PlusJakartaSans-bold.fntdata"/><Relationship Id="rId28" Type="http://schemas.openxmlformats.org/officeDocument/2006/relationships/font" Target="fonts/PlusJakartaSansMedium-regular.fntdata"/><Relationship Id="rId27"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Medium-boldItalic.fntdata"/><Relationship Id="rId30" Type="http://schemas.openxmlformats.org/officeDocument/2006/relationships/font" Target="fonts/PlusJakartaSansMedium-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SemiBold-bold.fntdata"/><Relationship Id="rId16" Type="http://schemas.openxmlformats.org/officeDocument/2006/relationships/font" Target="fonts/InterSemiBold-regular.fntdata"/><Relationship Id="rId19" Type="http://schemas.openxmlformats.org/officeDocument/2006/relationships/font" Target="fonts/InterSemiBold-boldItalic.fntdata"/><Relationship Id="rId18" Type="http://schemas.openxmlformats.org/officeDocument/2006/relationships/font" Target="fonts/InterSemi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4f82b3a6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44f82b3a6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2185830045_0_9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2185830045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32185830045_0_1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32185830045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218583004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21858300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2185830045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2185830045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2185830045_0_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2185830045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44f82b3a6b_0_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44f82b3a6b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 Id="rId4" Type="http://schemas.openxmlformats.org/officeDocument/2006/relationships/image" Target="../media/image3.png"/><Relationship Id="rId5"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3.png"/><Relationship Id="rId5"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3.png"/><Relationship Id="rId5"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0.png"/><Relationship Id="rId4" Type="http://schemas.openxmlformats.org/officeDocument/2006/relationships/image" Target="../media/image14.png"/><Relationship Id="rId5"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0.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cxnSp>
        <p:nvCxnSpPr>
          <p:cNvPr id="54" name="Google Shape;54;p13"/>
          <p:cNvCxnSpPr>
            <a:endCxn id="55" idx="1"/>
          </p:cNvCxnSpPr>
          <p:nvPr/>
        </p:nvCxnSpPr>
        <p:spPr>
          <a:xfrm>
            <a:off x="2181150" y="5177825"/>
            <a:ext cx="3211500" cy="385200"/>
          </a:xfrm>
          <a:prstGeom prst="straightConnector1">
            <a:avLst/>
          </a:prstGeom>
          <a:noFill/>
          <a:ln cap="flat" cmpd="sng" w="19050">
            <a:solidFill>
              <a:srgbClr val="595959"/>
            </a:solidFill>
            <a:prstDash val="solid"/>
            <a:round/>
            <a:headEnd len="med" w="med" type="none"/>
            <a:tailEnd len="med" w="med" type="triangle"/>
          </a:ln>
        </p:spPr>
      </p:cxnSp>
      <p:cxnSp>
        <p:nvCxnSpPr>
          <p:cNvPr id="56" name="Google Shape;56;p13"/>
          <p:cNvCxnSpPr>
            <a:endCxn id="57" idx="1"/>
          </p:cNvCxnSpPr>
          <p:nvPr/>
        </p:nvCxnSpPr>
        <p:spPr>
          <a:xfrm flipH="1" rot="10800000">
            <a:off x="2178450" y="4073575"/>
            <a:ext cx="3214200" cy="360000"/>
          </a:xfrm>
          <a:prstGeom prst="straightConnector1">
            <a:avLst/>
          </a:prstGeom>
          <a:noFill/>
          <a:ln cap="flat" cmpd="sng" w="19050">
            <a:solidFill>
              <a:srgbClr val="595959"/>
            </a:solidFill>
            <a:prstDash val="solid"/>
            <a:round/>
            <a:headEnd len="med" w="med" type="none"/>
            <a:tailEnd len="med" w="med" type="triangle"/>
          </a:ln>
        </p:spPr>
      </p:cxnSp>
      <p:sp>
        <p:nvSpPr>
          <p:cNvPr id="58" name="Google Shape;58;p13"/>
          <p:cNvSpPr txBox="1"/>
          <p:nvPr/>
        </p:nvSpPr>
        <p:spPr>
          <a:xfrm>
            <a:off x="2767950" y="3317963"/>
            <a:ext cx="2040900" cy="3024000"/>
          </a:xfrm>
          <a:prstGeom prst="rect">
            <a:avLst/>
          </a:prstGeom>
          <a:solidFill>
            <a:schemeClr val="lt1"/>
          </a:solid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600">
                <a:solidFill>
                  <a:srgbClr val="000000"/>
                </a:solidFill>
                <a:latin typeface="Inter"/>
                <a:ea typeface="Inter"/>
                <a:cs typeface="Inter"/>
                <a:sym typeface="Inter"/>
              </a:rPr>
              <a:t>Historians often identify a primary </a:t>
            </a:r>
            <a:r>
              <a:rPr lang="en" sz="1600">
                <a:latin typeface="Inter"/>
                <a:ea typeface="Inter"/>
                <a:cs typeface="Inter"/>
                <a:sym typeface="Inter"/>
              </a:rPr>
              <a:t>effect</a:t>
            </a:r>
            <a:r>
              <a:rPr lang="en" sz="1600">
                <a:solidFill>
                  <a:srgbClr val="000000"/>
                </a:solidFill>
                <a:latin typeface="Inter"/>
                <a:ea typeface="Inter"/>
                <a:cs typeface="Inter"/>
                <a:sym typeface="Inter"/>
              </a:rPr>
              <a:t> of a historical event. This is never the only </a:t>
            </a:r>
            <a:r>
              <a:rPr lang="en" sz="1600">
                <a:latin typeface="Inter"/>
                <a:ea typeface="Inter"/>
                <a:cs typeface="Inter"/>
                <a:sym typeface="Inter"/>
              </a:rPr>
              <a:t>effect</a:t>
            </a:r>
            <a:r>
              <a:rPr lang="en" sz="1600">
                <a:solidFill>
                  <a:srgbClr val="000000"/>
                </a:solidFill>
                <a:latin typeface="Inter"/>
                <a:ea typeface="Inter"/>
                <a:cs typeface="Inter"/>
                <a:sym typeface="Inter"/>
              </a:rPr>
              <a:t>, but the evidence suggests it is the most significant.</a:t>
            </a:r>
            <a:endParaRPr sz="1700">
              <a:latin typeface="Inter"/>
              <a:ea typeface="Inter"/>
              <a:cs typeface="Inter"/>
              <a:sym typeface="Inter"/>
            </a:endParaRPr>
          </a:p>
        </p:txBody>
      </p:sp>
      <p:sp>
        <p:nvSpPr>
          <p:cNvPr id="59" name="Google Shape;59;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1700">
              <a:solidFill>
                <a:schemeClr val="dk1"/>
              </a:solidFill>
              <a:latin typeface="Halant"/>
              <a:ea typeface="Halant"/>
              <a:cs typeface="Halant"/>
              <a:sym typeface="Halant"/>
            </a:endParaRPr>
          </a:p>
        </p:txBody>
      </p:sp>
      <p:sp>
        <p:nvSpPr>
          <p:cNvPr id="60" name="Google Shape;60;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1" name="Google Shape;61;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2" name="Google Shape;62;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3" name="Google Shape;63;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64" name="Google Shape;64;p13"/>
          <p:cNvSpPr txBox="1"/>
          <p:nvPr/>
        </p:nvSpPr>
        <p:spPr>
          <a:xfrm>
            <a:off x="1816375" y="1325600"/>
            <a:ext cx="5487000" cy="12753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a:solidFill>
                <a:srgbClr val="000000"/>
              </a:solidFill>
              <a:latin typeface="Plus Jakarta Sans"/>
              <a:ea typeface="Plus Jakarta Sans"/>
              <a:cs typeface="Plus Jakarta Sans"/>
              <a:sym typeface="Plus Jakarta Sans"/>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p:txBody>
      </p:sp>
      <p:graphicFrame>
        <p:nvGraphicFramePr>
          <p:cNvPr id="65" name="Google Shape;65;p13"/>
          <p:cNvGraphicFramePr/>
          <p:nvPr/>
        </p:nvGraphicFramePr>
        <p:xfrm>
          <a:off x="469050" y="7265138"/>
          <a:ext cx="3000000" cy="3000000"/>
        </p:xfrm>
        <a:graphic>
          <a:graphicData uri="http://schemas.openxmlformats.org/drawingml/2006/table">
            <a:tbl>
              <a:tblPr>
                <a:noFill/>
                <a:tableStyleId>{12FE377A-18EA-4CD4-BC13-425CB168165D}</a:tableStyleId>
              </a:tblPr>
              <a:tblGrid>
                <a:gridCol w="3417150"/>
                <a:gridCol w="3417150"/>
              </a:tblGrid>
              <a:tr h="600300">
                <a:tc>
                  <a:txBody>
                    <a:bodyPr/>
                    <a:lstStyle/>
                    <a:p>
                      <a:pPr indent="0" lvl="0" marL="0" rtl="0" algn="l">
                        <a:spcBef>
                          <a:spcPts val="0"/>
                        </a:spcBef>
                        <a:spcAft>
                          <a:spcPts val="0"/>
                        </a:spcAft>
                        <a:buNone/>
                      </a:pPr>
                      <a:r>
                        <a:rPr lang="en" sz="1100">
                          <a:latin typeface="Inter"/>
                          <a:ea typeface="Inter"/>
                          <a:cs typeface="Inter"/>
                          <a:sym typeface="Inter"/>
                        </a:rPr>
                        <a:t>Think of a new school-wide recycling program as historical event. List a primary effect of the program followed by two secondary effects.</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Why is knowing the effect of something helpful for better understanding it?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99125">
                <a:tc>
                  <a:txBody>
                    <a:bodyPr/>
                    <a:lstStyle/>
                    <a:p>
                      <a:pPr indent="0" lvl="0" marL="0" rtl="0" algn="l">
                        <a:spcBef>
                          <a:spcPts val="0"/>
                        </a:spcBef>
                        <a:spcAft>
                          <a:spcPts val="0"/>
                        </a:spcAft>
                        <a:buNone/>
                      </a:pPr>
                      <a:r>
                        <a:rPr lang="en" sz="1000">
                          <a:latin typeface="Inter"/>
                          <a:ea typeface="Inter"/>
                          <a:cs typeface="Inter"/>
                          <a:sym typeface="Inter"/>
                        </a:rPr>
                        <a:t>Primary Effect: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Secondary Effect 1:</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Secondary Effect 2: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66" name="Google Shape;66;p13"/>
          <p:cNvSpPr txBox="1"/>
          <p:nvPr/>
        </p:nvSpPr>
        <p:spPr>
          <a:xfrm>
            <a:off x="469050" y="665786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55" name="Google Shape;55;p13"/>
          <p:cNvSpPr txBox="1"/>
          <p:nvPr/>
        </p:nvSpPr>
        <p:spPr>
          <a:xfrm>
            <a:off x="5392650" y="4925375"/>
            <a:ext cx="1884900" cy="1275300"/>
          </a:xfrm>
          <a:prstGeom prst="rect">
            <a:avLst/>
          </a:prstGeom>
          <a:solidFill>
            <a:srgbClr val="EFFEF9"/>
          </a:solidFill>
          <a:ln cap="flat" cmpd="sng" w="9525">
            <a:solidFill>
              <a:schemeClr val="dk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200">
                <a:solidFill>
                  <a:srgbClr val="000000"/>
                </a:solidFill>
                <a:latin typeface="Plus Jakarta Sans"/>
                <a:ea typeface="Plus Jakarta Sans"/>
                <a:cs typeface="Plus Jakarta Sans"/>
                <a:sym typeface="Plus Jakarta Sans"/>
              </a:rPr>
              <a:t>When </a:t>
            </a:r>
            <a:r>
              <a:rPr lang="en" sz="1200">
                <a:latin typeface="Plus Jakarta Sans"/>
                <a:ea typeface="Plus Jakarta Sans"/>
                <a:cs typeface="Plus Jakarta Sans"/>
                <a:sym typeface="Plus Jakarta Sans"/>
              </a:rPr>
              <a:t>we</a:t>
            </a:r>
            <a:r>
              <a:rPr lang="en" sz="1200">
                <a:solidFill>
                  <a:srgbClr val="000000"/>
                </a:solidFill>
                <a:latin typeface="Plus Jakarta Sans"/>
                <a:ea typeface="Plus Jakarta Sans"/>
                <a:cs typeface="Plus Jakarta Sans"/>
                <a:sym typeface="Plus Jakarta Sans"/>
              </a:rPr>
              <a:t> identify and evaluate multiple </a:t>
            </a:r>
            <a:r>
              <a:rPr lang="en" sz="1200">
                <a:latin typeface="Plus Jakarta Sans"/>
                <a:ea typeface="Plus Jakarta Sans"/>
                <a:cs typeface="Plus Jakarta Sans"/>
                <a:sym typeface="Plus Jakarta Sans"/>
              </a:rPr>
              <a:t>effects</a:t>
            </a:r>
            <a:r>
              <a:rPr lang="en" sz="1200">
                <a:solidFill>
                  <a:srgbClr val="000000"/>
                </a:solidFill>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we</a:t>
            </a:r>
            <a:r>
              <a:rPr lang="en" sz="1200">
                <a:solidFill>
                  <a:srgbClr val="000000"/>
                </a:solidFill>
                <a:latin typeface="Plus Jakarta Sans"/>
                <a:ea typeface="Plus Jakarta Sans"/>
                <a:cs typeface="Plus Jakarta Sans"/>
                <a:sym typeface="Plus Jakarta Sans"/>
              </a:rPr>
              <a:t> </a:t>
            </a:r>
            <a:r>
              <a:rPr lang="en" sz="1200">
                <a:solidFill>
                  <a:srgbClr val="000000"/>
                </a:solidFill>
                <a:latin typeface="Plus Jakarta Sans"/>
                <a:ea typeface="Plus Jakarta Sans"/>
                <a:cs typeface="Plus Jakarta Sans"/>
                <a:sym typeface="Plus Jakarta Sans"/>
              </a:rPr>
              <a:t>uncover</a:t>
            </a:r>
            <a:r>
              <a:rPr lang="en" sz="1200">
                <a:solidFill>
                  <a:srgbClr val="000000"/>
                </a:solidFill>
                <a:latin typeface="Plus Jakarta Sans"/>
                <a:ea typeface="Plus Jakarta Sans"/>
                <a:cs typeface="Plus Jakarta Sans"/>
                <a:sym typeface="Plus Jakarta Sans"/>
              </a:rPr>
              <a:t> the </a:t>
            </a:r>
            <a:r>
              <a:rPr i="1" lang="en" sz="1200">
                <a:solidFill>
                  <a:srgbClr val="000000"/>
                </a:solidFill>
                <a:latin typeface="Plus Jakarta Sans"/>
                <a:ea typeface="Plus Jakarta Sans"/>
                <a:cs typeface="Plus Jakarta Sans"/>
                <a:sym typeface="Plus Jakarta Sans"/>
              </a:rPr>
              <a:t>complexity</a:t>
            </a:r>
            <a:r>
              <a:rPr lang="en" sz="1200">
                <a:solidFill>
                  <a:srgbClr val="000000"/>
                </a:solidFill>
                <a:latin typeface="Plus Jakarta Sans"/>
                <a:ea typeface="Plus Jakarta Sans"/>
                <a:cs typeface="Plus Jakarta Sans"/>
                <a:sym typeface="Plus Jakarta Sans"/>
              </a:rPr>
              <a:t> of the past.</a:t>
            </a:r>
            <a:endParaRPr sz="1700">
              <a:latin typeface="Plus Jakarta Sans"/>
              <a:ea typeface="Plus Jakarta Sans"/>
              <a:cs typeface="Plus Jakarta Sans"/>
              <a:sym typeface="Plus Jakarta Sans"/>
            </a:endParaRPr>
          </a:p>
        </p:txBody>
      </p:sp>
      <p:cxnSp>
        <p:nvCxnSpPr>
          <p:cNvPr id="67" name="Google Shape;67;p13"/>
          <p:cNvCxnSpPr>
            <a:stCxn id="68" idx="3"/>
            <a:endCxn id="58" idx="1"/>
          </p:cNvCxnSpPr>
          <p:nvPr/>
        </p:nvCxnSpPr>
        <p:spPr>
          <a:xfrm>
            <a:off x="2184150" y="4829963"/>
            <a:ext cx="583800" cy="0"/>
          </a:xfrm>
          <a:prstGeom prst="straightConnector1">
            <a:avLst/>
          </a:prstGeom>
          <a:noFill/>
          <a:ln cap="flat" cmpd="sng" w="19050">
            <a:solidFill>
              <a:schemeClr val="dk1"/>
            </a:solidFill>
            <a:prstDash val="solid"/>
            <a:round/>
            <a:headEnd len="med" w="med" type="none"/>
            <a:tailEnd len="med" w="med" type="triangle"/>
          </a:ln>
        </p:spPr>
      </p:cxnSp>
      <p:sp>
        <p:nvSpPr>
          <p:cNvPr id="57" name="Google Shape;57;p13"/>
          <p:cNvSpPr txBox="1"/>
          <p:nvPr/>
        </p:nvSpPr>
        <p:spPr>
          <a:xfrm>
            <a:off x="5392650" y="3435925"/>
            <a:ext cx="1884900" cy="1275300"/>
          </a:xfrm>
          <a:prstGeom prst="rect">
            <a:avLst/>
          </a:prstGeom>
          <a:no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To better understand an event it is always helpful to identify smaller </a:t>
            </a:r>
            <a:r>
              <a:rPr lang="en" sz="1200">
                <a:latin typeface="Inter"/>
                <a:ea typeface="Inter"/>
                <a:cs typeface="Inter"/>
                <a:sym typeface="Inter"/>
              </a:rPr>
              <a:t>effects</a:t>
            </a:r>
            <a:r>
              <a:rPr lang="en" sz="1200">
                <a:solidFill>
                  <a:srgbClr val="000000"/>
                </a:solidFill>
                <a:latin typeface="Inter"/>
                <a:ea typeface="Inter"/>
                <a:cs typeface="Inter"/>
                <a:sym typeface="Inter"/>
              </a:rPr>
              <a:t> </a:t>
            </a:r>
            <a:r>
              <a:rPr lang="en" sz="1200">
                <a:latin typeface="Inter"/>
                <a:ea typeface="Inter"/>
                <a:cs typeface="Inter"/>
                <a:sym typeface="Inter"/>
              </a:rPr>
              <a:t>of</a:t>
            </a:r>
            <a:r>
              <a:rPr lang="en" sz="1200">
                <a:solidFill>
                  <a:srgbClr val="000000"/>
                </a:solidFill>
                <a:latin typeface="Inter"/>
                <a:ea typeface="Inter"/>
                <a:cs typeface="Inter"/>
                <a:sym typeface="Inter"/>
              </a:rPr>
              <a:t> it.</a:t>
            </a:r>
            <a:endParaRPr sz="1200">
              <a:latin typeface="Inter"/>
              <a:ea typeface="Inter"/>
              <a:cs typeface="Inter"/>
              <a:sym typeface="Inter"/>
            </a:endParaRPr>
          </a:p>
        </p:txBody>
      </p:sp>
      <p:sp>
        <p:nvSpPr>
          <p:cNvPr id="69" name="Google Shape;69;p13"/>
          <p:cNvSpPr txBox="1"/>
          <p:nvPr/>
        </p:nvSpPr>
        <p:spPr>
          <a:xfrm>
            <a:off x="5392650" y="2697275"/>
            <a:ext cx="1884900" cy="550500"/>
          </a:xfrm>
          <a:prstGeom prst="rect">
            <a:avLst/>
          </a:prstGeom>
          <a:no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latin typeface="Inter"/>
                <a:ea typeface="Inter"/>
                <a:cs typeface="Inter"/>
                <a:sym typeface="Inter"/>
              </a:rPr>
              <a:t>Secondary Effects</a:t>
            </a:r>
            <a:endParaRPr b="1">
              <a:latin typeface="Inter"/>
              <a:ea typeface="Inter"/>
              <a:cs typeface="Inter"/>
              <a:sym typeface="Inter"/>
            </a:endParaRPr>
          </a:p>
        </p:txBody>
      </p:sp>
      <p:sp>
        <p:nvSpPr>
          <p:cNvPr id="70" name="Google Shape;70;p13"/>
          <p:cNvSpPr txBox="1"/>
          <p:nvPr/>
        </p:nvSpPr>
        <p:spPr>
          <a:xfrm>
            <a:off x="635250" y="2697275"/>
            <a:ext cx="2040900" cy="431100"/>
          </a:xfrm>
          <a:prstGeom prst="rect">
            <a:avLst/>
          </a:prstGeom>
          <a:noFill/>
          <a:ln cap="flat" cmpd="sng" w="19050">
            <a:solidFill>
              <a:srgbClr val="6484F3"/>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300">
                <a:latin typeface="Inter"/>
                <a:ea typeface="Inter"/>
                <a:cs typeface="Inter"/>
                <a:sym typeface="Inter"/>
              </a:rPr>
              <a:t>What is the impact?</a:t>
            </a:r>
            <a:endParaRPr sz="1300">
              <a:latin typeface="Inter"/>
              <a:ea typeface="Inter"/>
              <a:cs typeface="Inter"/>
              <a:sym typeface="Inter"/>
            </a:endParaRPr>
          </a:p>
        </p:txBody>
      </p:sp>
      <p:pic>
        <p:nvPicPr>
          <p:cNvPr id="71" name="Google Shape;71;p13"/>
          <p:cNvPicPr preferRelativeResize="0"/>
          <p:nvPr/>
        </p:nvPicPr>
        <p:blipFill>
          <a:blip r:embed="rId5">
            <a:alphaModFix/>
          </a:blip>
          <a:stretch>
            <a:fillRect/>
          </a:stretch>
        </p:blipFill>
        <p:spPr>
          <a:xfrm>
            <a:off x="469050" y="1434987"/>
            <a:ext cx="1056525" cy="1056525"/>
          </a:xfrm>
          <a:prstGeom prst="rect">
            <a:avLst/>
          </a:prstGeom>
          <a:noFill/>
          <a:ln>
            <a:noFill/>
          </a:ln>
        </p:spPr>
      </p:pic>
      <p:sp>
        <p:nvSpPr>
          <p:cNvPr id="68" name="Google Shape;68;p13"/>
          <p:cNvSpPr txBox="1"/>
          <p:nvPr/>
        </p:nvSpPr>
        <p:spPr>
          <a:xfrm>
            <a:off x="562650" y="3969263"/>
            <a:ext cx="1621500" cy="17214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700">
                <a:solidFill>
                  <a:schemeClr val="dk1"/>
                </a:solidFill>
                <a:latin typeface="Inter"/>
                <a:ea typeface="Inter"/>
                <a:cs typeface="Inter"/>
                <a:sym typeface="Inter"/>
              </a:rPr>
              <a:t>Historical Event</a:t>
            </a:r>
            <a:endParaRPr b="1" sz="1500">
              <a:solidFill>
                <a:schemeClr val="dk1"/>
              </a:solidFill>
              <a:latin typeface="Inter"/>
              <a:ea typeface="Inter"/>
              <a:cs typeface="Inter"/>
              <a:sym typeface="Inter"/>
            </a:endParaRPr>
          </a:p>
        </p:txBody>
      </p:sp>
      <p:sp>
        <p:nvSpPr>
          <p:cNvPr id="72" name="Google Shape;72;p13"/>
          <p:cNvSpPr txBox="1"/>
          <p:nvPr/>
        </p:nvSpPr>
        <p:spPr>
          <a:xfrm>
            <a:off x="330000" y="10022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4"/>
          <p:cNvSpPr txBox="1"/>
          <p:nvPr/>
        </p:nvSpPr>
        <p:spPr>
          <a:xfrm>
            <a:off x="469041" y="95414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Causation</a:t>
            </a:r>
            <a:endParaRPr sz="1300">
              <a:latin typeface="Inter"/>
              <a:ea typeface="Inter"/>
              <a:cs typeface="Inter"/>
              <a:sym typeface="Inter"/>
            </a:endParaRPr>
          </a:p>
        </p:txBody>
      </p:sp>
      <p:sp>
        <p:nvSpPr>
          <p:cNvPr id="78" name="Google Shape;78;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“A Short Story about the Potosi- Part 1”</a:t>
            </a:r>
            <a:endParaRPr sz="18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79" name="Google Shape;79;p14"/>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80" name="Google Shape;80;p14"/>
          <p:cNvGraphicFramePr/>
          <p:nvPr/>
        </p:nvGraphicFramePr>
        <p:xfrm>
          <a:off x="469041" y="1095235"/>
          <a:ext cx="3000000" cy="3000000"/>
        </p:xfrm>
        <a:graphic>
          <a:graphicData uri="http://schemas.openxmlformats.org/drawingml/2006/table">
            <a:tbl>
              <a:tblPr>
                <a:noFill/>
                <a:tableStyleId>{34C7DC50-DE08-4F70-A427-87539E22268B}</a:tableStyleId>
              </a:tblPr>
              <a:tblGrid>
                <a:gridCol w="5022625"/>
                <a:gridCol w="1811675"/>
              </a:tblGrid>
              <a:tr h="299750">
                <a:tc gridSpan="2">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Pamela Padilla, “A Short Story about Potosi‒The Largest South American Silver Mine‒In the Library’s Collections (Part 1),” August 22, 2022.</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Pamela Padilla was a 2022 Summer participant at the Library of Congress Internship program with the Hispanic Reading Room, and a Library Science and History graduate student at Queens College, City University of New York.</a:t>
                      </a:r>
                      <a:endParaRPr sz="12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Potosí, the largest of the South American silver mines, and easily one of the most famous mines in the Americas. Throughout its most prolific period, Potosí had produced almost half of the silver in circulation globally and had ultimately accounted for nearly 20% of all “the known silver produced in the world across 265 years”…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mine’s discovery came in times of scarcity for precious metals resulting from a boom of population growth and commercial expansion in both Europe and Asia. Gold and silver were scarce…, and the gold mines that had been erected in South America were rife with abuse and mistreatment of Indigenous workers and enslaved African peoples… In Mexico, for example, the owners of the mines had strict economic obligations and needed a large number of African slaves. Therefore, Indigenous workers had to be encouraged to work in order to have more labor in the mines.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Indigenous workers were incentivized and coerced to work in the mines, but the severity of either option depends heavily on the reports consulted. Works by missionaries such as Santo Tomás de Aquino and Bartolomé de las Casas highlighted the many abuses enacted against Indigenous workers in the mines…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Work in the mines was grueling. Recollections… describe “observers [speaking] of workers chipping away at hard rock in near-total darkness, not knowing day from night. </a:t>
                      </a:r>
                      <a:r>
                        <a:rPr i="1" lang="en" sz="1200">
                          <a:solidFill>
                            <a:schemeClr val="dk1"/>
                          </a:solidFill>
                          <a:latin typeface="Inter"/>
                          <a:ea typeface="Inter"/>
                          <a:cs typeface="Inter"/>
                          <a:sym typeface="Inter"/>
                        </a:rPr>
                        <a:t>Apiris</a:t>
                      </a:r>
                      <a:r>
                        <a:rPr lang="en" sz="1200">
                          <a:solidFill>
                            <a:schemeClr val="dk1"/>
                          </a:solidFill>
                          <a:latin typeface="Inter"/>
                          <a:ea typeface="Inter"/>
                          <a:cs typeface="Inter"/>
                          <a:sym typeface="Inter"/>
                        </a:rPr>
                        <a:t> [porters] struggled to shoulder stacks of ore weighing seventy-five pounds, which they then had to carry even as they climbed ladders...” The development of a custom occurred… among Potosí miners called </a:t>
                      </a:r>
                      <a:r>
                        <a:rPr i="1" lang="en" sz="1200">
                          <a:solidFill>
                            <a:schemeClr val="dk1"/>
                          </a:solidFill>
                          <a:latin typeface="Inter"/>
                          <a:ea typeface="Inter"/>
                          <a:cs typeface="Inter"/>
                          <a:sym typeface="Inter"/>
                        </a:rPr>
                        <a:t>copra… </a:t>
                      </a:r>
                      <a:r>
                        <a:rPr lang="en" sz="1200">
                          <a:solidFill>
                            <a:schemeClr val="dk1"/>
                          </a:solidFill>
                          <a:latin typeface="Inter"/>
                          <a:ea typeface="Inter"/>
                          <a:cs typeface="Inter"/>
                          <a:sym typeface="Inter"/>
                        </a:rPr>
                        <a:t>which allowed mineworkers to take a piece or two of high-quality ore as a personal reward for their labor.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development of this custom and the market for ore nurtured the growth of the city of Potosí. It encouraged Indigenous women selling food, chicha, coca, and other services to accept copra as payment. It encouraged the development of a city whose population rose to over 50,000 inhabitants by the early 1570’s. For some Indigenous peoples, especially women, the mining boom allowed for upward social and economic mobility.</a:t>
                      </a:r>
                      <a:endParaRPr sz="1200">
                        <a:solidFill>
                          <a:srgbClr val="242424"/>
                        </a:solidFill>
                        <a:highlight>
                          <a:srgbClr val="FFFFFF"/>
                        </a:highlight>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Why was Potosi so well-known?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Describe work in the mines.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did the mines enable women to gain power and wealth?</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4" name="Shape 84"/>
        <p:cNvGrpSpPr/>
        <p:nvPr/>
      </p:nvGrpSpPr>
      <p:grpSpPr>
        <a:xfrm>
          <a:off x="0" y="0"/>
          <a:ext cx="0" cy="0"/>
          <a:chOff x="0" y="0"/>
          <a:chExt cx="0" cy="0"/>
        </a:xfrm>
      </p:grpSpPr>
      <p:sp>
        <p:nvSpPr>
          <p:cNvPr id="85" name="Google Shape;85;p15"/>
          <p:cNvSpPr txBox="1"/>
          <p:nvPr/>
        </p:nvSpPr>
        <p:spPr>
          <a:xfrm>
            <a:off x="5454675" y="1821199"/>
            <a:ext cx="1746300" cy="33093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cxnSp>
        <p:nvCxnSpPr>
          <p:cNvPr id="86" name="Google Shape;86;p15"/>
          <p:cNvCxnSpPr>
            <a:stCxn id="87" idx="3"/>
            <a:endCxn id="88" idx="1"/>
          </p:cNvCxnSpPr>
          <p:nvPr/>
        </p:nvCxnSpPr>
        <p:spPr>
          <a:xfrm flipH="1" rot="10800000">
            <a:off x="2494327" y="3295783"/>
            <a:ext cx="2951700" cy="2641500"/>
          </a:xfrm>
          <a:prstGeom prst="straightConnector1">
            <a:avLst/>
          </a:prstGeom>
          <a:noFill/>
          <a:ln cap="flat" cmpd="sng" w="9525">
            <a:solidFill>
              <a:srgbClr val="595959"/>
            </a:solidFill>
            <a:prstDash val="solid"/>
            <a:round/>
            <a:headEnd len="med" w="med" type="none"/>
            <a:tailEnd len="med" w="med" type="triangle"/>
          </a:ln>
        </p:spPr>
      </p:cxnSp>
      <p:cxnSp>
        <p:nvCxnSpPr>
          <p:cNvPr id="89" name="Google Shape;89;p15"/>
          <p:cNvCxnSpPr>
            <a:stCxn id="87" idx="3"/>
            <a:endCxn id="90" idx="1"/>
          </p:cNvCxnSpPr>
          <p:nvPr/>
        </p:nvCxnSpPr>
        <p:spPr>
          <a:xfrm>
            <a:off x="2494327" y="5937283"/>
            <a:ext cx="2951700" cy="1388700"/>
          </a:xfrm>
          <a:prstGeom prst="straightConnector1">
            <a:avLst/>
          </a:prstGeom>
          <a:noFill/>
          <a:ln cap="flat" cmpd="sng" w="9525">
            <a:solidFill>
              <a:srgbClr val="595959"/>
            </a:solidFill>
            <a:prstDash val="solid"/>
            <a:round/>
            <a:headEnd len="med" w="med" type="none"/>
            <a:tailEnd len="med" w="med" type="triangle"/>
          </a:ln>
        </p:spPr>
      </p:cxnSp>
      <p:sp>
        <p:nvSpPr>
          <p:cNvPr id="91" name="Google Shape;91;p1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92" name="Google Shape;92;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3" name="Google Shape;93;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4" name="Google Shape;94;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5" name="Google Shape;95;p1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96" name="Google Shape;96;p15"/>
          <p:cNvSpPr txBox="1"/>
          <p:nvPr/>
        </p:nvSpPr>
        <p:spPr>
          <a:xfrm>
            <a:off x="3125020" y="1821202"/>
            <a:ext cx="1816800" cy="7161300"/>
          </a:xfrm>
          <a:prstGeom prst="rect">
            <a:avLst/>
          </a:prstGeom>
          <a:solidFill>
            <a:srgbClr val="FFFFFF"/>
          </a:solid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Rationale:</a:t>
            </a:r>
            <a:endParaRPr sz="1800">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87" name="Google Shape;87;p15"/>
          <p:cNvSpPr txBox="1"/>
          <p:nvPr/>
        </p:nvSpPr>
        <p:spPr>
          <a:xfrm>
            <a:off x="748027" y="3662083"/>
            <a:ext cx="1746300" cy="45504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b="1" lang="en" sz="1500">
                <a:solidFill>
                  <a:srgbClr val="000000"/>
                </a:solidFill>
                <a:latin typeface="Inter"/>
                <a:ea typeface="Inter"/>
                <a:cs typeface="Inter"/>
                <a:sym typeface="Inter"/>
              </a:rPr>
              <a:t>Historical Event</a:t>
            </a:r>
            <a:endParaRPr b="1" sz="1500">
              <a:solidFill>
                <a:srgbClr val="000000"/>
              </a:solidFill>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rPr b="1" lang="en" sz="1500">
                <a:latin typeface="Inter"/>
                <a:ea typeface="Inter"/>
                <a:cs typeface="Inter"/>
                <a:sym typeface="Inter"/>
              </a:rPr>
              <a:t>Spanish Coerced Labor of Indigenous Populations</a:t>
            </a:r>
            <a:r>
              <a:rPr b="1" lang="en" sz="1500">
                <a:solidFill>
                  <a:srgbClr val="000000"/>
                </a:solidFill>
                <a:latin typeface="Inter"/>
                <a:ea typeface="Inter"/>
                <a:cs typeface="Inter"/>
                <a:sym typeface="Inter"/>
              </a:rPr>
              <a:t> </a:t>
            </a:r>
            <a:endParaRPr b="1" sz="1500">
              <a:latin typeface="Inter"/>
              <a:ea typeface="Inter"/>
              <a:cs typeface="Inter"/>
              <a:sym typeface="Inter"/>
            </a:endParaRPr>
          </a:p>
        </p:txBody>
      </p:sp>
      <p:sp>
        <p:nvSpPr>
          <p:cNvPr id="97" name="Google Shape;97;p15"/>
          <p:cNvSpPr txBox="1"/>
          <p:nvPr/>
        </p:nvSpPr>
        <p:spPr>
          <a:xfrm>
            <a:off x="3430815" y="2039155"/>
            <a:ext cx="1205400" cy="1666200"/>
          </a:xfrm>
          <a:prstGeom prst="rect">
            <a:avLst/>
          </a:prstGeom>
          <a:solidFill>
            <a:srgbClr val="FFFFFF"/>
          </a:solid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Effect:</a:t>
            </a:r>
            <a:endParaRPr b="1" sz="1500">
              <a:latin typeface="Inter"/>
              <a:ea typeface="Inter"/>
              <a:cs typeface="Inter"/>
              <a:sym typeface="Inter"/>
            </a:endParaRPr>
          </a:p>
        </p:txBody>
      </p:sp>
      <p:sp>
        <p:nvSpPr>
          <p:cNvPr id="98" name="Google Shape;98;p15"/>
          <p:cNvSpPr txBox="1"/>
          <p:nvPr/>
        </p:nvSpPr>
        <p:spPr>
          <a:xfrm>
            <a:off x="5589786" y="1186654"/>
            <a:ext cx="14760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Secondary Effects:</a:t>
            </a:r>
            <a:endParaRPr b="1" sz="1500">
              <a:latin typeface="Inter"/>
              <a:ea typeface="Inter"/>
              <a:cs typeface="Inter"/>
              <a:sym typeface="Inter"/>
            </a:endParaRPr>
          </a:p>
        </p:txBody>
      </p:sp>
      <p:cxnSp>
        <p:nvCxnSpPr>
          <p:cNvPr id="99" name="Google Shape;99;p15"/>
          <p:cNvCxnSpPr/>
          <p:nvPr/>
        </p:nvCxnSpPr>
        <p:spPr>
          <a:xfrm flipH="1" rot="10800000">
            <a:off x="2493337" y="4432068"/>
            <a:ext cx="634200" cy="4200"/>
          </a:xfrm>
          <a:prstGeom prst="straightConnector1">
            <a:avLst/>
          </a:prstGeom>
          <a:noFill/>
          <a:ln cap="flat" cmpd="sng" w="19050">
            <a:solidFill>
              <a:srgbClr val="000000"/>
            </a:solidFill>
            <a:prstDash val="solid"/>
            <a:round/>
            <a:headEnd len="med" w="med" type="none"/>
            <a:tailEnd len="med" w="med" type="triangle"/>
          </a:ln>
        </p:spPr>
      </p:cxnSp>
      <p:cxnSp>
        <p:nvCxnSpPr>
          <p:cNvPr id="100" name="Google Shape;100;p15"/>
          <p:cNvCxnSpPr/>
          <p:nvPr/>
        </p:nvCxnSpPr>
        <p:spPr>
          <a:xfrm flipH="1" rot="10800000">
            <a:off x="2494294" y="7560380"/>
            <a:ext cx="618000" cy="8400"/>
          </a:xfrm>
          <a:prstGeom prst="straightConnector1">
            <a:avLst/>
          </a:prstGeom>
          <a:noFill/>
          <a:ln cap="flat" cmpd="sng" w="19050">
            <a:solidFill>
              <a:srgbClr val="000000"/>
            </a:solidFill>
            <a:prstDash val="solid"/>
            <a:round/>
            <a:headEnd len="med" w="med" type="none"/>
            <a:tailEnd len="med" w="med" type="triangle"/>
          </a:ln>
        </p:spPr>
      </p:cxnSp>
      <p:sp>
        <p:nvSpPr>
          <p:cNvPr id="90" name="Google Shape;90;p15"/>
          <p:cNvSpPr txBox="1"/>
          <p:nvPr/>
        </p:nvSpPr>
        <p:spPr>
          <a:xfrm>
            <a:off x="5445975" y="5671449"/>
            <a:ext cx="1746300" cy="33093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sp>
        <p:nvSpPr>
          <p:cNvPr id="101" name="Google Shape;101;p15"/>
          <p:cNvSpPr txBox="1"/>
          <p:nvPr/>
        </p:nvSpPr>
        <p:spPr>
          <a:xfrm>
            <a:off x="453700" y="1815500"/>
            <a:ext cx="2552700" cy="13920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effect. If possible, rank the secondary effects in order of importance (most important on top). Be sure to explain why you believe the primary effect is the most important.</a:t>
            </a:r>
            <a:endParaRPr i="1" sz="1200">
              <a:latin typeface="Plus Jakarta Sans"/>
              <a:ea typeface="Plus Jakarta Sans"/>
              <a:cs typeface="Plus Jakarta Sans"/>
              <a:sym typeface="Plus Jakarta Sans"/>
            </a:endParaRPr>
          </a:p>
        </p:txBody>
      </p:sp>
      <p:pic>
        <p:nvPicPr>
          <p:cNvPr id="102" name="Google Shape;102;p15"/>
          <p:cNvPicPr preferRelativeResize="0"/>
          <p:nvPr/>
        </p:nvPicPr>
        <p:blipFill>
          <a:blip r:embed="rId5">
            <a:alphaModFix/>
          </a:blip>
          <a:stretch>
            <a:fillRect/>
          </a:stretch>
        </p:blipFill>
        <p:spPr>
          <a:xfrm>
            <a:off x="453701" y="992626"/>
            <a:ext cx="822875" cy="8228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pic>
        <p:nvPicPr>
          <p:cNvPr id="107" name="Google Shape;107;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8" name="Google Shape;108;p16"/>
          <p:cNvSpPr txBox="1"/>
          <p:nvPr/>
        </p:nvSpPr>
        <p:spPr>
          <a:xfrm>
            <a:off x="2757050" y="2292913"/>
            <a:ext cx="4479000" cy="19431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200"/>
              <a:buFont typeface="Arial"/>
              <a:buNone/>
            </a:pPr>
            <a:r>
              <a:rPr b="1" lang="en" sz="1500">
                <a:solidFill>
                  <a:schemeClr val="dk1"/>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b="1" sz="1500">
              <a:solidFill>
                <a:schemeClr val="dk1"/>
              </a:solidFill>
              <a:latin typeface="Plus Jakarta Sans"/>
              <a:ea typeface="Plus Jakarta Sans"/>
              <a:cs typeface="Plus Jakarta Sans"/>
              <a:sym typeface="Plus Jakarta Sans"/>
            </a:endParaRPr>
          </a:p>
        </p:txBody>
      </p:sp>
      <p:sp>
        <p:nvSpPr>
          <p:cNvPr id="109" name="Google Shape;109;p1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Causation</a:t>
            </a:r>
            <a:endParaRPr sz="1500">
              <a:solidFill>
                <a:srgbClr val="000000"/>
              </a:solidFill>
              <a:latin typeface="Plus Jakarta Sans Medium"/>
              <a:ea typeface="Plus Jakarta Sans Medium"/>
              <a:cs typeface="Plus Jakarta Sans Medium"/>
              <a:sym typeface="Plus Jakarta Sans Medium"/>
            </a:endParaRPr>
          </a:p>
        </p:txBody>
      </p:sp>
      <p:pic>
        <p:nvPicPr>
          <p:cNvPr id="110" name="Google Shape;110;p1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11" name="Google Shape;111;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2" name="Google Shape;112;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3" name="Google Shape;113;p16"/>
          <p:cNvSpPr txBox="1"/>
          <p:nvPr/>
        </p:nvSpPr>
        <p:spPr>
          <a:xfrm>
            <a:off x="536459" y="4625088"/>
            <a:ext cx="6699600" cy="8910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historical context and primary source. Then, answer the questions on causation that follow. This question is Weighted Multiple Choice (WMC). The two best answers are 2 points, the next-best answer is 1 point, and the incorrect answer is 0 points.</a:t>
            </a:r>
            <a:endParaRPr sz="1500">
              <a:solidFill>
                <a:schemeClr val="dk1"/>
              </a:solidFill>
              <a:latin typeface="Inter"/>
              <a:ea typeface="Inter"/>
              <a:cs typeface="Inter"/>
              <a:sym typeface="Inter"/>
            </a:endParaRPr>
          </a:p>
        </p:txBody>
      </p:sp>
      <p:pic>
        <p:nvPicPr>
          <p:cNvPr id="114" name="Google Shape;114;p16"/>
          <p:cNvPicPr preferRelativeResize="0"/>
          <p:nvPr/>
        </p:nvPicPr>
        <p:blipFill>
          <a:blip r:embed="rId5">
            <a:alphaModFix/>
          </a:blip>
          <a:stretch>
            <a:fillRect/>
          </a:stretch>
        </p:blipFill>
        <p:spPr>
          <a:xfrm>
            <a:off x="536446" y="2286512"/>
            <a:ext cx="1955925" cy="1955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120" name="Google Shape;120;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1" name="Google Shape;121;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3" name="Google Shape;123;p17"/>
          <p:cNvSpPr txBox="1"/>
          <p:nvPr/>
        </p:nvSpPr>
        <p:spPr>
          <a:xfrm>
            <a:off x="536400" y="604100"/>
            <a:ext cx="6786600" cy="3297300"/>
          </a:xfrm>
          <a:prstGeom prst="rect">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b="1" lang="en">
                <a:solidFill>
                  <a:schemeClr val="dk1"/>
                </a:solidFill>
                <a:latin typeface="Inter"/>
                <a:ea typeface="Inter"/>
                <a:cs typeface="Inter"/>
                <a:sym typeface="Inter"/>
              </a:rPr>
              <a:t>Historical Context:</a:t>
            </a:r>
            <a:endParaRPr b="1">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From the late 15th century to the mid 17th century, European countries sent explorers around the world. These lands flourished before European arrival but explorers wished to claim these lands for their home countries. Explorers, mostly from Spain, hoped to spread their Catholic faith, make a name for themselves, and gain riches (often summarized as “God, Glory, and Gold”). </a:t>
            </a:r>
            <a:endParaRPr>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Europeans brought new livestock and crops, like cows and grapes, to the Americas. However, interactions between the Spanish and indigenous people often meant devastation for the people already living there. Most Spaniards believed that their Catholic faith and European way of life made them superior to the indigenous groups. This belief served as justification for their conquest of the Americas.</a:t>
            </a:r>
            <a:endParaRPr>
              <a:solidFill>
                <a:schemeClr val="dk1"/>
              </a:solidFill>
              <a:latin typeface="Inter"/>
              <a:ea typeface="Inter"/>
              <a:cs typeface="Inter"/>
              <a:sym typeface="Inter"/>
            </a:endParaRPr>
          </a:p>
        </p:txBody>
      </p:sp>
      <p:graphicFrame>
        <p:nvGraphicFramePr>
          <p:cNvPr id="124" name="Google Shape;124;p17"/>
          <p:cNvGraphicFramePr/>
          <p:nvPr/>
        </p:nvGraphicFramePr>
        <p:xfrm>
          <a:off x="536356" y="3977500"/>
          <a:ext cx="3000000" cy="3000000"/>
        </p:xfrm>
        <a:graphic>
          <a:graphicData uri="http://schemas.openxmlformats.org/drawingml/2006/table">
            <a:tbl>
              <a:tblPr>
                <a:noFill/>
                <a:tableStyleId>{34C7DC50-DE08-4F70-A427-87539E22268B}</a:tableStyleId>
              </a:tblPr>
              <a:tblGrid>
                <a:gridCol w="6786675"/>
              </a:tblGrid>
              <a:tr h="916925">
                <a:tc>
                  <a:txBody>
                    <a:bodyPr/>
                    <a:lstStyle/>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Source: Theodore de Bry (images) and Bartolome de las Casas (text). </a:t>
                      </a:r>
                      <a:r>
                        <a:rPr i="1" lang="en" sz="1500">
                          <a:solidFill>
                            <a:schemeClr val="dk1"/>
                          </a:solidFill>
                          <a:latin typeface="Inter"/>
                          <a:ea typeface="Inter"/>
                          <a:cs typeface="Inter"/>
                          <a:sym typeface="Inter"/>
                        </a:rPr>
                        <a:t>A Short Account of the Destruction of the Indies,</a:t>
                      </a:r>
                      <a:r>
                        <a:rPr lang="en" sz="1500">
                          <a:solidFill>
                            <a:schemeClr val="dk1"/>
                          </a:solidFill>
                          <a:latin typeface="Inter"/>
                          <a:ea typeface="Inter"/>
                          <a:cs typeface="Inter"/>
                          <a:sym typeface="Inter"/>
                        </a:rPr>
                        <a:t> 1598.</a:t>
                      </a:r>
                      <a:endParaRPr sz="1300">
                        <a:solidFill>
                          <a:schemeClr val="dk1"/>
                        </a:solidFill>
                        <a:latin typeface="Inter"/>
                        <a:ea typeface="Inter"/>
                        <a:cs typeface="Inter"/>
                        <a:sym typeface="Inter"/>
                      </a:endParaRPr>
                    </a:p>
                  </a:txBody>
                  <a:tcPr marT="66525" marB="66525" marR="67475" marL="67475">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alpha val="0"/>
                        </a:srgbClr>
                      </a:solidFill>
                      <a:prstDash val="solid"/>
                      <a:round/>
                      <a:headEnd len="sm" w="sm" type="none"/>
                      <a:tailEnd len="sm" w="sm" type="none"/>
                    </a:lnB>
                  </a:tcPr>
                </a:tc>
              </a:tr>
              <a:tr h="3477625">
                <a:tc>
                  <a:txBody>
                    <a:bodyPr/>
                    <a:lstStyle/>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It was upon these gentle lambs, imbued by the Creator with all the qualities we have mentioned, that from the very first day they clapped eyes on them the Spanish fell like ravening wolves upon the fold, or like tigers and savage lions who have not eaten meat for days… When the Spanish first journeyed there, the indigenous population of the island of Hispaniola stood at some three million; today only two hundred survive. The native population…was wiped out by force, a policy adopted by the Spaniards.</a:t>
                      </a:r>
                      <a:endParaRPr sz="1500">
                        <a:solidFill>
                          <a:schemeClr val="dk1"/>
                        </a:solidFill>
                        <a:latin typeface="Inter"/>
                        <a:ea typeface="Inter"/>
                        <a:cs typeface="Inter"/>
                        <a:sym typeface="Inter"/>
                      </a:endParaRPr>
                    </a:p>
                  </a:txBody>
                  <a:tcPr marT="95800" marB="95800" marR="97175" marL="971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alpha val="0"/>
                        </a:srgbClr>
                      </a:solidFill>
                      <a:prstDash val="solid"/>
                      <a:round/>
                      <a:headEnd len="sm" w="sm" type="none"/>
                      <a:tailEnd len="sm" w="sm" type="none"/>
                    </a:lnB>
                  </a:tcPr>
                </a:tc>
              </a:tr>
            </a:tbl>
          </a:graphicData>
        </a:graphic>
      </p:graphicFrame>
      <p:pic>
        <p:nvPicPr>
          <p:cNvPr id="125" name="Google Shape;125;p17"/>
          <p:cNvPicPr preferRelativeResize="0"/>
          <p:nvPr/>
        </p:nvPicPr>
        <p:blipFill>
          <a:blip r:embed="rId4">
            <a:alphaModFix/>
          </a:blip>
          <a:stretch>
            <a:fillRect/>
          </a:stretch>
        </p:blipFill>
        <p:spPr>
          <a:xfrm>
            <a:off x="536345" y="4665837"/>
            <a:ext cx="3322865" cy="2514600"/>
          </a:xfrm>
          <a:prstGeom prst="rect">
            <a:avLst/>
          </a:prstGeom>
          <a:noFill/>
          <a:ln>
            <a:noFill/>
          </a:ln>
        </p:spPr>
      </p:pic>
      <p:pic>
        <p:nvPicPr>
          <p:cNvPr id="126" name="Google Shape;126;p17"/>
          <p:cNvPicPr preferRelativeResize="0"/>
          <p:nvPr/>
        </p:nvPicPr>
        <p:blipFill>
          <a:blip r:embed="rId5">
            <a:alphaModFix/>
          </a:blip>
          <a:stretch>
            <a:fillRect/>
          </a:stretch>
        </p:blipFill>
        <p:spPr>
          <a:xfrm>
            <a:off x="4139831" y="4655846"/>
            <a:ext cx="3183165" cy="253455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132" name="Google Shape;132;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3" name="Google Shape;133;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4" name="Google Shape;134;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5" name="Google Shape;135;p18"/>
          <p:cNvSpPr txBox="1"/>
          <p:nvPr/>
        </p:nvSpPr>
        <p:spPr>
          <a:xfrm>
            <a:off x="475400" y="915375"/>
            <a:ext cx="6821700" cy="4113900"/>
          </a:xfrm>
          <a:prstGeom prst="rect">
            <a:avLst/>
          </a:prstGeom>
          <a:noFill/>
          <a:ln>
            <a:noFill/>
          </a:ln>
        </p:spPr>
        <p:txBody>
          <a:bodyPr anchorCtr="0" anchor="t" bIns="96675" lIns="96675" spcFirstLastPara="1" rIns="96675" wrap="square" tIns="9667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Using both the historical context </a:t>
            </a:r>
            <a:r>
              <a:rPr i="1" lang="en" sz="1500">
                <a:solidFill>
                  <a:schemeClr val="dk1"/>
                </a:solidFill>
                <a:highlight>
                  <a:schemeClr val="lt1"/>
                </a:highlight>
                <a:latin typeface="Inter"/>
                <a:ea typeface="Inter"/>
                <a:cs typeface="Inter"/>
                <a:sym typeface="Inter"/>
              </a:rPr>
              <a:t>and</a:t>
            </a:r>
            <a:r>
              <a:rPr lang="en" sz="1500">
                <a:solidFill>
                  <a:schemeClr val="dk1"/>
                </a:solidFill>
                <a:highlight>
                  <a:schemeClr val="lt1"/>
                </a:highlight>
                <a:latin typeface="Inter"/>
                <a:ea typeface="Inter"/>
                <a:cs typeface="Inter"/>
                <a:sym typeface="Inter"/>
              </a:rPr>
              <a:t> the primary source, select the </a:t>
            </a:r>
            <a:r>
              <a:rPr b="1" i="1" lang="en" sz="1500">
                <a:solidFill>
                  <a:schemeClr val="dk1"/>
                </a:solidFill>
                <a:highlight>
                  <a:schemeClr val="lt1"/>
                </a:highlight>
                <a:latin typeface="Inter"/>
                <a:ea typeface="Inter"/>
                <a:cs typeface="Inter"/>
                <a:sym typeface="Inter"/>
              </a:rPr>
              <a:t>two statements </a:t>
            </a:r>
            <a:r>
              <a:rPr lang="en" sz="1500">
                <a:solidFill>
                  <a:schemeClr val="dk1"/>
                </a:solidFill>
                <a:highlight>
                  <a:schemeClr val="lt1"/>
                </a:highlight>
                <a:latin typeface="Inter"/>
                <a:ea typeface="Inter"/>
                <a:cs typeface="Inter"/>
                <a:sym typeface="Inter"/>
              </a:rPr>
              <a:t>that best demonstrate the effects of European exploration on indigenous populations in the Americas.</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in the Americas because Europeans subjected indigenous populations to their Catholic beliefs and way of life.</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by introducing new plants and goods to America.</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resulted in the deaths of millions of indigenous people.</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by providing long-lasting and equal friendships between Europeans and indigenous Americans.</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p:txBody>
      </p:sp>
      <p:sp>
        <p:nvSpPr>
          <p:cNvPr id="136" name="Google Shape;136;p18"/>
          <p:cNvSpPr txBox="1"/>
          <p:nvPr/>
        </p:nvSpPr>
        <p:spPr>
          <a:xfrm>
            <a:off x="475400" y="5225526"/>
            <a:ext cx="6821700" cy="36000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Historians rank effects to establish which effects are more significant. Using both the historical context and primary source, explain why one of the statements you chose represents a more significant</a:t>
            </a:r>
            <a:r>
              <a:rPr lang="en" sz="1500">
                <a:solidFill>
                  <a:schemeClr val="dk1"/>
                </a:solidFill>
                <a:highlight>
                  <a:schemeClr val="lt1"/>
                </a:highlight>
                <a:latin typeface="Inter"/>
                <a:ea typeface="Inter"/>
                <a:cs typeface="Inter"/>
                <a:sym typeface="Inter"/>
              </a:rPr>
              <a:t> effect of European exploration on indigenous populations in the Americas.</a:t>
            </a:r>
            <a:r>
              <a:rPr lang="en" sz="1500">
                <a:solidFill>
                  <a:schemeClr val="dk1"/>
                </a:solidFill>
                <a:latin typeface="Inter"/>
                <a:ea typeface="Inter"/>
                <a:cs typeface="Inter"/>
                <a:sym typeface="Inter"/>
              </a:rPr>
              <a:t> Cite evidence.</a:t>
            </a:r>
            <a:endParaRPr sz="15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pic>
        <p:nvPicPr>
          <p:cNvPr id="141" name="Google Shape;141;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2" name="Google Shape;142;p19"/>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How did systems that coerced labor from Indigenous populations affect their social, economic, and cultural structures?</a:t>
            </a:r>
            <a:endParaRPr b="1" i="1" sz="1700">
              <a:solidFill>
                <a:schemeClr val="dk1"/>
              </a:solidFill>
              <a:latin typeface="Inter"/>
              <a:ea typeface="Inter"/>
              <a:cs typeface="Inter"/>
              <a:sym typeface="Inter"/>
            </a:endParaRPr>
          </a:p>
        </p:txBody>
      </p:sp>
      <p:sp>
        <p:nvSpPr>
          <p:cNvPr id="143" name="Google Shape;143;p1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2: Americas- Colonization &amp; Conquest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10</a:t>
            </a:r>
            <a:endParaRPr sz="1500">
              <a:solidFill>
                <a:srgbClr val="000000"/>
              </a:solidFill>
              <a:latin typeface="Plus Jakarta Sans Medium"/>
              <a:ea typeface="Plus Jakarta Sans Medium"/>
              <a:cs typeface="Plus Jakarta Sans Medium"/>
              <a:sym typeface="Plus Jakarta Sans Medium"/>
            </a:endParaRPr>
          </a:p>
        </p:txBody>
      </p:sp>
      <p:pic>
        <p:nvPicPr>
          <p:cNvPr id="144" name="Google Shape;144;p1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5" name="Google Shape;145;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7" name="Google Shape;147;p19"/>
          <p:cNvSpPr txBox="1"/>
          <p:nvPr/>
        </p:nvSpPr>
        <p:spPr>
          <a:xfrm>
            <a:off x="455300" y="3257000"/>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Answer each of the questions below.</a:t>
            </a:r>
            <a:endParaRPr>
              <a:solidFill>
                <a:schemeClr val="dk1"/>
              </a:solidFill>
              <a:latin typeface="Halant"/>
              <a:ea typeface="Halant"/>
              <a:cs typeface="Halant"/>
              <a:sym typeface="Halant"/>
            </a:endParaRPr>
          </a:p>
        </p:txBody>
      </p:sp>
      <p:sp>
        <p:nvSpPr>
          <p:cNvPr id="148" name="Google Shape;148;p19"/>
          <p:cNvSpPr/>
          <p:nvPr/>
        </p:nvSpPr>
        <p:spPr>
          <a:xfrm>
            <a:off x="582688" y="3681600"/>
            <a:ext cx="1788600" cy="17886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9" name="Google Shape;149;p19"/>
          <p:cNvSpPr/>
          <p:nvPr/>
        </p:nvSpPr>
        <p:spPr>
          <a:xfrm>
            <a:off x="557038" y="5695600"/>
            <a:ext cx="1839900" cy="1788600"/>
          </a:xfrm>
          <a:prstGeom prst="rect">
            <a:avLst/>
          </a:prstGeom>
          <a:noFill/>
          <a:ln cap="flat" cmpd="sng" w="38100">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0" name="Google Shape;150;p19"/>
          <p:cNvSpPr/>
          <p:nvPr/>
        </p:nvSpPr>
        <p:spPr>
          <a:xfrm>
            <a:off x="557038" y="7676800"/>
            <a:ext cx="1839900" cy="1788600"/>
          </a:xfrm>
          <a:prstGeom prst="ellipse">
            <a:avLst/>
          </a:prstGeom>
          <a:noFill/>
          <a:ln cap="flat" cmpd="sng" w="381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1" name="Google Shape;151;p19"/>
          <p:cNvSpPr txBox="1"/>
          <p:nvPr/>
        </p:nvSpPr>
        <p:spPr>
          <a:xfrm>
            <a:off x="2882200" y="3681600"/>
            <a:ext cx="4434900" cy="178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three important ideas or facts did you learn today?</a:t>
            </a:r>
            <a:endParaRPr b="1" sz="1200">
              <a:solidFill>
                <a:schemeClr val="dk1"/>
              </a:solidFill>
              <a:latin typeface="Inter"/>
              <a:ea typeface="Inter"/>
              <a:cs typeface="Inter"/>
              <a:sym typeface="Inter"/>
            </a:endParaRPr>
          </a:p>
        </p:txBody>
      </p:sp>
      <p:sp>
        <p:nvSpPr>
          <p:cNvPr id="152" name="Google Shape;152;p19"/>
          <p:cNvSpPr txBox="1"/>
          <p:nvPr/>
        </p:nvSpPr>
        <p:spPr>
          <a:xfrm>
            <a:off x="2882200" y="5695600"/>
            <a:ext cx="4434900" cy="178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is something that squared with or confirmed your prior knowledge?</a:t>
            </a:r>
            <a:endParaRPr b="1" sz="1200">
              <a:solidFill>
                <a:schemeClr val="dk1"/>
              </a:solidFill>
              <a:latin typeface="Inter"/>
              <a:ea typeface="Inter"/>
              <a:cs typeface="Inter"/>
              <a:sym typeface="Inter"/>
            </a:endParaRPr>
          </a:p>
        </p:txBody>
      </p:sp>
      <p:sp>
        <p:nvSpPr>
          <p:cNvPr id="153" name="Google Shape;153;p19"/>
          <p:cNvSpPr txBox="1"/>
          <p:nvPr/>
        </p:nvSpPr>
        <p:spPr>
          <a:xfrm>
            <a:off x="2882200" y="7676800"/>
            <a:ext cx="4434900" cy="178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is something that is still circling in your head?</a:t>
            </a:r>
            <a:endParaRPr b="1" sz="1200">
              <a:solidFill>
                <a:schemeClr val="dk1"/>
              </a:solidFill>
              <a:latin typeface="Inter"/>
              <a:ea typeface="Inter"/>
              <a:cs typeface="Inter"/>
              <a:sym typeface="Inter"/>
            </a:endParaRPr>
          </a:p>
        </p:txBody>
      </p:sp>
      <p:sp>
        <p:nvSpPr>
          <p:cNvPr id="154" name="Google Shape;154;p19"/>
          <p:cNvSpPr txBox="1"/>
          <p:nvPr/>
        </p:nvSpPr>
        <p:spPr>
          <a:xfrm>
            <a:off x="330000" y="16880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