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10287000" cx="18288000"/>
  <p:notesSz cx="6858000" cy="9144000"/>
  <p:embeddedFontLst>
    <p:embeddedFont>
      <p:font typeface="Halant"/>
      <p:bold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Halant-bold.fntdata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d42b94520a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2d42b94520a_0_15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d42b94520a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2d42b94520a_0_17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d42b94520a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g2d42b94520a_0_1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d42b94520a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2d42b94520a_0_2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jpg"/><Relationship Id="rId4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5" Type="http://schemas.openxmlformats.org/officeDocument/2006/relationships/image" Target="../media/image11.png"/><Relationship Id="rId6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5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160" name="Google Shape;160;p25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161" name="Google Shape;16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62" name="Google Shape;162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3" name="Google Shape;163;p25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164" name="Google Shape;16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65" name="Google Shape;165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" name="Google Shape;166;p25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167" name="Google Shape;16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68" name="Google Shape;168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9" name="Google Shape;169;p25"/>
          <p:cNvSpPr txBox="1"/>
          <p:nvPr/>
        </p:nvSpPr>
        <p:spPr>
          <a:xfrm>
            <a:off x="4353388" y="3978991"/>
            <a:ext cx="140799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1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DISEASE BLOG POSTS</a:t>
            </a:r>
            <a:endParaRPr sz="100"/>
          </a:p>
        </p:txBody>
      </p:sp>
      <p:sp>
        <p:nvSpPr>
          <p:cNvPr id="170" name="Google Shape;170;p2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5"/>
          <p:cNvSpPr txBox="1"/>
          <p:nvPr/>
        </p:nvSpPr>
        <p:spPr>
          <a:xfrm>
            <a:off x="4572000" y="5502313"/>
            <a:ext cx="13502100" cy="8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2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2: Americas: Colonization &amp; Conquest</a:t>
            </a:r>
            <a:endParaRPr sz="900"/>
          </a:p>
        </p:txBody>
      </p:sp>
      <p:sp>
        <p:nvSpPr>
          <p:cNvPr id="172" name="Google Shape;172;p2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74" name="Google Shape;174;p25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p2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/>
        </p:nvSpPr>
        <p:spPr>
          <a:xfrm>
            <a:off x="1791340" y="3962780"/>
            <a:ext cx="147054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significant was the role of disease in reshaping the demographics of Indigenous societies?</a:t>
            </a:r>
            <a:endParaRPr i="1" sz="5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26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2" name="Google Shape;182;p2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83" name="Google Shape;18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4" name="Google Shape;18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5" name="Google Shape;18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6" name="Google Shape;186;p2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87" name="Google Shape;18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8" name="Google Shape;18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9" name="Google Shape;189;p26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/>
          </a:p>
        </p:txBody>
      </p:sp>
      <p:grpSp>
        <p:nvGrpSpPr>
          <p:cNvPr id="190" name="Google Shape;190;p2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91" name="Google Shape;19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2" name="Google Shape;19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4" name="Google Shape;194;p2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b="1" sz="5575">
                <a:solidFill>
                  <a:schemeClr val="lt1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195" name="Google Shape;195;p26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27"/>
          <p:cNvPicPr preferRelativeResize="0"/>
          <p:nvPr/>
        </p:nvPicPr>
        <p:blipFill rotWithShape="1">
          <a:blip r:embed="rId3">
            <a:alphaModFix/>
          </a:blip>
          <a:srcRect b="0" l="21127" r="19525" t="0"/>
          <a:stretch/>
        </p:blipFill>
        <p:spPr>
          <a:xfrm>
            <a:off x="11425424" y="2267813"/>
            <a:ext cx="6748277" cy="639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7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WHAT IS A BLOG POST?</a:t>
            </a:r>
            <a:endParaRPr/>
          </a:p>
        </p:txBody>
      </p:sp>
      <p:grpSp>
        <p:nvGrpSpPr>
          <p:cNvPr id="202" name="Google Shape;202;p27"/>
          <p:cNvGrpSpPr/>
          <p:nvPr/>
        </p:nvGrpSpPr>
        <p:grpSpPr>
          <a:xfrm>
            <a:off x="15859155" y="-21841"/>
            <a:ext cx="1562625" cy="1695071"/>
            <a:chOff x="0" y="-29121"/>
            <a:chExt cx="2083500" cy="2260095"/>
          </a:xfrm>
        </p:grpSpPr>
        <p:grpSp>
          <p:nvGrpSpPr>
            <p:cNvPr id="203" name="Google Shape;203;p27"/>
            <p:cNvGrpSpPr/>
            <p:nvPr/>
          </p:nvGrpSpPr>
          <p:grpSpPr>
            <a:xfrm>
              <a:off x="75599" y="-29121"/>
              <a:ext cx="1932614" cy="2260095"/>
              <a:chOff x="0" y="-10610"/>
              <a:chExt cx="704100" cy="823410"/>
            </a:xfrm>
          </p:grpSpPr>
          <p:sp>
            <p:nvSpPr>
              <p:cNvPr id="204" name="Google Shape;204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27"/>
              <p:cNvSpPr txBox="1"/>
              <p:nvPr/>
            </p:nvSpPr>
            <p:spPr>
              <a:xfrm>
                <a:off x="0" y="-10610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5550">
                    <a:solidFill>
                      <a:schemeClr val="dk1"/>
                    </a:solidFill>
                    <a:latin typeface="Halant"/>
                    <a:ea typeface="Halant"/>
                    <a:cs typeface="Halant"/>
                    <a:sym typeface="Halant"/>
                  </a:rPr>
                  <a:t>2</a:t>
                </a:r>
                <a:endParaRPr b="1" i="0" sz="5550" u="none" cap="none" strike="noStrike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</p:txBody>
          </p:sp>
        </p:grpSp>
        <p:sp>
          <p:nvSpPr>
            <p:cNvPr id="206" name="Google Shape;206;p27"/>
            <p:cNvSpPr txBox="1"/>
            <p:nvPr/>
          </p:nvSpPr>
          <p:spPr>
            <a:xfrm>
              <a:off x="0" y="447107"/>
              <a:ext cx="20835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7" name="Google Shape;207;p27"/>
          <p:cNvSpPr/>
          <p:nvPr/>
        </p:nvSpPr>
        <p:spPr>
          <a:xfrm>
            <a:off x="1263762" y="-145860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8" name="Google Shape;208;p27"/>
          <p:cNvSpPr/>
          <p:nvPr/>
        </p:nvSpPr>
        <p:spPr>
          <a:xfrm>
            <a:off x="11804788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9" name="Google Shape;209;p27"/>
          <p:cNvGrpSpPr/>
          <p:nvPr/>
        </p:nvGrpSpPr>
        <p:grpSpPr>
          <a:xfrm>
            <a:off x="185402" y="-144662"/>
            <a:ext cx="937448" cy="10431660"/>
            <a:chOff x="0" y="-53378"/>
            <a:chExt cx="1249931" cy="13908880"/>
          </a:xfrm>
        </p:grpSpPr>
        <p:grpSp>
          <p:nvGrpSpPr>
            <p:cNvPr id="210" name="Google Shape;210;p27"/>
            <p:cNvGrpSpPr/>
            <p:nvPr/>
          </p:nvGrpSpPr>
          <p:grpSpPr>
            <a:xfrm>
              <a:off x="0" y="-53378"/>
              <a:ext cx="1249931" cy="13908880"/>
              <a:chOff x="0" y="-38100"/>
              <a:chExt cx="246900" cy="2747433"/>
            </a:xfrm>
          </p:grpSpPr>
          <p:sp>
            <p:nvSpPr>
              <p:cNvPr id="211" name="Google Shape;211;p27"/>
              <p:cNvSpPr/>
              <p:nvPr/>
            </p:nvSpPr>
            <p:spPr>
              <a:xfrm>
                <a:off x="0" y="0"/>
                <a:ext cx="246798" cy="2709333"/>
              </a:xfrm>
              <a:custGeom>
                <a:rect b="b" l="l" r="r" t="t"/>
                <a:pathLst>
                  <a:path extrusionOk="0" h="2709333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12" name="Google Shape;212;p27"/>
              <p:cNvSpPr txBox="1"/>
              <p:nvPr/>
            </p:nvSpPr>
            <p:spPr>
              <a:xfrm>
                <a:off x="0" y="-38100"/>
                <a:ext cx="246900" cy="2747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3" name="Google Shape;213;p27"/>
            <p:cNvSpPr txBox="1"/>
            <p:nvPr/>
          </p:nvSpPr>
          <p:spPr>
            <a:xfrm rot="-5400000">
              <a:off x="-4005696" y="6720474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14" name="Google Shape;214;p27"/>
            <p:cNvCxnSpPr/>
            <p:nvPr/>
          </p:nvCxnSpPr>
          <p:spPr>
            <a:xfrm rot="10800000">
              <a:off x="617507" y="144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5" name="Google Shape;215;p27"/>
            <p:cNvCxnSpPr/>
            <p:nvPr/>
          </p:nvCxnSpPr>
          <p:spPr>
            <a:xfrm rot="10800000">
              <a:off x="611320" y="9858766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16" name="Google Shape;216;p27"/>
          <p:cNvSpPr txBox="1"/>
          <p:nvPr/>
        </p:nvSpPr>
        <p:spPr>
          <a:xfrm>
            <a:off x="1706200" y="2748025"/>
            <a:ext cx="10098600" cy="6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4323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380"/>
              <a:buFont typeface="Inter"/>
              <a:buChar char="●"/>
            </a:pPr>
            <a:r>
              <a:rPr lang="en-US" sz="33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An article published on a website that typically explores one subject</a:t>
            </a:r>
            <a:endParaRPr sz="33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4323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380"/>
              <a:buFont typeface="Inter"/>
              <a:buChar char="●"/>
            </a:pPr>
            <a:r>
              <a:rPr lang="en-US" sz="33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Often written in a personal or conversational tone that is easy to read</a:t>
            </a:r>
            <a:endParaRPr sz="33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4323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380"/>
              <a:buFont typeface="Inter"/>
              <a:buChar char="●"/>
            </a:pPr>
            <a:r>
              <a:rPr lang="en-US" sz="33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Made to inform, entertain, or share </a:t>
            </a:r>
            <a:r>
              <a:rPr lang="en-US" sz="33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ideas</a:t>
            </a:r>
            <a:endParaRPr sz="33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4323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380"/>
              <a:buFont typeface="Inter"/>
              <a:buChar char="●"/>
            </a:pPr>
            <a:r>
              <a:rPr lang="en-US" sz="33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Frequently includes multimedia content (pictures, videos, links to other websites)</a:t>
            </a:r>
            <a:endParaRPr sz="33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4323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380"/>
              <a:buFont typeface="Inter"/>
              <a:buChar char="●"/>
            </a:pPr>
            <a:r>
              <a:rPr lang="en-US" sz="33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Can be written by anyone from professionals to students to hobbyists</a:t>
            </a:r>
            <a:endParaRPr sz="33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" name="Google Shape;221;p28"/>
          <p:cNvGrpSpPr/>
          <p:nvPr/>
        </p:nvGrpSpPr>
        <p:grpSpPr>
          <a:xfrm>
            <a:off x="15859155" y="-21841"/>
            <a:ext cx="1562625" cy="1695071"/>
            <a:chOff x="0" y="-29121"/>
            <a:chExt cx="2083500" cy="2260095"/>
          </a:xfrm>
        </p:grpSpPr>
        <p:grpSp>
          <p:nvGrpSpPr>
            <p:cNvPr id="222" name="Google Shape;222;p28"/>
            <p:cNvGrpSpPr/>
            <p:nvPr/>
          </p:nvGrpSpPr>
          <p:grpSpPr>
            <a:xfrm>
              <a:off x="75599" y="-29121"/>
              <a:ext cx="1932614" cy="2260095"/>
              <a:chOff x="0" y="-10610"/>
              <a:chExt cx="704100" cy="823410"/>
            </a:xfrm>
          </p:grpSpPr>
          <p:sp>
            <p:nvSpPr>
              <p:cNvPr id="223" name="Google Shape;223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4" name="Google Shape;224;p28"/>
              <p:cNvSpPr txBox="1"/>
              <p:nvPr/>
            </p:nvSpPr>
            <p:spPr>
              <a:xfrm>
                <a:off x="0" y="-10610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5550">
                    <a:solidFill>
                      <a:schemeClr val="dk1"/>
                    </a:solidFill>
                    <a:latin typeface="Halant"/>
                    <a:ea typeface="Halant"/>
                    <a:cs typeface="Halant"/>
                    <a:sym typeface="Halant"/>
                  </a:rPr>
                  <a:t>3</a:t>
                </a:r>
                <a:endParaRPr b="1" i="0" sz="5550" u="none" cap="none" strike="noStrike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</p:txBody>
          </p:sp>
        </p:grpSp>
        <p:sp>
          <p:nvSpPr>
            <p:cNvPr id="225" name="Google Shape;225;p28"/>
            <p:cNvSpPr txBox="1"/>
            <p:nvPr/>
          </p:nvSpPr>
          <p:spPr>
            <a:xfrm>
              <a:off x="0" y="650307"/>
              <a:ext cx="20835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6" name="Google Shape;226;p28"/>
          <p:cNvSpPr/>
          <p:nvPr/>
        </p:nvSpPr>
        <p:spPr>
          <a:xfrm>
            <a:off x="-1831313" y="-3073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7" name="Google Shape;227;p28"/>
          <p:cNvSpPr/>
          <p:nvPr/>
        </p:nvSpPr>
        <p:spPr>
          <a:xfrm>
            <a:off x="11804788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8" name="Google Shape;228;p28"/>
          <p:cNvGrpSpPr/>
          <p:nvPr/>
        </p:nvGrpSpPr>
        <p:grpSpPr>
          <a:xfrm>
            <a:off x="185402" y="-144662"/>
            <a:ext cx="937448" cy="10431660"/>
            <a:chOff x="0" y="-53378"/>
            <a:chExt cx="1249931" cy="13908880"/>
          </a:xfrm>
        </p:grpSpPr>
        <p:grpSp>
          <p:nvGrpSpPr>
            <p:cNvPr id="229" name="Google Shape;229;p28"/>
            <p:cNvGrpSpPr/>
            <p:nvPr/>
          </p:nvGrpSpPr>
          <p:grpSpPr>
            <a:xfrm>
              <a:off x="0" y="-53378"/>
              <a:ext cx="1249931" cy="13908880"/>
              <a:chOff x="0" y="-38100"/>
              <a:chExt cx="246900" cy="2747433"/>
            </a:xfrm>
          </p:grpSpPr>
          <p:sp>
            <p:nvSpPr>
              <p:cNvPr id="230" name="Google Shape;230;p28"/>
              <p:cNvSpPr/>
              <p:nvPr/>
            </p:nvSpPr>
            <p:spPr>
              <a:xfrm>
                <a:off x="0" y="0"/>
                <a:ext cx="246798" cy="2709333"/>
              </a:xfrm>
              <a:custGeom>
                <a:rect b="b" l="l" r="r" t="t"/>
                <a:pathLst>
                  <a:path extrusionOk="0" h="2709333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31" name="Google Shape;231;p28"/>
              <p:cNvSpPr txBox="1"/>
              <p:nvPr/>
            </p:nvSpPr>
            <p:spPr>
              <a:xfrm>
                <a:off x="0" y="-38100"/>
                <a:ext cx="246900" cy="2747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2" name="Google Shape;232;p28"/>
            <p:cNvSpPr txBox="1"/>
            <p:nvPr/>
          </p:nvSpPr>
          <p:spPr>
            <a:xfrm rot="-5400000">
              <a:off x="-4005696" y="6720474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33" name="Google Shape;233;p28"/>
            <p:cNvCxnSpPr/>
            <p:nvPr/>
          </p:nvCxnSpPr>
          <p:spPr>
            <a:xfrm rot="10800000">
              <a:off x="617507" y="144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4" name="Google Shape;234;p28"/>
            <p:cNvCxnSpPr/>
            <p:nvPr/>
          </p:nvCxnSpPr>
          <p:spPr>
            <a:xfrm rot="10800000">
              <a:off x="611320" y="9858766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35" name="Google Shape;235;p28"/>
          <p:cNvSpPr txBox="1"/>
          <p:nvPr/>
        </p:nvSpPr>
        <p:spPr>
          <a:xfrm>
            <a:off x="1814475" y="2940925"/>
            <a:ext cx="11995500" cy="66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</a:t>
            </a:r>
            <a:r>
              <a:rPr lang="en-US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You will research the impact of diseases spread through the Americas through the Columbian Exchange. You will explain your understandings through a blog post. 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Your blog post should answer the following questions:</a:t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"/>
              <a:buAutoNum type="arabicPeriod"/>
            </a:pPr>
            <a:r>
              <a:rPr lang="en-US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diseases were brought to the Americas?</a:t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"/>
              <a:buAutoNum type="arabicPeriod"/>
            </a:pPr>
            <a:r>
              <a:rPr lang="en-US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these diseases spread?</a:t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"/>
              <a:buAutoNum type="arabicPeriod"/>
            </a:pPr>
            <a:r>
              <a:rPr lang="en-US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were Indigenous populations so susceptible to these diseases?</a:t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"/>
              <a:buAutoNum type="arabicPeriod"/>
            </a:pPr>
            <a:r>
              <a:rPr lang="en-US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these diseases impact Native American societies?</a:t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"/>
              <a:buAutoNum type="arabicPeriod"/>
            </a:pPr>
            <a:r>
              <a:rPr lang="en-US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other factors led to demographic decline of Native American populations in addition to disease?</a:t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Additional Requirements:</a:t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"/>
              <a:buChar char="●"/>
            </a:pPr>
            <a:r>
              <a:rPr lang="en-US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At least 300 words</a:t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"/>
              <a:buChar char="●"/>
            </a:pPr>
            <a:r>
              <a:rPr lang="en-US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At least one image </a:t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"/>
              <a:buChar char="●"/>
            </a:pPr>
            <a:r>
              <a:rPr lang="en-US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At least one quote from a primary source</a:t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 not simply answer each question in order. Rather, think about how to weave the answers together into a narrative, like the blog post about at the start of the lesson. </a:t>
            </a:r>
            <a:endParaRPr sz="4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6" name="Google Shape;236;p28"/>
          <p:cNvSpPr txBox="1"/>
          <p:nvPr/>
        </p:nvSpPr>
        <p:spPr>
          <a:xfrm>
            <a:off x="2554055" y="1530400"/>
            <a:ext cx="131799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5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BLOG POST DESCRIPTION</a:t>
            </a:r>
            <a:endParaRPr sz="7500"/>
          </a:p>
        </p:txBody>
      </p:sp>
      <p:pic>
        <p:nvPicPr>
          <p:cNvPr id="237" name="Google Shape;237;p28"/>
          <p:cNvPicPr preferRelativeResize="0"/>
          <p:nvPr/>
        </p:nvPicPr>
        <p:blipFill rotWithShape="1">
          <a:blip r:embed="rId4">
            <a:alphaModFix/>
          </a:blip>
          <a:srcRect b="0" l="24067" r="24351" t="0"/>
          <a:stretch/>
        </p:blipFill>
        <p:spPr>
          <a:xfrm>
            <a:off x="14116575" y="3342075"/>
            <a:ext cx="4171423" cy="538999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9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3" name="Google Shape;243;p2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44" name="Google Shape;244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45" name="Google Shape;245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7" name="Google Shape;247;p2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/>
            </a:p>
          </p:txBody>
        </p:sp>
      </p:grpSp>
      <p:sp>
        <p:nvSpPr>
          <p:cNvPr id="248" name="Google Shape;248;p29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9" name="Google Shape;249;p2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50" name="Google Shape;250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51" name="Google Shape;251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52" name="Google Shape;252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3" name="Google Shape;253;p2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54" name="Google Shape;254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5" name="Google Shape;255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56" name="Google Shape;256;p29"/>
          <p:cNvSpPr txBox="1"/>
          <p:nvPr/>
        </p:nvSpPr>
        <p:spPr>
          <a:xfrm>
            <a:off x="729650" y="243100"/>
            <a:ext cx="162306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5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RESEARCH</a:t>
            </a:r>
            <a:endParaRPr b="1" sz="75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57" name="Google Shape;257;p29"/>
          <p:cNvSpPr txBox="1"/>
          <p:nvPr/>
        </p:nvSpPr>
        <p:spPr>
          <a:xfrm>
            <a:off x="501050" y="1514700"/>
            <a:ext cx="7783800" cy="73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Char char="●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Use the links provided to answer the questions and create the bulk of the text for the blog post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Char char="●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the primary sources to find additional information and a quote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Char char="●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If using the included template, the blog post will have three text sections. Consider how you will break up the information into three paragraphs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58" name="Google Shape;258;p29"/>
          <p:cNvPicPr preferRelativeResize="0"/>
          <p:nvPr/>
        </p:nvPicPr>
        <p:blipFill rotWithShape="1">
          <a:blip r:embed="rId4">
            <a:alphaModFix/>
          </a:blip>
          <a:srcRect b="0" l="24067" r="24351" t="0"/>
          <a:stretch/>
        </p:blipFill>
        <p:spPr>
          <a:xfrm>
            <a:off x="14116575" y="3342075"/>
            <a:ext cx="4171423" cy="538999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59" name="Google Shape;259;p29"/>
          <p:cNvPicPr preferRelativeResize="0"/>
          <p:nvPr/>
        </p:nvPicPr>
        <p:blipFill rotWithShape="1">
          <a:blip r:embed="rId5">
            <a:alphaModFix/>
          </a:blip>
          <a:srcRect b="0" l="24192" r="24114" t="0"/>
          <a:stretch/>
        </p:blipFill>
        <p:spPr>
          <a:xfrm>
            <a:off x="9817500" y="1397500"/>
            <a:ext cx="3735101" cy="481587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60" name="Google Shape;260;p29"/>
          <p:cNvCxnSpPr>
            <a:endCxn id="259" idx="1"/>
          </p:cNvCxnSpPr>
          <p:nvPr/>
        </p:nvCxnSpPr>
        <p:spPr>
          <a:xfrm>
            <a:off x="7206300" y="2732037"/>
            <a:ext cx="2611200" cy="1073400"/>
          </a:xfrm>
          <a:prstGeom prst="straightConnector1">
            <a:avLst/>
          </a:prstGeom>
          <a:noFill/>
          <a:ln cap="flat" cmpd="sng" w="38100">
            <a:solidFill>
              <a:srgbClr val="E95C3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1" name="Google Shape;261;p29"/>
          <p:cNvSpPr/>
          <p:nvPr/>
        </p:nvSpPr>
        <p:spPr>
          <a:xfrm>
            <a:off x="16862925" y="4845000"/>
            <a:ext cx="1344000" cy="1626600"/>
          </a:xfrm>
          <a:prstGeom prst="rect">
            <a:avLst/>
          </a:prstGeom>
          <a:noFill/>
          <a:ln cap="flat" cmpd="sng" w="3810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29"/>
          <p:cNvSpPr/>
          <p:nvPr/>
        </p:nvSpPr>
        <p:spPr>
          <a:xfrm>
            <a:off x="14324375" y="3677875"/>
            <a:ext cx="3517500" cy="937500"/>
          </a:xfrm>
          <a:prstGeom prst="rect">
            <a:avLst/>
          </a:prstGeom>
          <a:noFill/>
          <a:ln cap="flat" cmpd="sng" w="3810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29"/>
          <p:cNvSpPr/>
          <p:nvPr/>
        </p:nvSpPr>
        <p:spPr>
          <a:xfrm>
            <a:off x="14297350" y="6006875"/>
            <a:ext cx="1902000" cy="2316900"/>
          </a:xfrm>
          <a:prstGeom prst="rect">
            <a:avLst/>
          </a:prstGeom>
          <a:noFill/>
          <a:ln cap="flat" cmpd="sng" w="3810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4" name="Google Shape;264;p29"/>
          <p:cNvPicPr preferRelativeResize="0"/>
          <p:nvPr/>
        </p:nvPicPr>
        <p:blipFill rotWithShape="1">
          <a:blip r:embed="rId6">
            <a:alphaModFix/>
          </a:blip>
          <a:srcRect b="45545" l="24179" r="24831" t="0"/>
          <a:stretch/>
        </p:blipFill>
        <p:spPr>
          <a:xfrm>
            <a:off x="9155600" y="5327750"/>
            <a:ext cx="4090225" cy="291137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65" name="Google Shape;265;p29"/>
          <p:cNvCxnSpPr/>
          <p:nvPr/>
        </p:nvCxnSpPr>
        <p:spPr>
          <a:xfrm>
            <a:off x="7635975" y="4487800"/>
            <a:ext cx="1970100" cy="15348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rgbClr val="E95C3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6" name="Google Shape;266;p29"/>
          <p:cNvCxnSpPr/>
          <p:nvPr/>
        </p:nvCxnSpPr>
        <p:spPr>
          <a:xfrm>
            <a:off x="3174600" y="7560400"/>
            <a:ext cx="10652100" cy="11448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rgbClr val="E95C3D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0"/>
          <p:cNvSpPr txBox="1"/>
          <p:nvPr/>
        </p:nvSpPr>
        <p:spPr>
          <a:xfrm>
            <a:off x="2768975" y="1485575"/>
            <a:ext cx="139173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5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PEER EVALUATION</a:t>
            </a:r>
            <a:endParaRPr sz="7500"/>
          </a:p>
        </p:txBody>
      </p:sp>
      <p:grpSp>
        <p:nvGrpSpPr>
          <p:cNvPr id="272" name="Google Shape;272;p30"/>
          <p:cNvGrpSpPr/>
          <p:nvPr/>
        </p:nvGrpSpPr>
        <p:grpSpPr>
          <a:xfrm>
            <a:off x="15859155" y="-21841"/>
            <a:ext cx="1562625" cy="1695071"/>
            <a:chOff x="0" y="-29121"/>
            <a:chExt cx="2083500" cy="2260095"/>
          </a:xfrm>
        </p:grpSpPr>
        <p:grpSp>
          <p:nvGrpSpPr>
            <p:cNvPr id="273" name="Google Shape;273;p30"/>
            <p:cNvGrpSpPr/>
            <p:nvPr/>
          </p:nvGrpSpPr>
          <p:grpSpPr>
            <a:xfrm>
              <a:off x="75599" y="-29121"/>
              <a:ext cx="1932614" cy="2260095"/>
              <a:chOff x="0" y="-10610"/>
              <a:chExt cx="704100" cy="823410"/>
            </a:xfrm>
          </p:grpSpPr>
          <p:sp>
            <p:nvSpPr>
              <p:cNvPr id="274" name="Google Shape;274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5" name="Google Shape;275;p30"/>
              <p:cNvSpPr txBox="1"/>
              <p:nvPr/>
            </p:nvSpPr>
            <p:spPr>
              <a:xfrm>
                <a:off x="0" y="-10610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5550">
                    <a:solidFill>
                      <a:schemeClr val="dk1"/>
                    </a:solidFill>
                    <a:latin typeface="Halant"/>
                    <a:ea typeface="Halant"/>
                    <a:cs typeface="Halant"/>
                    <a:sym typeface="Halant"/>
                  </a:rPr>
                  <a:t>5</a:t>
                </a:r>
                <a:endParaRPr b="1" i="0" sz="5550" u="none" cap="none" strike="noStrike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</p:txBody>
          </p:sp>
        </p:grpSp>
        <p:sp>
          <p:nvSpPr>
            <p:cNvPr id="276" name="Google Shape;276;p30"/>
            <p:cNvSpPr txBox="1"/>
            <p:nvPr/>
          </p:nvSpPr>
          <p:spPr>
            <a:xfrm>
              <a:off x="0" y="548707"/>
              <a:ext cx="20835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7" name="Google Shape;277;p30"/>
          <p:cNvSpPr/>
          <p:nvPr/>
        </p:nvSpPr>
        <p:spPr>
          <a:xfrm>
            <a:off x="-1921038" y="-60640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8" name="Google Shape;278;p30"/>
          <p:cNvSpPr/>
          <p:nvPr/>
        </p:nvSpPr>
        <p:spPr>
          <a:xfrm>
            <a:off x="11804788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79" name="Google Shape;279;p30"/>
          <p:cNvGrpSpPr/>
          <p:nvPr/>
        </p:nvGrpSpPr>
        <p:grpSpPr>
          <a:xfrm>
            <a:off x="185402" y="-144662"/>
            <a:ext cx="937448" cy="10431660"/>
            <a:chOff x="0" y="-53378"/>
            <a:chExt cx="1249931" cy="13908880"/>
          </a:xfrm>
        </p:grpSpPr>
        <p:grpSp>
          <p:nvGrpSpPr>
            <p:cNvPr id="280" name="Google Shape;280;p30"/>
            <p:cNvGrpSpPr/>
            <p:nvPr/>
          </p:nvGrpSpPr>
          <p:grpSpPr>
            <a:xfrm>
              <a:off x="0" y="-53378"/>
              <a:ext cx="1249931" cy="13908880"/>
              <a:chOff x="0" y="-38100"/>
              <a:chExt cx="246900" cy="2747433"/>
            </a:xfrm>
          </p:grpSpPr>
          <p:sp>
            <p:nvSpPr>
              <p:cNvPr id="281" name="Google Shape;281;p30"/>
              <p:cNvSpPr/>
              <p:nvPr/>
            </p:nvSpPr>
            <p:spPr>
              <a:xfrm>
                <a:off x="0" y="0"/>
                <a:ext cx="246798" cy="2709333"/>
              </a:xfrm>
              <a:custGeom>
                <a:rect b="b" l="l" r="r" t="t"/>
                <a:pathLst>
                  <a:path extrusionOk="0" h="2709333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82" name="Google Shape;282;p30"/>
              <p:cNvSpPr txBox="1"/>
              <p:nvPr/>
            </p:nvSpPr>
            <p:spPr>
              <a:xfrm>
                <a:off x="0" y="-38100"/>
                <a:ext cx="246900" cy="2747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3" name="Google Shape;283;p30"/>
            <p:cNvSpPr txBox="1"/>
            <p:nvPr/>
          </p:nvSpPr>
          <p:spPr>
            <a:xfrm rot="-5400000">
              <a:off x="-4005696" y="6720474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84" name="Google Shape;284;p30"/>
            <p:cNvCxnSpPr/>
            <p:nvPr/>
          </p:nvCxnSpPr>
          <p:spPr>
            <a:xfrm rot="10800000">
              <a:off x="617507" y="144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5" name="Google Shape;285;p30"/>
            <p:cNvCxnSpPr/>
            <p:nvPr/>
          </p:nvCxnSpPr>
          <p:spPr>
            <a:xfrm rot="10800000">
              <a:off x="611320" y="9858766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86" name="Google Shape;286;p30"/>
          <p:cNvPicPr preferRelativeResize="0"/>
          <p:nvPr/>
        </p:nvPicPr>
        <p:blipFill rotWithShape="1">
          <a:blip r:embed="rId4">
            <a:alphaModFix/>
          </a:blip>
          <a:srcRect b="0" l="24683" r="24326" t="0"/>
          <a:stretch/>
        </p:blipFill>
        <p:spPr>
          <a:xfrm>
            <a:off x="2190151" y="2639975"/>
            <a:ext cx="5226450" cy="683169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87" name="Google Shape;287;p30"/>
          <p:cNvSpPr txBox="1"/>
          <p:nvPr/>
        </p:nvSpPr>
        <p:spPr>
          <a:xfrm>
            <a:off x="8110700" y="2846375"/>
            <a:ext cx="9805800" cy="66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Rubric:</a:t>
            </a:r>
            <a:endParaRPr b="1" sz="30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</a:pPr>
            <a:r>
              <a:rPr b="1" lang="en-US" sz="3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Content &amp; Explanation:</a:t>
            </a:r>
            <a:r>
              <a:rPr lang="en-US" sz="3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Does the post address all required questions (even if not in order) and provide a clear, accurate narrative?</a:t>
            </a:r>
            <a:endParaRPr sz="3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</a:pPr>
            <a:r>
              <a:rPr b="1" lang="en-US" sz="3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Use of Evidence:</a:t>
            </a:r>
            <a:r>
              <a:rPr lang="en-US" sz="3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Does the post include a primary source quote and integrate it effectively?</a:t>
            </a:r>
            <a:endParaRPr sz="3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</a:pPr>
            <a:r>
              <a:rPr b="1" lang="en-US" sz="3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Visuals:</a:t>
            </a:r>
            <a:r>
              <a:rPr lang="en-US" sz="3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Is there an image that enhances the post’s message?</a:t>
            </a:r>
            <a:endParaRPr sz="3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Feedback:</a:t>
            </a:r>
            <a:endParaRPr b="1" sz="30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Inter"/>
              <a:buChar char="●"/>
            </a:pPr>
            <a:r>
              <a:rPr b="1" lang="en-US" sz="3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Glow:</a:t>
            </a:r>
            <a:r>
              <a:rPr lang="en-US" sz="3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Point out one or two strengths of the post.</a:t>
            </a:r>
            <a:endParaRPr sz="3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Inter"/>
              <a:buChar char="●"/>
            </a:pPr>
            <a:r>
              <a:rPr b="1" lang="en-US" sz="3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Grow:</a:t>
            </a:r>
            <a:r>
              <a:rPr lang="en-US" sz="3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Offer one or two areas for improvement, such as expanding ideas, improving transitions, or clarifying arguments.</a:t>
            </a:r>
            <a:endParaRPr sz="3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