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10058400" cx="7772400"/>
  <p:notesSz cx="6858000" cy="9144000"/>
  <p:embeddedFontLst>
    <p:embeddedFont>
      <p:font typeface="Halant"/>
      <p:regular r:id="rId15"/>
      <p:bold r:id="rId16"/>
    </p:embeddedFont>
    <p:embeddedFont>
      <p:font typeface="Plus Jakarta Sans"/>
      <p:regular r:id="rId17"/>
      <p:bold r:id="rId18"/>
      <p:italic r:id="rId19"/>
      <p:boldItalic r:id="rId20"/>
    </p:embeddedFont>
    <p:embeddedFont>
      <p:font typeface="Inter"/>
      <p:regular r:id="rId21"/>
      <p:bold r:id="rId22"/>
      <p:italic r:id="rId23"/>
      <p:boldItalic r:id="rId24"/>
    </p:embeddedFont>
    <p:embeddedFont>
      <p:font typeface="Plus Jakarta Sans Medium"/>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BE15D3C-EAAA-48B1-897F-61F7A2400CA8}">
  <a:tblStyle styleId="{6BE15D3C-EAAA-48B1-897F-61F7A2400CA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BDF5504-EBFF-4A54-A8E5-7393CDA07EAA}"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bold.fntdata"/><Relationship Id="rId25" Type="http://schemas.openxmlformats.org/officeDocument/2006/relationships/font" Target="fonts/PlusJakartaSansMedium-regular.fntdata"/><Relationship Id="rId28" Type="http://schemas.openxmlformats.org/officeDocument/2006/relationships/font" Target="fonts/PlusJakartaSansMedium-boldItalic.fntdata"/><Relationship Id="rId27"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Halant-regular.fntdata"/><Relationship Id="rId14" Type="http://schemas.openxmlformats.org/officeDocument/2006/relationships/slide" Target="slides/slide8.xml"/><Relationship Id="rId17" Type="http://schemas.openxmlformats.org/officeDocument/2006/relationships/font" Target="fonts/PlusJakartaSans-regular.fntdata"/><Relationship Id="rId16" Type="http://schemas.openxmlformats.org/officeDocument/2006/relationships/font" Target="fonts/Halant-bold.fntdata"/><Relationship Id="rId19" Type="http://schemas.openxmlformats.org/officeDocument/2006/relationships/font" Target="fonts/PlusJakartaSans-italic.fntdata"/><Relationship Id="rId18" Type="http://schemas.openxmlformats.org/officeDocument/2006/relationships/font" Target="fonts/PlusJakartaSans-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718b484bc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718b484bc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3718b484bc8_0_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3718b484bc8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718b484bc8_0_3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718b484bc8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3718b484bc8_0_4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3718b484bc8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718b484bc8_0_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3718b484bc8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3718b484bc8_0_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3718b484bc8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718b484bc8_0_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718b484bc8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718b484bc8_0_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718b484bc8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a:t>
            </a:r>
            <a:endParaRPr sz="1700">
              <a:solidFill>
                <a:schemeClr val="dk1"/>
              </a:solidFill>
              <a:latin typeface="Halant"/>
              <a:ea typeface="Halant"/>
              <a:cs typeface="Halant"/>
              <a:sym typeface="Halant"/>
            </a:endParaRPr>
          </a:p>
        </p:txBody>
      </p:sp>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9" name="Google Shape;59;p13"/>
          <p:cNvSpPr txBox="1"/>
          <p:nvPr/>
        </p:nvSpPr>
        <p:spPr>
          <a:xfrm>
            <a:off x="5841275" y="2505050"/>
            <a:ext cx="1496400" cy="400200"/>
          </a:xfrm>
          <a:prstGeom prst="rect">
            <a:avLst/>
          </a:prstGeom>
          <a:noFill/>
          <a:ln>
            <a:noFill/>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200">
                <a:latin typeface="Inter"/>
                <a:ea typeface="Inter"/>
                <a:cs typeface="Inter"/>
                <a:sym typeface="Inter"/>
              </a:rPr>
              <a:t>Who</a:t>
            </a:r>
            <a:r>
              <a:rPr lang="en" sz="1200">
                <a:latin typeface="Inter"/>
                <a:ea typeface="Inter"/>
                <a:cs typeface="Inter"/>
                <a:sym typeface="Inter"/>
              </a:rPr>
              <a:t> was affected?</a:t>
            </a:r>
            <a:endParaRPr sz="1200">
              <a:latin typeface="Inter"/>
              <a:ea typeface="Inter"/>
              <a:cs typeface="Inter"/>
              <a:sym typeface="Inter"/>
            </a:endParaRPr>
          </a:p>
        </p:txBody>
      </p:sp>
      <p:sp>
        <p:nvSpPr>
          <p:cNvPr id="60" name="Google Shape;60;p13"/>
          <p:cNvSpPr txBox="1"/>
          <p:nvPr/>
        </p:nvSpPr>
        <p:spPr>
          <a:xfrm>
            <a:off x="1203225" y="2859275"/>
            <a:ext cx="4232700" cy="8586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700">
                <a:solidFill>
                  <a:srgbClr val="000000"/>
                </a:solidFill>
                <a:latin typeface="Inter"/>
                <a:ea typeface="Inter"/>
                <a:cs typeface="Inter"/>
                <a:sym typeface="Inter"/>
              </a:rPr>
              <a:t>Asking questions about a historical person, place, event or idea helps us understand historical significance.</a:t>
            </a:r>
            <a:endParaRPr sz="1800">
              <a:latin typeface="Inter"/>
              <a:ea typeface="Inter"/>
              <a:cs typeface="Inter"/>
              <a:sym typeface="Inter"/>
            </a:endParaRPr>
          </a:p>
        </p:txBody>
      </p:sp>
      <p:cxnSp>
        <p:nvCxnSpPr>
          <p:cNvPr id="61" name="Google Shape;61;p13"/>
          <p:cNvCxnSpPr>
            <a:stCxn id="60" idx="2"/>
            <a:endCxn id="62" idx="0"/>
          </p:cNvCxnSpPr>
          <p:nvPr/>
        </p:nvCxnSpPr>
        <p:spPr>
          <a:xfrm>
            <a:off x="3319575" y="3717875"/>
            <a:ext cx="3165900" cy="1282200"/>
          </a:xfrm>
          <a:prstGeom prst="straightConnector1">
            <a:avLst/>
          </a:prstGeom>
          <a:noFill/>
          <a:ln cap="flat" cmpd="sng" w="9525">
            <a:solidFill>
              <a:srgbClr val="595959"/>
            </a:solidFill>
            <a:prstDash val="solid"/>
            <a:round/>
            <a:headEnd len="med" w="med" type="none"/>
            <a:tailEnd len="med" w="med" type="triangle"/>
          </a:ln>
        </p:spPr>
      </p:cxnSp>
      <p:cxnSp>
        <p:nvCxnSpPr>
          <p:cNvPr id="63" name="Google Shape;63;p13"/>
          <p:cNvCxnSpPr>
            <a:stCxn id="60" idx="3"/>
          </p:cNvCxnSpPr>
          <p:nvPr/>
        </p:nvCxnSpPr>
        <p:spPr>
          <a:xfrm flipH="1" rot="10800000">
            <a:off x="5435925" y="3112775"/>
            <a:ext cx="510300" cy="175800"/>
          </a:xfrm>
          <a:prstGeom prst="straightConnector1">
            <a:avLst/>
          </a:prstGeom>
          <a:noFill/>
          <a:ln cap="flat" cmpd="sng" w="28575">
            <a:solidFill>
              <a:srgbClr val="595959"/>
            </a:solidFill>
            <a:prstDash val="solid"/>
            <a:round/>
            <a:headEnd len="med" w="med" type="none"/>
            <a:tailEnd len="med" w="med" type="triangle"/>
          </a:ln>
        </p:spPr>
      </p:cxnSp>
      <p:sp>
        <p:nvSpPr>
          <p:cNvPr id="64" name="Google Shape;64;p13"/>
          <p:cNvSpPr txBox="1"/>
          <p:nvPr/>
        </p:nvSpPr>
        <p:spPr>
          <a:xfrm>
            <a:off x="4850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Quantity</a:t>
            </a:r>
            <a:r>
              <a:rPr lang="en" sz="1200">
                <a:solidFill>
                  <a:schemeClr val="dk1"/>
                </a:solidFill>
                <a:latin typeface="Inter"/>
                <a:ea typeface="Inter"/>
                <a:cs typeface="Inter"/>
                <a:sym typeface="Inter"/>
              </a:rPr>
              <a:t>: How many people were affected?</a:t>
            </a:r>
            <a:endParaRPr sz="1500">
              <a:latin typeface="Inter"/>
              <a:ea typeface="Inter"/>
              <a:cs typeface="Inter"/>
              <a:sym typeface="Inter"/>
            </a:endParaRPr>
          </a:p>
        </p:txBody>
      </p:sp>
      <p:sp>
        <p:nvSpPr>
          <p:cNvPr id="65" name="Google Shape;65;p13"/>
          <p:cNvSpPr txBox="1"/>
          <p:nvPr/>
        </p:nvSpPr>
        <p:spPr>
          <a:xfrm>
            <a:off x="22357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Profundity</a:t>
            </a:r>
            <a:r>
              <a:rPr lang="en" sz="1200">
                <a:solidFill>
                  <a:schemeClr val="dk1"/>
                </a:solidFill>
                <a:latin typeface="Inter"/>
                <a:ea typeface="Inter"/>
                <a:cs typeface="Inter"/>
                <a:sym typeface="Inter"/>
              </a:rPr>
              <a:t>: </a:t>
            </a:r>
            <a:r>
              <a:rPr lang="en" sz="1100">
                <a:solidFill>
                  <a:schemeClr val="dk1"/>
                </a:solidFill>
                <a:latin typeface="Inter"/>
                <a:ea typeface="Inter"/>
                <a:cs typeface="Inter"/>
                <a:sym typeface="Inter"/>
              </a:rPr>
              <a:t>How deeply were people’s lives affected?</a:t>
            </a:r>
            <a:endParaRPr sz="1500">
              <a:latin typeface="Inter"/>
              <a:ea typeface="Inter"/>
              <a:cs typeface="Inter"/>
              <a:sym typeface="Inter"/>
            </a:endParaRPr>
          </a:p>
        </p:txBody>
      </p:sp>
      <p:sp>
        <p:nvSpPr>
          <p:cNvPr id="66" name="Google Shape;66;p13"/>
          <p:cNvSpPr txBox="1"/>
          <p:nvPr/>
        </p:nvSpPr>
        <p:spPr>
          <a:xfrm>
            <a:off x="39864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Durability</a:t>
            </a:r>
            <a:r>
              <a:rPr lang="en" sz="1200">
                <a:solidFill>
                  <a:schemeClr val="dk1"/>
                </a:solidFill>
                <a:latin typeface="Inter"/>
                <a:ea typeface="Inter"/>
                <a:cs typeface="Inter"/>
                <a:sym typeface="Inter"/>
              </a:rPr>
              <a:t>: For how long were people affected?</a:t>
            </a:r>
            <a:endParaRPr sz="1500">
              <a:latin typeface="Inter"/>
              <a:ea typeface="Inter"/>
              <a:cs typeface="Inter"/>
              <a:sym typeface="Inter"/>
            </a:endParaRPr>
          </a:p>
        </p:txBody>
      </p:sp>
      <p:sp>
        <p:nvSpPr>
          <p:cNvPr id="62" name="Google Shape;62;p13"/>
          <p:cNvSpPr txBox="1"/>
          <p:nvPr/>
        </p:nvSpPr>
        <p:spPr>
          <a:xfrm>
            <a:off x="57371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Relevance</a:t>
            </a:r>
            <a:r>
              <a:rPr lang="en" sz="1200">
                <a:solidFill>
                  <a:schemeClr val="dk1"/>
                </a:solidFill>
                <a:latin typeface="Inter"/>
                <a:ea typeface="Inter"/>
                <a:cs typeface="Inter"/>
                <a:sym typeface="Inter"/>
              </a:rPr>
              <a:t>: How is this still relevant today?</a:t>
            </a:r>
            <a:endParaRPr sz="1500">
              <a:latin typeface="Inter"/>
              <a:ea typeface="Inter"/>
              <a:cs typeface="Inter"/>
              <a:sym typeface="Inter"/>
            </a:endParaRPr>
          </a:p>
        </p:txBody>
      </p:sp>
      <p:cxnSp>
        <p:nvCxnSpPr>
          <p:cNvPr id="67" name="Google Shape;67;p13"/>
          <p:cNvCxnSpPr>
            <a:stCxn id="60" idx="2"/>
            <a:endCxn id="64" idx="0"/>
          </p:cNvCxnSpPr>
          <p:nvPr/>
        </p:nvCxnSpPr>
        <p:spPr>
          <a:xfrm flipH="1">
            <a:off x="1233375" y="3717875"/>
            <a:ext cx="2086200" cy="1282200"/>
          </a:xfrm>
          <a:prstGeom prst="straightConnector1">
            <a:avLst/>
          </a:prstGeom>
          <a:noFill/>
          <a:ln cap="flat" cmpd="sng" w="9525">
            <a:solidFill>
              <a:srgbClr val="595959"/>
            </a:solidFill>
            <a:prstDash val="solid"/>
            <a:round/>
            <a:headEnd len="med" w="med" type="none"/>
            <a:tailEnd len="med" w="med" type="triangle"/>
          </a:ln>
        </p:spPr>
      </p:cxnSp>
      <p:cxnSp>
        <p:nvCxnSpPr>
          <p:cNvPr id="68" name="Google Shape;68;p13"/>
          <p:cNvCxnSpPr>
            <a:stCxn id="60" idx="2"/>
            <a:endCxn id="65" idx="0"/>
          </p:cNvCxnSpPr>
          <p:nvPr/>
        </p:nvCxnSpPr>
        <p:spPr>
          <a:xfrm flipH="1">
            <a:off x="2983875" y="3717875"/>
            <a:ext cx="335700" cy="1282200"/>
          </a:xfrm>
          <a:prstGeom prst="straightConnector1">
            <a:avLst/>
          </a:prstGeom>
          <a:noFill/>
          <a:ln cap="flat" cmpd="sng" w="9525">
            <a:solidFill>
              <a:srgbClr val="595959"/>
            </a:solidFill>
            <a:prstDash val="solid"/>
            <a:round/>
            <a:headEnd len="med" w="med" type="none"/>
            <a:tailEnd len="med" w="med" type="triangle"/>
          </a:ln>
        </p:spPr>
      </p:cxnSp>
      <p:cxnSp>
        <p:nvCxnSpPr>
          <p:cNvPr id="69" name="Google Shape;69;p13"/>
          <p:cNvCxnSpPr>
            <a:stCxn id="60" idx="2"/>
            <a:endCxn id="66" idx="0"/>
          </p:cNvCxnSpPr>
          <p:nvPr/>
        </p:nvCxnSpPr>
        <p:spPr>
          <a:xfrm>
            <a:off x="3319575" y="3717875"/>
            <a:ext cx="1415100" cy="1282200"/>
          </a:xfrm>
          <a:prstGeom prst="straightConnector1">
            <a:avLst/>
          </a:prstGeom>
          <a:noFill/>
          <a:ln cap="flat" cmpd="sng" w="9525">
            <a:solidFill>
              <a:srgbClr val="595959"/>
            </a:solidFill>
            <a:prstDash val="solid"/>
            <a:round/>
            <a:headEnd len="med" w="med" type="none"/>
            <a:tailEnd len="med" w="med" type="triangle"/>
          </a:ln>
        </p:spPr>
      </p:cxnSp>
      <p:sp>
        <p:nvSpPr>
          <p:cNvPr id="70" name="Google Shape;70;p13"/>
          <p:cNvSpPr txBox="1"/>
          <p:nvPr/>
        </p:nvSpPr>
        <p:spPr>
          <a:xfrm>
            <a:off x="5946275" y="2957225"/>
            <a:ext cx="1391400" cy="17262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lang="en" sz="1100">
                <a:latin typeface="Inter"/>
                <a:ea typeface="Inter"/>
                <a:cs typeface="Inter"/>
                <a:sym typeface="Inter"/>
              </a:rPr>
              <a:t>Knowing which groups and individuals were impacted by a historical moment helps establish historical significance.</a:t>
            </a:r>
            <a:endParaRPr sz="1100">
              <a:latin typeface="Inter"/>
              <a:ea typeface="Inter"/>
              <a:cs typeface="Inter"/>
              <a:sym typeface="Inter"/>
            </a:endParaRPr>
          </a:p>
        </p:txBody>
      </p:sp>
      <p:sp>
        <p:nvSpPr>
          <p:cNvPr id="71" name="Google Shape;71;p13"/>
          <p:cNvSpPr txBox="1"/>
          <p:nvPr/>
        </p:nvSpPr>
        <p:spPr>
          <a:xfrm>
            <a:off x="1835300" y="1448350"/>
            <a:ext cx="5441400" cy="10074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identifying and exploring the reasons why historical people, places, events, or ideas are worth remembering; that is, their historical significance.</a:t>
            </a:r>
            <a:endParaRPr>
              <a:solidFill>
                <a:srgbClr val="000000"/>
              </a:solidFill>
              <a:latin typeface="Plus Jakarta Sans"/>
              <a:ea typeface="Plus Jakarta Sans"/>
              <a:cs typeface="Plus Jakarta Sans"/>
              <a:sym typeface="Plus Jakarta Sans"/>
            </a:endParaRPr>
          </a:p>
        </p:txBody>
      </p:sp>
      <p:sp>
        <p:nvSpPr>
          <p:cNvPr id="72" name="Google Shape;72;p13"/>
          <p:cNvSpPr txBox="1"/>
          <p:nvPr/>
        </p:nvSpPr>
        <p:spPr>
          <a:xfrm>
            <a:off x="724050" y="6084225"/>
            <a:ext cx="6324300" cy="5163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understand a historical moment's significance, it takes on meaning, and thus, gives us additional purpose in our study of the past.</a:t>
            </a:r>
            <a:endParaRPr sz="1200">
              <a:latin typeface="Plus Jakarta Sans"/>
              <a:ea typeface="Plus Jakarta Sans"/>
              <a:cs typeface="Plus Jakarta Sans"/>
              <a:sym typeface="Plus Jakarta Sans"/>
            </a:endParaRPr>
          </a:p>
        </p:txBody>
      </p:sp>
      <p:graphicFrame>
        <p:nvGraphicFramePr>
          <p:cNvPr id="73" name="Google Shape;73;p13"/>
          <p:cNvGraphicFramePr/>
          <p:nvPr/>
        </p:nvGraphicFramePr>
        <p:xfrm>
          <a:off x="417600" y="7230883"/>
          <a:ext cx="3000000" cy="3000000"/>
        </p:xfrm>
        <a:graphic>
          <a:graphicData uri="http://schemas.openxmlformats.org/drawingml/2006/table">
            <a:tbl>
              <a:tblPr>
                <a:noFill/>
                <a:tableStyleId>{6BE15D3C-EAAA-48B1-897F-61F7A2400CA8}</a:tableStyleId>
              </a:tblPr>
              <a:tblGrid>
                <a:gridCol w="3553725"/>
                <a:gridCol w="3383475"/>
              </a:tblGrid>
              <a:tr h="479675">
                <a:tc>
                  <a:txBody>
                    <a:bodyPr/>
                    <a:lstStyle/>
                    <a:p>
                      <a:pPr indent="0" lvl="0" marL="0" rtl="0" algn="l">
                        <a:spcBef>
                          <a:spcPts val="0"/>
                        </a:spcBef>
                        <a:spcAft>
                          <a:spcPts val="0"/>
                        </a:spcAft>
                        <a:buNone/>
                      </a:pPr>
                      <a:r>
                        <a:rPr lang="en" sz="1100">
                          <a:latin typeface="Inter"/>
                          <a:ea typeface="Inter"/>
                          <a:cs typeface="Inter"/>
                          <a:sym typeface="Inter"/>
                        </a:rPr>
                        <a:t>Write an event in your life or the world around you: _________________ Using the above questions, what makes that event historically significant?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Does something have to be significant for everyone for it to be historically significant? Explain.</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90275">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74" name="Google Shape;74;p13"/>
          <p:cNvSpPr txBox="1"/>
          <p:nvPr/>
        </p:nvSpPr>
        <p:spPr>
          <a:xfrm>
            <a:off x="417600" y="667748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pic>
        <p:nvPicPr>
          <p:cNvPr id="75" name="Google Shape;75;p13"/>
          <p:cNvPicPr preferRelativeResize="0"/>
          <p:nvPr/>
        </p:nvPicPr>
        <p:blipFill>
          <a:blip r:embed="rId5">
            <a:alphaModFix/>
          </a:blip>
          <a:stretch>
            <a:fillRect/>
          </a:stretch>
        </p:blipFill>
        <p:spPr>
          <a:xfrm>
            <a:off x="636651" y="1423788"/>
            <a:ext cx="1056525" cy="1056525"/>
          </a:xfrm>
          <a:prstGeom prst="rect">
            <a:avLst/>
          </a:prstGeom>
          <a:noFill/>
          <a:ln>
            <a:noFill/>
          </a:ln>
        </p:spPr>
      </p:pic>
      <p:sp>
        <p:nvSpPr>
          <p:cNvPr id="76" name="Google Shape;76;p13"/>
          <p:cNvSpPr txBox="1"/>
          <p:nvPr/>
        </p:nvSpPr>
        <p:spPr>
          <a:xfrm>
            <a:off x="216275" y="1012975"/>
            <a:ext cx="73116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0" name="Shape 80"/>
        <p:cNvGrpSpPr/>
        <p:nvPr/>
      </p:nvGrpSpPr>
      <p:grpSpPr>
        <a:xfrm>
          <a:off x="0" y="0"/>
          <a:ext cx="0" cy="0"/>
          <a:chOff x="0" y="0"/>
          <a:chExt cx="0" cy="0"/>
        </a:xfrm>
      </p:grpSpPr>
      <p:pic>
        <p:nvPicPr>
          <p:cNvPr id="81" name="Google Shape;81;p14"/>
          <p:cNvPicPr preferRelativeResize="0"/>
          <p:nvPr/>
        </p:nvPicPr>
        <p:blipFill>
          <a:blip r:embed="rId3">
            <a:alphaModFix/>
          </a:blip>
          <a:stretch>
            <a:fillRect/>
          </a:stretch>
        </p:blipFill>
        <p:spPr>
          <a:xfrm>
            <a:off x="760100" y="1685274"/>
            <a:ext cx="921475" cy="921475"/>
          </a:xfrm>
          <a:prstGeom prst="rect">
            <a:avLst/>
          </a:prstGeom>
          <a:noFill/>
          <a:ln>
            <a:noFill/>
          </a:ln>
        </p:spPr>
      </p:pic>
      <p:pic>
        <p:nvPicPr>
          <p:cNvPr id="82" name="Google Shape;82;p1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83" name="Google Shape;83;p14"/>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Historical Significance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Resistance</a:t>
            </a:r>
            <a:endParaRPr sz="2500">
              <a:latin typeface="Plus Jakarta Sans Medium"/>
              <a:ea typeface="Plus Jakarta Sans Medium"/>
              <a:cs typeface="Plus Jakarta Sans Medium"/>
              <a:sym typeface="Plus Jakarta Sans Medium"/>
            </a:endParaRPr>
          </a:p>
        </p:txBody>
      </p:sp>
      <p:pic>
        <p:nvPicPr>
          <p:cNvPr id="84" name="Google Shape;84;p14"/>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85" name="Google Shape;85;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6" name="Google Shape;86;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7" name="Google Shape;87;p14"/>
          <p:cNvGraphicFramePr/>
          <p:nvPr/>
        </p:nvGraphicFramePr>
        <p:xfrm>
          <a:off x="455300" y="3418500"/>
          <a:ext cx="3000000" cy="3000000"/>
        </p:xfrm>
        <a:graphic>
          <a:graphicData uri="http://schemas.openxmlformats.org/drawingml/2006/table">
            <a:tbl>
              <a:tblPr>
                <a:noFill/>
                <a:tableStyleId>{6BE15D3C-EAAA-48B1-897F-61F7A2400CA8}</a:tableStyleId>
              </a:tblPr>
              <a:tblGrid>
                <a:gridCol w="6918375"/>
              </a:tblGrid>
              <a:tr h="431125">
                <a:tc>
                  <a:txBody>
                    <a:bodyPr/>
                    <a:lstStyle/>
                    <a:p>
                      <a:pPr indent="0" lvl="0" marL="0" rtl="0" algn="l">
                        <a:lnSpc>
                          <a:spcPct val="115000"/>
                        </a:lnSpc>
                        <a:spcBef>
                          <a:spcPts val="0"/>
                        </a:spcBef>
                        <a:spcAft>
                          <a:spcPts val="0"/>
                        </a:spcAft>
                        <a:buNone/>
                      </a:pPr>
                      <a:r>
                        <a:rPr b="1" lang="en" sz="1300">
                          <a:solidFill>
                            <a:srgbClr val="0F0F0F"/>
                          </a:solidFill>
                          <a:highlight>
                            <a:srgbClr val="FFFFFF"/>
                          </a:highlight>
                          <a:latin typeface="Halant"/>
                          <a:ea typeface="Halant"/>
                          <a:cs typeface="Halant"/>
                          <a:sym typeface="Halant"/>
                        </a:rPr>
                        <a:t>Toypurina: Rebelling Against the Mission System- </a:t>
                      </a:r>
                      <a:r>
                        <a:rPr b="1" lang="en" sz="1300">
                          <a:latin typeface="Halant"/>
                          <a:ea typeface="Halant"/>
                          <a:cs typeface="Halant"/>
                          <a:sym typeface="Halant"/>
                        </a:rPr>
                        <a:t>Video Transcript:</a:t>
                      </a:r>
                      <a:endParaRPr sz="13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 Imagine one day you were free to live life according to your own beliefs and customs, and the next, you were forced to worship a god you didn't believe in and adopt a whole new way of life.  That's what happened to a Tongva woman named Toypurina. But she didn't go down without a fight. Toypurina was born in 1760 in present day California in the village of Japchui, part of the wider Tongva community. When she was 11, she witnessed the arrival of Franciscan monks, who had come to convert the local people to Christianity on behalf of the Spanish Empire. Between 1772 and 1785, they baptized over 1,000 Tongva into the Catholic Church and renamed them Gabrielinos. Because of the changes brought by the monks, by the time Toypurina had reached her early 20s, her village was struggling to survive. But Toypurina had become a respected medicine woman, someone who people came to for help. One such person was Gabrielino Nicolás José, who proposed a plan to rebel against the Spanish colonists.  Toypurina convinced eight villages to join the rebellion, and they set out to destroy the San Gabriel Mission. But the Spanish had heard of their plan and laid a trap, capturing 21 people, many of whom were brutally whipped and sent back to their villages as examples. Toypurina was interrogated, but refused to sit, declaring, I hate the Padres and all of you for living here on my native soil. Cast by her Spanish captors as a kind of evil witch, she was tried for her part in the rebellion, forcibly converted to Christianity, and jailed for several years. The Spanish ultimately banished her to another mission, far away from her home. Today, Toypurina is revered by many as an Indigenous leader who sacrificed in defense of her people's way of life.  What other ways have Indigenous peoples advocated for their rights and freedoms in U.S. history?</a:t>
                      </a:r>
                      <a:endParaRPr sz="1200">
                        <a:latin typeface="Inter"/>
                        <a:ea typeface="Inter"/>
                        <a:cs typeface="Inter"/>
                        <a:sym typeface="Inter"/>
                      </a:endParaRPr>
                    </a:p>
                  </a:txBody>
                  <a:tcPr marT="91425" marB="91425" marR="91425" marL="91425"/>
                </a:tc>
              </a:tr>
            </a:tbl>
          </a:graphicData>
        </a:graphic>
      </p:graphicFrame>
      <p:sp>
        <p:nvSpPr>
          <p:cNvPr id="88" name="Google Shape;88;p14"/>
          <p:cNvSpPr txBox="1"/>
          <p:nvPr/>
        </p:nvSpPr>
        <p:spPr>
          <a:xfrm>
            <a:off x="1700625" y="1734711"/>
            <a:ext cx="56730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89" name="Google Shape;89;p14"/>
          <p:cNvSpPr txBox="1"/>
          <p:nvPr/>
        </p:nvSpPr>
        <p:spPr>
          <a:xfrm>
            <a:off x="455225" y="25488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New York Historical Society</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This video is adapted from the life story of Toypurina in the New York Historical Society’s Women &amp; the American Story curriculum. The video was produced by the New York Historical Society’s Teen Leaders interns in collaboration with the Untold project.</a:t>
            </a:r>
            <a:endParaRPr sz="1000">
              <a:solidFill>
                <a:schemeClr val="dk1"/>
              </a:solidFill>
              <a:latin typeface="Inter"/>
              <a:ea typeface="Inter"/>
              <a:cs typeface="Inter"/>
              <a:sym typeface="Inter"/>
            </a:endParaRPr>
          </a:p>
        </p:txBody>
      </p:sp>
      <p:sp>
        <p:nvSpPr>
          <p:cNvPr id="90" name="Google Shape;90;p14"/>
          <p:cNvSpPr txBox="1"/>
          <p:nvPr/>
        </p:nvSpPr>
        <p:spPr>
          <a:xfrm>
            <a:off x="455300" y="7681800"/>
            <a:ext cx="6861900" cy="1939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0" lvl="0" marL="0" rtl="0" algn="l">
              <a:spcBef>
                <a:spcPts val="0"/>
              </a:spcBef>
              <a:spcAft>
                <a:spcPts val="0"/>
              </a:spcAft>
              <a:buNone/>
            </a:pPr>
            <a:r>
              <a:t/>
            </a:r>
            <a:endParaRPr b="1" sz="13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Who was Toypurina? What role did she play in resisting Spanish colonization?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actions did the Spanish take against Toypurina and others involved in the rebellion at the San Gabriel Mission?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4" name="Shape 94"/>
        <p:cNvGrpSpPr/>
        <p:nvPr/>
      </p:nvGrpSpPr>
      <p:grpSpPr>
        <a:xfrm>
          <a:off x="0" y="0"/>
          <a:ext cx="0" cy="0"/>
          <a:chOff x="0" y="0"/>
          <a:chExt cx="0" cy="0"/>
        </a:xfrm>
      </p:grpSpPr>
      <p:sp>
        <p:nvSpPr>
          <p:cNvPr id="95" name="Google Shape;95;p15"/>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100">
                <a:solidFill>
                  <a:schemeClr val="dk1"/>
                </a:solidFill>
                <a:latin typeface="Halant"/>
                <a:ea typeface="Halant"/>
                <a:cs typeface="Halant"/>
                <a:sym typeface="Halant"/>
              </a:rPr>
              <a:t>“Resistance and Rebellion on the Spanish Frontier”</a:t>
            </a:r>
            <a:endParaRPr sz="2100">
              <a:solidFill>
                <a:schemeClr val="dk1"/>
              </a:solidFill>
              <a:latin typeface="Halant"/>
              <a:ea typeface="Halant"/>
              <a:cs typeface="Halant"/>
              <a:sym typeface="Halant"/>
            </a:endParaRPr>
          </a:p>
        </p:txBody>
      </p:sp>
      <p:pic>
        <p:nvPicPr>
          <p:cNvPr id="96" name="Google Shape;96;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7" name="Google Shape;97;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8" name="Google Shape;98;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9" name="Google Shape;99;p15"/>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100" name="Google Shape;100;p15"/>
          <p:cNvGraphicFramePr/>
          <p:nvPr/>
        </p:nvGraphicFramePr>
        <p:xfrm>
          <a:off x="469041" y="1323835"/>
          <a:ext cx="3000000" cy="3000000"/>
        </p:xfrm>
        <a:graphic>
          <a:graphicData uri="http://schemas.openxmlformats.org/drawingml/2006/table">
            <a:tbl>
              <a:tblPr>
                <a:noFill/>
                <a:tableStyleId>{EBDF5504-EBFF-4A54-A8E5-7393CDA07EAA}</a:tableStyleId>
              </a:tblPr>
              <a:tblGrid>
                <a:gridCol w="6969025"/>
              </a:tblGrid>
              <a:tr h="299750">
                <a:tc>
                  <a:txBody>
                    <a:bodyPr/>
                    <a:lstStyle/>
                    <a:p>
                      <a:pPr indent="0" lvl="0" marL="0" rtl="0" algn="l">
                        <a:spcBef>
                          <a:spcPts val="0"/>
                        </a:spcBef>
                        <a:spcAft>
                          <a:spcPts val="0"/>
                        </a:spcAft>
                        <a:buNone/>
                      </a:pPr>
                      <a:r>
                        <a:rPr lang="en" sz="1200">
                          <a:latin typeface="Halant"/>
                          <a:ea typeface="Halant"/>
                          <a:cs typeface="Halant"/>
                          <a:sym typeface="Halant"/>
                        </a:rPr>
                        <a:t>Source: Caroline A. Williams</a:t>
                      </a:r>
                      <a:r>
                        <a:rPr lang="en" sz="1200">
                          <a:solidFill>
                            <a:srgbClr val="000000"/>
                          </a:solidFill>
                          <a:latin typeface="Halant"/>
                          <a:ea typeface="Halant"/>
                          <a:cs typeface="Halant"/>
                          <a:sym typeface="Halant"/>
                        </a:rPr>
                        <a:t>, "</a:t>
                      </a:r>
                      <a:r>
                        <a:rPr lang="en" sz="1200">
                          <a:solidFill>
                            <a:srgbClr val="2A2A2A"/>
                          </a:solidFill>
                          <a:latin typeface="Halant"/>
                          <a:ea typeface="Halant"/>
                          <a:cs typeface="Halant"/>
                          <a:sym typeface="Halant"/>
                        </a:rPr>
                        <a:t>Resistance and Rebellion on the Spanish Frontier: Native Responses to Colonization in the Colombian Chocó, 1670-1690</a:t>
                      </a:r>
                      <a:r>
                        <a:rPr lang="en" sz="1200">
                          <a:solidFill>
                            <a:srgbClr val="000000"/>
                          </a:solidFill>
                          <a:latin typeface="Halant"/>
                          <a:ea typeface="Halant"/>
                          <a:cs typeface="Halant"/>
                          <a:sym typeface="Halant"/>
                        </a:rPr>
                        <a:t>," </a:t>
                      </a:r>
                      <a:r>
                        <a:rPr i="1" lang="en" sz="1200">
                          <a:latin typeface="Halant"/>
                          <a:ea typeface="Halant"/>
                          <a:cs typeface="Halant"/>
                          <a:sym typeface="Halant"/>
                        </a:rPr>
                        <a:t>Hispanic American</a:t>
                      </a:r>
                      <a:r>
                        <a:rPr i="1" lang="en" sz="1200">
                          <a:solidFill>
                            <a:srgbClr val="000000"/>
                          </a:solidFill>
                          <a:latin typeface="Halant"/>
                          <a:ea typeface="Halant"/>
                          <a:cs typeface="Halant"/>
                          <a:sym typeface="Halant"/>
                        </a:rPr>
                        <a:t> Historical Review</a:t>
                      </a:r>
                      <a:r>
                        <a:rPr lang="en" sz="1200">
                          <a:solidFill>
                            <a:srgbClr val="000000"/>
                          </a:solidFill>
                          <a:latin typeface="Halant"/>
                          <a:ea typeface="Halant"/>
                          <a:cs typeface="Halant"/>
                          <a:sym typeface="Halant"/>
                        </a:rPr>
                        <a:t> </a:t>
                      </a:r>
                      <a:r>
                        <a:rPr lang="en" sz="1200">
                          <a:latin typeface="Halant"/>
                          <a:ea typeface="Halant"/>
                          <a:cs typeface="Halant"/>
                          <a:sym typeface="Halant"/>
                        </a:rPr>
                        <a:t>79</a:t>
                      </a:r>
                      <a:r>
                        <a:rPr lang="en" sz="1200">
                          <a:solidFill>
                            <a:srgbClr val="000000"/>
                          </a:solidFill>
                          <a:latin typeface="Halant"/>
                          <a:ea typeface="Halant"/>
                          <a:cs typeface="Halant"/>
                          <a:sym typeface="Halant"/>
                        </a:rPr>
                        <a:t>, </a:t>
                      </a:r>
                      <a:r>
                        <a:rPr lang="en" sz="1200">
                          <a:latin typeface="Halant"/>
                          <a:ea typeface="Halant"/>
                          <a:cs typeface="Halant"/>
                          <a:sym typeface="Halant"/>
                        </a:rPr>
                        <a:t>3</a:t>
                      </a:r>
                      <a:r>
                        <a:rPr lang="en" sz="1200">
                          <a:solidFill>
                            <a:srgbClr val="000000"/>
                          </a:solidFill>
                          <a:latin typeface="Halant"/>
                          <a:ea typeface="Halant"/>
                          <a:cs typeface="Halant"/>
                          <a:sym typeface="Halant"/>
                        </a:rPr>
                        <a:t> (1</a:t>
                      </a:r>
                      <a:r>
                        <a:rPr lang="en" sz="1200">
                          <a:latin typeface="Halant"/>
                          <a:ea typeface="Halant"/>
                          <a:cs typeface="Halant"/>
                          <a:sym typeface="Halant"/>
                        </a:rPr>
                        <a:t>999</a:t>
                      </a:r>
                      <a:r>
                        <a:rPr lang="en" sz="1200">
                          <a:solidFill>
                            <a:srgbClr val="000000"/>
                          </a:solidFill>
                          <a:latin typeface="Halant"/>
                          <a:ea typeface="Halant"/>
                          <a:cs typeface="Halant"/>
                          <a:sym typeface="Halant"/>
                        </a:rPr>
                        <a:t>).</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solidFill>
                            <a:schemeClr val="dk1"/>
                          </a:solidFill>
                          <a:latin typeface="Inter"/>
                          <a:ea typeface="Inter"/>
                          <a:cs typeface="Inter"/>
                          <a:sym typeface="Inter"/>
                        </a:rPr>
                        <a:t>Note: Caroline A. Williams </a:t>
                      </a:r>
                      <a:r>
                        <a:rPr lang="en" sz="1000">
                          <a:solidFill>
                            <a:schemeClr val="dk1"/>
                          </a:solidFill>
                          <a:highlight>
                            <a:srgbClr val="FFFFFF"/>
                          </a:highlight>
                          <a:latin typeface="Inter"/>
                          <a:ea typeface="Inter"/>
                          <a:cs typeface="Inter"/>
                          <a:sym typeface="Inter"/>
                        </a:rPr>
                        <a:t>was a senior lecturer in Latin American history at the University of Bristol.</a:t>
                      </a:r>
                      <a:endParaRPr sz="1000">
                        <a:solidFill>
                          <a:schemeClr val="dk1"/>
                        </a:solidFill>
                        <a:highlight>
                          <a:srgbClr val="FFFFFF"/>
                        </a:highlight>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more than a century after initial contact at the beginning of the sixteenth century, the Choco peoples repeatedly repulsed Spanish attempts to penetrate into their territory. By the early decades of the seventeenth century, a combination of factors, including indigenous demographic decline and more frequent contacts between native peoples and Spanish explorers from the cities of the Cauca Valley, enabled colonizers to establish a foothold in the Choco…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Over the next half century, Spanish domination proved to be partial and far from secure. It was not until the 1690s that, following a major but ultimately unsuccessful Indian rebellion, Spanish occupation and colonization of the Choco began in earnest. Thereafter, Indian resistance became more passive, taking the form of flight from Spanish settlements, resistance to acculturation or hispanicization, and rejection of Christianity….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indigenous population also offered outright resistance to the activities of the Franciscans. Indian resistance manifested itself in a number of ways. They refused, for example, to accept the friars' authority or to attend catechism… Fray Miguel de Vera, who met so much resistance in the small hamlet of Taita that he eventually abandoned the Choco mission, also reported that the Indians resisted any form of subjugation, and that he was failing completely in his attempts to teach the Christian doctrine to the Indians…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times Indians also challenged the missionaries with direct and violent resistance. In May 1674, for example, Marzal reported that the Indians of the settlement of Lloro had taken up arms against the leader of the Franciscan mission, Castro Rivadeneyra… Two years later, in 1676, the president of the Franciscan hospice in the city of Antioquia, Fray Francisco Caro, reported an incident involving another missionary in the Choco, Fray Francisco Garcia, who was apparently attacked for ordering an Indian to pray. Such attacks were clearly part of more widespread resistance to white incursions, as all Spaniards in the Choco appear to have felt at risk. The miner Domingo de Veitia y Gamboa, for example, wrote from Lloro in September 1674 that "the Indians . . . every day say they want to kill us.”...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 January 15, 1684, a large-scale rebellion broke out in the settlement of Negua; the revolt spread through Citara territory and resulted in the massacre of most Spanish inhabitants and their servants: missionaries, miners, and Spanish traders, as well as mestizos, mulattos, slaves, and Indian porters from the interior. More than one hundred people were killed in the violence, which involved hundreds of Indians and spread rapidly across the province. The rebels burned down settlements and churches, and took church ornaments and the possessions of Spanish residents.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4" name="Shape 104"/>
        <p:cNvGrpSpPr/>
        <p:nvPr/>
      </p:nvGrpSpPr>
      <p:grpSpPr>
        <a:xfrm>
          <a:off x="0" y="0"/>
          <a:ext cx="0" cy="0"/>
          <a:chOff x="0" y="0"/>
          <a:chExt cx="0" cy="0"/>
        </a:xfrm>
      </p:grpSpPr>
      <p:sp>
        <p:nvSpPr>
          <p:cNvPr id="105" name="Google Shape;105;p16"/>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Historical Significance</a:t>
            </a:r>
            <a:endParaRPr>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200">
                <a:solidFill>
                  <a:schemeClr val="dk1"/>
                </a:solidFill>
                <a:latin typeface="Plus Jakarta Sans"/>
                <a:ea typeface="Plus Jakarta Sans"/>
                <a:cs typeface="Plus Jakarta Sans"/>
                <a:sym typeface="Plus Jakarta Sans"/>
              </a:rPr>
              <a:t>Reading Questions</a:t>
            </a:r>
            <a:endParaRPr sz="2200">
              <a:solidFill>
                <a:schemeClr val="dk1"/>
              </a:solidFill>
              <a:latin typeface="Plus Jakarta Sans"/>
              <a:ea typeface="Plus Jakarta Sans"/>
              <a:cs typeface="Plus Jakarta Sans"/>
              <a:sym typeface="Plus Jakarta Sans"/>
            </a:endParaRPr>
          </a:p>
        </p:txBody>
      </p:sp>
      <p:pic>
        <p:nvPicPr>
          <p:cNvPr id="106" name="Google Shape;106;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7" name="Google Shape;107;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8" name="Google Shape;108;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9" name="Google Shape;109;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0" name="Google Shape;110;p16"/>
          <p:cNvSpPr txBox="1"/>
          <p:nvPr/>
        </p:nvSpPr>
        <p:spPr>
          <a:xfrm>
            <a:off x="594300" y="1188688"/>
            <a:ext cx="6583800" cy="7591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secondary source, use three highlighters to identify Claims, Evidence, and Reasoning in the excerpt.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Claim- A statement that identifies the argument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Evidence- Specific facts, data, examples or details that support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Reasoning- The explanation or analysis that connects the evidence to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main participants in this example of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happened during this resistance in your own words in 2-3 sentences.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sparked this Indigenous resistance against the Europeans?</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impact of this resistance?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In exactly 6 words, summarize this example of Indigenous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111" name="Google Shape;111;p16"/>
          <p:cNvSpPr/>
          <p:nvPr/>
        </p:nvSpPr>
        <p:spPr>
          <a:xfrm>
            <a:off x="683850" y="170597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2" name="Google Shape;112;p16"/>
          <p:cNvSpPr/>
          <p:nvPr/>
        </p:nvSpPr>
        <p:spPr>
          <a:xfrm>
            <a:off x="683850" y="1916950"/>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3" name="Google Shape;113;p16"/>
          <p:cNvSpPr/>
          <p:nvPr/>
        </p:nvSpPr>
        <p:spPr>
          <a:xfrm>
            <a:off x="683850" y="212792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7" name="Shape 117"/>
        <p:cNvGrpSpPr/>
        <p:nvPr/>
      </p:nvGrpSpPr>
      <p:grpSpPr>
        <a:xfrm>
          <a:off x="0" y="0"/>
          <a:ext cx="0" cy="0"/>
          <a:chOff x="0" y="0"/>
          <a:chExt cx="0" cy="0"/>
        </a:xfrm>
      </p:grpSpPr>
      <p:sp>
        <p:nvSpPr>
          <p:cNvPr id="118" name="Google Shape;118;p17"/>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100">
                <a:solidFill>
                  <a:schemeClr val="dk1"/>
                </a:solidFill>
                <a:latin typeface="Halant"/>
                <a:ea typeface="Halant"/>
                <a:cs typeface="Halant"/>
                <a:sym typeface="Halant"/>
              </a:rPr>
              <a:t>“Revolt”</a:t>
            </a:r>
            <a:endParaRPr sz="2100">
              <a:solidFill>
                <a:schemeClr val="dk1"/>
              </a:solidFill>
              <a:latin typeface="Halant"/>
              <a:ea typeface="Halant"/>
              <a:cs typeface="Halant"/>
              <a:sym typeface="Halant"/>
            </a:endParaRPr>
          </a:p>
        </p:txBody>
      </p:sp>
      <p:pic>
        <p:nvPicPr>
          <p:cNvPr id="119" name="Google Shape;119;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0" name="Google Shape;120;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1" name="Google Shape;121;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2" name="Google Shape;122;p17"/>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123" name="Google Shape;123;p17"/>
          <p:cNvGraphicFramePr/>
          <p:nvPr/>
        </p:nvGraphicFramePr>
        <p:xfrm>
          <a:off x="469041" y="1171435"/>
          <a:ext cx="3000000" cy="3000000"/>
        </p:xfrm>
        <a:graphic>
          <a:graphicData uri="http://schemas.openxmlformats.org/drawingml/2006/table">
            <a:tbl>
              <a:tblPr>
                <a:noFill/>
                <a:tableStyleId>{EBDF5504-EBFF-4A54-A8E5-7393CDA07EAA}</a:tableStyleId>
              </a:tblPr>
              <a:tblGrid>
                <a:gridCol w="6969025"/>
              </a:tblGrid>
              <a:tr h="299750">
                <a:tc>
                  <a:txBody>
                    <a:bodyPr/>
                    <a:lstStyle/>
                    <a:p>
                      <a:pPr indent="0" lvl="0" marL="0" rtl="0" algn="l">
                        <a:spcBef>
                          <a:spcPts val="0"/>
                        </a:spcBef>
                        <a:spcAft>
                          <a:spcPts val="0"/>
                        </a:spcAft>
                        <a:buNone/>
                      </a:pPr>
                      <a:r>
                        <a:rPr lang="en" sz="1200">
                          <a:latin typeface="Halant"/>
                          <a:ea typeface="Halant"/>
                          <a:cs typeface="Halant"/>
                          <a:sym typeface="Halant"/>
                        </a:rPr>
                        <a:t>Source: Matthew Liebmann</a:t>
                      </a:r>
                      <a:r>
                        <a:rPr lang="en" sz="1200">
                          <a:solidFill>
                            <a:srgbClr val="000000"/>
                          </a:solidFill>
                          <a:latin typeface="Halant"/>
                          <a:ea typeface="Halant"/>
                          <a:cs typeface="Halant"/>
                          <a:sym typeface="Halant"/>
                        </a:rPr>
                        <a:t>, </a:t>
                      </a:r>
                      <a:r>
                        <a:rPr i="1" lang="en" sz="1200">
                          <a:latin typeface="Halant"/>
                          <a:ea typeface="Halant"/>
                          <a:cs typeface="Halant"/>
                          <a:sym typeface="Halant"/>
                        </a:rPr>
                        <a:t>Revolt: An Archaeological History of Pueblo Resistance and Revitalization in 17th Century New Mexico</a:t>
                      </a:r>
                      <a:r>
                        <a:rPr lang="en" sz="1200">
                          <a:latin typeface="Halant"/>
                          <a:ea typeface="Halant"/>
                          <a:cs typeface="Halant"/>
                          <a:sym typeface="Halant"/>
                        </a:rPr>
                        <a:t>, 2012.</a:t>
                      </a:r>
                      <a:endParaRPr sz="12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solidFill>
                            <a:schemeClr val="dk1"/>
                          </a:solidFill>
                          <a:latin typeface="Inter"/>
                          <a:ea typeface="Inter"/>
                          <a:cs typeface="Inter"/>
                          <a:sym typeface="Inter"/>
                        </a:rPr>
                        <a:t>Note: </a:t>
                      </a:r>
                      <a:r>
                        <a:rPr lang="en" sz="1000">
                          <a:solidFill>
                            <a:schemeClr val="dk1"/>
                          </a:solidFill>
                          <a:highlight>
                            <a:srgbClr val="FFFFFF"/>
                          </a:highlight>
                          <a:latin typeface="Inter"/>
                          <a:ea typeface="Inter"/>
                          <a:cs typeface="Inter"/>
                          <a:sym typeface="Inter"/>
                        </a:rPr>
                        <a:t>Matthew Liebmann is a Professor of Archaeology at Harvard University.</a:t>
                      </a:r>
                      <a:endParaRPr sz="1000">
                        <a:solidFill>
                          <a:schemeClr val="dk1"/>
                        </a:solidFill>
                        <a:highlight>
                          <a:srgbClr val="FFFFFF"/>
                        </a:highlight>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When the sun rose over New Mexico on the morning of Saturday, August 10, it sparked a fuse of nativist fury that exploded first among the Pueblos north of Santa Fe. Later in the day they would be joined by the Pueblos to the west, south, and east of the capital… The first ecclesiastical victim was Fray Juan Pío, who arrived at Tesuque to say mass shortly after dawn… He was surprised to find the men of the congregation armed to the hilt and smeared with war paint. Alarmed, he reportedly called out to them: “What is this children, are you mad? Do not be disturbed. I will help you and die a thousand deaths for you.” In fact he had only one death to give, and the interpreter of the pueblo, an indio ladino named Nicolás, took it on the spot… The Pueblo Revolt of 1680 had officially begun.</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Later that morning, word of the uprising reached the pueblo of Kewa, which, as the custodial seat of the Franciscan order in New Mexico, housed the headquarters of the missionaries… the warriors of Kewa broke in and a skirmish ensued as the Spaniards struggled in vain to fend off their attackers…</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All told, twenty-one of the thirty-three Franciscans stationed in New Mexico were martyred on August 10.</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In some pueblos the nativist cleansing extended beyond the execution of the priests to include the plunder and destruction of mission facilities. At Sandia the anti-Spanish fervor was particularly intense. There the people ripped the church doors from the hinges, shattered Christian statues, smashed the mission bells… someone defecated on the main altar of the church, smearing the holy statues with excrement before filing the choir loft with hay and setting it ablaze…</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Although the massacre of the priests of New Mexico receives the lion’s share of attention in most histories of the Pueblo Revolt, a far greater toll… was exacted on the secular residents of the colony… Settlers of all stripes were massacred as they attempted to flee… By the end of the day, 380 colonial settlers would be executed throughout the colony…</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A tense two days passed in which the Spaniards engaged the Indian forces in minor skirmishes, while the Pueblo army was fortified with additional reinforcements. By Friday, August 16, their numbers had swelled to more than twenty-five hundred. Now they struck the villa with all their might…</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On the twenty-first day of August the column of tattered colonists made their way out of Santa Fe. Under the watchful eye of Pueblo warriors perched on surrounding hilltops, the straggling remnants of the once-proud colonists now limped down the Rio Grande half-starved and half-naked…</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The kingdom of New Mexico was lost. In the eyes of the Spaniards, the Pueblos were guilty of “conspiracy, alliance, and rebellion… apostatizing from the holy faith, forsaking royal obedience…”</a:t>
                      </a:r>
                      <a:endParaRPr sz="1100">
                        <a:solidFill>
                          <a:schemeClr val="dk1"/>
                        </a:solidFill>
                        <a:latin typeface="Inter"/>
                        <a:ea typeface="Inter"/>
                        <a:cs typeface="Inter"/>
                        <a:sym typeface="Inter"/>
                      </a:endParaRPr>
                    </a:p>
                    <a:p>
                      <a:pPr indent="0" lvl="0" marL="0" rtl="0" algn="l">
                        <a:lnSpc>
                          <a:spcPct val="100000"/>
                        </a:lnSpc>
                        <a:spcBef>
                          <a:spcPts val="1000"/>
                        </a:spcBef>
                        <a:spcAft>
                          <a:spcPts val="1000"/>
                        </a:spcAft>
                        <a:buClr>
                          <a:schemeClr val="dk1"/>
                        </a:buClr>
                        <a:buSzPts val="1100"/>
                        <a:buFont typeface="Arial"/>
                        <a:buNone/>
                      </a:pPr>
                      <a:r>
                        <a:rPr lang="en" sz="1100">
                          <a:solidFill>
                            <a:schemeClr val="dk1"/>
                          </a:solidFill>
                          <a:latin typeface="Inter"/>
                          <a:ea typeface="Inter"/>
                          <a:cs typeface="Inter"/>
                          <a:sym typeface="Inter"/>
                        </a:rPr>
                        <a:t>For the Pueblos, however, the siege was the culmination of “a holy war…” that needed to be fought in order to return balance and harmony to their world, and the victory could hardly have been sweeter. After eighty-two years they had finally succeeded in ridding the Pueblo world of the burdens of colonialism. </a:t>
                      </a:r>
                      <a:endParaRPr sz="11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7" name="Shape 127"/>
        <p:cNvGrpSpPr/>
        <p:nvPr/>
      </p:nvGrpSpPr>
      <p:grpSpPr>
        <a:xfrm>
          <a:off x="0" y="0"/>
          <a:ext cx="0" cy="0"/>
          <a:chOff x="0" y="0"/>
          <a:chExt cx="0" cy="0"/>
        </a:xfrm>
      </p:grpSpPr>
      <p:sp>
        <p:nvSpPr>
          <p:cNvPr id="128" name="Google Shape;128;p18"/>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Historical Significance</a:t>
            </a:r>
            <a:endParaRPr>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200">
                <a:solidFill>
                  <a:schemeClr val="dk1"/>
                </a:solidFill>
                <a:latin typeface="Plus Jakarta Sans"/>
                <a:ea typeface="Plus Jakarta Sans"/>
                <a:cs typeface="Plus Jakarta Sans"/>
                <a:sym typeface="Plus Jakarta Sans"/>
              </a:rPr>
              <a:t>Reading Questions</a:t>
            </a:r>
            <a:endParaRPr sz="2200">
              <a:solidFill>
                <a:schemeClr val="dk1"/>
              </a:solidFill>
              <a:latin typeface="Plus Jakarta Sans"/>
              <a:ea typeface="Plus Jakarta Sans"/>
              <a:cs typeface="Plus Jakarta Sans"/>
              <a:sym typeface="Plus Jakarta Sans"/>
            </a:endParaRPr>
          </a:p>
        </p:txBody>
      </p:sp>
      <p:pic>
        <p:nvPicPr>
          <p:cNvPr id="129" name="Google Shape;129;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0" name="Google Shape;130;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1" name="Google Shape;131;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2" name="Google Shape;132;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3" name="Google Shape;133;p18"/>
          <p:cNvSpPr txBox="1"/>
          <p:nvPr/>
        </p:nvSpPr>
        <p:spPr>
          <a:xfrm>
            <a:off x="594300" y="1188688"/>
            <a:ext cx="6583800" cy="7591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secondary source, use three highlighters to identify Claims, Evidence, and Reasoning in the excerpt.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Claim- A statement that identifies the argument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Evidence- Specific facts, data, examples or details that support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Reasoning- The explanation or analysis that connects the evidence to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main participants in this example of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happened during this resistance in your own words in 2-3 sentences.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sparked this Indigenous resistance against the Europeans?</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impact of this resistance?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In exactly 6 words, summarize this example of Indigenous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134" name="Google Shape;134;p18"/>
          <p:cNvSpPr/>
          <p:nvPr/>
        </p:nvSpPr>
        <p:spPr>
          <a:xfrm>
            <a:off x="683850" y="170597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5" name="Google Shape;135;p18"/>
          <p:cNvSpPr/>
          <p:nvPr/>
        </p:nvSpPr>
        <p:spPr>
          <a:xfrm>
            <a:off x="683850" y="1916950"/>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6" name="Google Shape;136;p18"/>
          <p:cNvSpPr/>
          <p:nvPr/>
        </p:nvSpPr>
        <p:spPr>
          <a:xfrm>
            <a:off x="683850" y="212792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sp>
        <p:nvSpPr>
          <p:cNvPr id="141" name="Google Shape;141;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Indigenous Resistance Group Worksheet</a:t>
            </a:r>
            <a:endParaRPr sz="1800">
              <a:solidFill>
                <a:schemeClr val="dk1"/>
              </a:solidFill>
              <a:latin typeface="Halant"/>
              <a:ea typeface="Halant"/>
              <a:cs typeface="Halant"/>
              <a:sym typeface="Halant"/>
            </a:endParaRPr>
          </a:p>
        </p:txBody>
      </p:sp>
      <p:pic>
        <p:nvPicPr>
          <p:cNvPr id="142" name="Google Shape;142;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3" name="Google Shape;143;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4" name="Google Shape;144;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5" name="Google Shape;145;p19"/>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146" name="Google Shape;146;p19"/>
          <p:cNvGraphicFramePr/>
          <p:nvPr/>
        </p:nvGraphicFramePr>
        <p:xfrm>
          <a:off x="381575" y="1120650"/>
          <a:ext cx="3000000" cy="3000000"/>
        </p:xfrm>
        <a:graphic>
          <a:graphicData uri="http://schemas.openxmlformats.org/drawingml/2006/table">
            <a:tbl>
              <a:tblPr>
                <a:noFill/>
                <a:tableStyleId>{6BE15D3C-EAAA-48B1-897F-61F7A2400CA8}</a:tableStyleId>
              </a:tblPr>
              <a:tblGrid>
                <a:gridCol w="1458875"/>
                <a:gridCol w="1946300"/>
                <a:gridCol w="3655900"/>
              </a:tblGrid>
              <a:tr h="800075">
                <a:tc>
                  <a:txBody>
                    <a:bodyPr/>
                    <a:lstStyle/>
                    <a:p>
                      <a:pPr indent="0" lvl="0" marL="0" rtl="0" algn="ctr">
                        <a:spcBef>
                          <a:spcPts val="0"/>
                        </a:spcBef>
                        <a:spcAft>
                          <a:spcPts val="0"/>
                        </a:spcAft>
                        <a:buNone/>
                      </a:pPr>
                      <a:r>
                        <a:rPr b="1" lang="en" sz="1200">
                          <a:latin typeface="Inter"/>
                          <a:ea typeface="Inter"/>
                          <a:cs typeface="Inter"/>
                          <a:sym typeface="Inter"/>
                        </a:rPr>
                        <a:t>Article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What is the main argument of this article?</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Evidence to Support Argument</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15469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“Resistance and Rebellion on the Spanish Frontier”</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5469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“Chile’s Indigenous”</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r h="1546900">
                <a:tc>
                  <a:txBody>
                    <a:bodyPr/>
                    <a:lstStyle/>
                    <a:p>
                      <a:pPr indent="0" lvl="0" marL="0" rtl="0" algn="ctr">
                        <a:spcBef>
                          <a:spcPts val="0"/>
                        </a:spcBef>
                        <a:spcAft>
                          <a:spcPts val="0"/>
                        </a:spcAft>
                        <a:buNone/>
                      </a:pPr>
                      <a:r>
                        <a:rPr b="1" lang="en" sz="1200">
                          <a:latin typeface="Inter"/>
                          <a:ea typeface="Inter"/>
                          <a:cs typeface="Inter"/>
                          <a:sym typeface="Inter"/>
                        </a:rPr>
                        <a:t>“Revolt”</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5469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“Native Women, Power, and Resistance”</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47" name="Google Shape;147;p19"/>
          <p:cNvSpPr txBox="1"/>
          <p:nvPr/>
        </p:nvSpPr>
        <p:spPr>
          <a:xfrm>
            <a:off x="594300" y="579092"/>
            <a:ext cx="65838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Fill in the graphic organizer below based on the articles you and your peers read about Indigenous Resistance. </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sp>
        <p:nvSpPr>
          <p:cNvPr id="152" name="Google Shape;152;p2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a:t>
            </a:r>
            <a:endParaRPr sz="2500">
              <a:solidFill>
                <a:schemeClr val="dk1"/>
              </a:solidFill>
              <a:latin typeface="Plus Jakarta Sans"/>
              <a:ea typeface="Plus Jakarta Sans"/>
              <a:cs typeface="Plus Jakarta Sans"/>
              <a:sym typeface="Plus Jakarta Sans"/>
            </a:endParaRPr>
          </a:p>
        </p:txBody>
      </p:sp>
      <p:sp>
        <p:nvSpPr>
          <p:cNvPr id="153" name="Google Shape;153;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4" name="Google Shape;154;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5" name="Google Shape;155;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6" name="Google Shape;156;p2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57" name="Google Shape;157;p20"/>
          <p:cNvSpPr txBox="1"/>
          <p:nvPr/>
        </p:nvSpPr>
        <p:spPr>
          <a:xfrm>
            <a:off x="3005680" y="26169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cxnSp>
        <p:nvCxnSpPr>
          <p:cNvPr id="158" name="Google Shape;158;p20"/>
          <p:cNvCxnSpPr>
            <a:stCxn id="159" idx="2"/>
            <a:endCxn id="160" idx="0"/>
          </p:cNvCxnSpPr>
          <p:nvPr/>
        </p:nvCxnSpPr>
        <p:spPr>
          <a:xfrm>
            <a:off x="3859845" y="3610686"/>
            <a:ext cx="2704200" cy="1550400"/>
          </a:xfrm>
          <a:prstGeom prst="straightConnector1">
            <a:avLst/>
          </a:prstGeom>
          <a:noFill/>
          <a:ln cap="flat" cmpd="sng" w="9525">
            <a:solidFill>
              <a:srgbClr val="595959"/>
            </a:solidFill>
            <a:prstDash val="solid"/>
            <a:round/>
            <a:headEnd len="med" w="med" type="none"/>
            <a:tailEnd len="med" w="med" type="triangle"/>
          </a:ln>
        </p:spPr>
      </p:cxnSp>
      <p:cxnSp>
        <p:nvCxnSpPr>
          <p:cNvPr id="161" name="Google Shape;161;p20"/>
          <p:cNvCxnSpPr>
            <a:stCxn id="159" idx="3"/>
            <a:endCxn id="162" idx="1"/>
          </p:cNvCxnSpPr>
          <p:nvPr/>
        </p:nvCxnSpPr>
        <p:spPr>
          <a:xfrm>
            <a:off x="4881195" y="3340236"/>
            <a:ext cx="528900" cy="200400"/>
          </a:xfrm>
          <a:prstGeom prst="straightConnector1">
            <a:avLst/>
          </a:prstGeom>
          <a:noFill/>
          <a:ln cap="flat" cmpd="sng" w="9525">
            <a:solidFill>
              <a:srgbClr val="595959"/>
            </a:solidFill>
            <a:prstDash val="solid"/>
            <a:round/>
            <a:headEnd len="med" w="med" type="none"/>
            <a:tailEnd len="med" w="med" type="triangle"/>
          </a:ln>
        </p:spPr>
      </p:cxnSp>
      <p:sp>
        <p:nvSpPr>
          <p:cNvPr id="163" name="Google Shape;163;p20"/>
          <p:cNvSpPr txBox="1"/>
          <p:nvPr/>
        </p:nvSpPr>
        <p:spPr>
          <a:xfrm>
            <a:off x="477195"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Quantity</a:t>
            </a:r>
            <a:r>
              <a:rPr lang="en" sz="1100">
                <a:solidFill>
                  <a:schemeClr val="dk1"/>
                </a:solidFill>
                <a:latin typeface="Inter"/>
                <a:ea typeface="Inter"/>
                <a:cs typeface="Inter"/>
                <a:sym typeface="Inter"/>
              </a:rPr>
              <a:t>: How many people were affected?</a:t>
            </a:r>
            <a:endParaRPr sz="1100"/>
          </a:p>
        </p:txBody>
      </p:sp>
      <p:sp>
        <p:nvSpPr>
          <p:cNvPr id="164" name="Google Shape;164;p20"/>
          <p:cNvSpPr txBox="1"/>
          <p:nvPr/>
        </p:nvSpPr>
        <p:spPr>
          <a:xfrm>
            <a:off x="2268690"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Profundity</a:t>
            </a:r>
            <a:r>
              <a:rPr lang="en" sz="1100">
                <a:solidFill>
                  <a:schemeClr val="dk1"/>
                </a:solidFill>
                <a:latin typeface="Inter"/>
                <a:ea typeface="Inter"/>
                <a:cs typeface="Inter"/>
                <a:sym typeface="Inter"/>
              </a:rPr>
              <a:t>: How deeply were people’s lives affected?</a:t>
            </a:r>
            <a:endParaRPr sz="1100"/>
          </a:p>
        </p:txBody>
      </p:sp>
      <p:sp>
        <p:nvSpPr>
          <p:cNvPr id="165" name="Google Shape;165;p20"/>
          <p:cNvSpPr txBox="1"/>
          <p:nvPr/>
        </p:nvSpPr>
        <p:spPr>
          <a:xfrm>
            <a:off x="406017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Durability</a:t>
            </a:r>
            <a:r>
              <a:rPr lang="en" sz="1100">
                <a:solidFill>
                  <a:schemeClr val="dk1"/>
                </a:solidFill>
                <a:latin typeface="Inter"/>
                <a:ea typeface="Inter"/>
                <a:cs typeface="Inter"/>
                <a:sym typeface="Inter"/>
              </a:rPr>
              <a:t>: For how long were people affected?</a:t>
            </a:r>
            <a:endParaRPr sz="1100"/>
          </a:p>
        </p:txBody>
      </p:sp>
      <p:sp>
        <p:nvSpPr>
          <p:cNvPr id="160" name="Google Shape;160;p20"/>
          <p:cNvSpPr txBox="1"/>
          <p:nvPr/>
        </p:nvSpPr>
        <p:spPr>
          <a:xfrm>
            <a:off x="582489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Relevance</a:t>
            </a:r>
            <a:r>
              <a:rPr lang="en" sz="1100">
                <a:solidFill>
                  <a:schemeClr val="dk1"/>
                </a:solidFill>
                <a:latin typeface="Inter"/>
                <a:ea typeface="Inter"/>
                <a:cs typeface="Inter"/>
                <a:sym typeface="Inter"/>
              </a:rPr>
              <a:t>: How is this still relevant today?</a:t>
            </a:r>
            <a:endParaRPr sz="1100"/>
          </a:p>
        </p:txBody>
      </p:sp>
      <p:cxnSp>
        <p:nvCxnSpPr>
          <p:cNvPr id="166" name="Google Shape;166;p20"/>
          <p:cNvCxnSpPr>
            <a:stCxn id="159" idx="2"/>
            <a:endCxn id="163" idx="0"/>
          </p:cNvCxnSpPr>
          <p:nvPr/>
        </p:nvCxnSpPr>
        <p:spPr>
          <a:xfrm flipH="1">
            <a:off x="1216545" y="3610686"/>
            <a:ext cx="2643300" cy="1550400"/>
          </a:xfrm>
          <a:prstGeom prst="straightConnector1">
            <a:avLst/>
          </a:prstGeom>
          <a:noFill/>
          <a:ln cap="flat" cmpd="sng" w="9525">
            <a:solidFill>
              <a:srgbClr val="595959"/>
            </a:solidFill>
            <a:prstDash val="solid"/>
            <a:round/>
            <a:headEnd len="med" w="med" type="none"/>
            <a:tailEnd len="med" w="med" type="triangle"/>
          </a:ln>
        </p:spPr>
      </p:cxnSp>
      <p:cxnSp>
        <p:nvCxnSpPr>
          <p:cNvPr id="167" name="Google Shape;167;p20"/>
          <p:cNvCxnSpPr>
            <a:stCxn id="159" idx="2"/>
            <a:endCxn id="164" idx="0"/>
          </p:cNvCxnSpPr>
          <p:nvPr/>
        </p:nvCxnSpPr>
        <p:spPr>
          <a:xfrm flipH="1">
            <a:off x="3007845" y="3610686"/>
            <a:ext cx="852000" cy="1550400"/>
          </a:xfrm>
          <a:prstGeom prst="straightConnector1">
            <a:avLst/>
          </a:prstGeom>
          <a:noFill/>
          <a:ln cap="flat" cmpd="sng" w="9525">
            <a:solidFill>
              <a:srgbClr val="595959"/>
            </a:solidFill>
            <a:prstDash val="solid"/>
            <a:round/>
            <a:headEnd len="med" w="med" type="none"/>
            <a:tailEnd len="med" w="med" type="triangle"/>
          </a:ln>
        </p:spPr>
      </p:cxnSp>
      <p:cxnSp>
        <p:nvCxnSpPr>
          <p:cNvPr id="168" name="Google Shape;168;p20"/>
          <p:cNvCxnSpPr>
            <a:stCxn id="159" idx="2"/>
            <a:endCxn id="165" idx="0"/>
          </p:cNvCxnSpPr>
          <p:nvPr/>
        </p:nvCxnSpPr>
        <p:spPr>
          <a:xfrm>
            <a:off x="3859845" y="3610686"/>
            <a:ext cx="939600" cy="1550400"/>
          </a:xfrm>
          <a:prstGeom prst="straightConnector1">
            <a:avLst/>
          </a:prstGeom>
          <a:noFill/>
          <a:ln cap="flat" cmpd="sng" w="9525">
            <a:solidFill>
              <a:srgbClr val="595959"/>
            </a:solidFill>
            <a:prstDash val="solid"/>
            <a:round/>
            <a:headEnd len="med" w="med" type="none"/>
            <a:tailEnd len="med" w="med" type="triangle"/>
          </a:ln>
        </p:spPr>
      </p:cxnSp>
      <p:sp>
        <p:nvSpPr>
          <p:cNvPr id="169" name="Google Shape;169;p20"/>
          <p:cNvSpPr txBox="1"/>
          <p:nvPr/>
        </p:nvSpPr>
        <p:spPr>
          <a:xfrm>
            <a:off x="477200" y="7851800"/>
            <a:ext cx="6825900" cy="13287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60000"/>
              </a:lnSpc>
              <a:spcBef>
                <a:spcPts val="0"/>
              </a:spcBef>
              <a:spcAft>
                <a:spcPts val="0"/>
              </a:spcAft>
              <a:buNone/>
            </a:pPr>
            <a:r>
              <a:rPr b="1" lang="en" sz="1300">
                <a:latin typeface="Inter"/>
                <a:ea typeface="Inter"/>
                <a:cs typeface="Inter"/>
                <a:sym typeface="Inter"/>
              </a:rPr>
              <a:t>In a nutshell</a:t>
            </a:r>
            <a:r>
              <a:rPr lang="en" sz="1300">
                <a:latin typeface="Inter"/>
                <a:ea typeface="Inter"/>
                <a:cs typeface="Inter"/>
                <a:sym typeface="Inter"/>
              </a:rPr>
              <a:t>: </a:t>
            </a:r>
            <a:r>
              <a:rPr b="1" lang="en" sz="1300" u="sng">
                <a:latin typeface="Inter"/>
                <a:ea typeface="Inter"/>
                <a:cs typeface="Inter"/>
                <a:sym typeface="Inter"/>
              </a:rPr>
              <a:t>Indigenous Resistance</a:t>
            </a:r>
            <a:r>
              <a:rPr lang="en" sz="1300">
                <a:latin typeface="Inter"/>
                <a:ea typeface="Inter"/>
                <a:cs typeface="Inter"/>
                <a:sym typeface="Inter"/>
              </a:rPr>
              <a:t> is historically significant because: ____________ </a:t>
            </a:r>
            <a:r>
              <a:rPr lang="en" sz="1300">
                <a:latin typeface="Inter"/>
                <a:ea typeface="Inter"/>
                <a:cs typeface="Inter"/>
                <a:sym typeface="Inter"/>
              </a:rPr>
              <a:t>______________________________________________________________________________________________________________________________________________________________________________</a:t>
            </a:r>
            <a:endParaRPr sz="1300">
              <a:latin typeface="Inter"/>
              <a:ea typeface="Inter"/>
              <a:cs typeface="Inter"/>
              <a:sym typeface="Inter"/>
            </a:endParaRPr>
          </a:p>
        </p:txBody>
      </p:sp>
      <p:sp>
        <p:nvSpPr>
          <p:cNvPr id="162" name="Google Shape;162;p20"/>
          <p:cNvSpPr txBox="1"/>
          <p:nvPr/>
        </p:nvSpPr>
        <p:spPr>
          <a:xfrm>
            <a:off x="5409984" y="2517952"/>
            <a:ext cx="1893300" cy="2045100"/>
          </a:xfrm>
          <a:prstGeom prst="rect">
            <a:avLst/>
          </a:prstGeom>
          <a:solidFill>
            <a:srgbClr val="FFFFFF"/>
          </a:solid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Who was affected?</a:t>
            </a:r>
            <a:endParaRPr sz="1600"/>
          </a:p>
        </p:txBody>
      </p:sp>
      <p:sp>
        <p:nvSpPr>
          <p:cNvPr id="170" name="Google Shape;170;p20"/>
          <p:cNvSpPr txBox="1"/>
          <p:nvPr/>
        </p:nvSpPr>
        <p:spPr>
          <a:xfrm>
            <a:off x="469731" y="1414993"/>
            <a:ext cx="1839900" cy="3147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latin typeface="Inter"/>
                <a:ea typeface="Inter"/>
                <a:cs typeface="Inter"/>
                <a:sym typeface="Inter"/>
              </a:rPr>
              <a:t>What are 3 examples of historical context that further demonstrate this topic’s historical significance?</a:t>
            </a:r>
            <a:endParaRPr sz="1100">
              <a:latin typeface="Inter"/>
              <a:ea typeface="Inter"/>
              <a:cs typeface="Inter"/>
              <a:sym typeface="Inter"/>
            </a:endParaRPr>
          </a:p>
          <a:p>
            <a:pPr indent="0" lvl="0" marL="0" rtl="0" algn="l">
              <a:spcBef>
                <a:spcPts val="0"/>
              </a:spcBef>
              <a:spcAft>
                <a:spcPts val="0"/>
              </a:spcAft>
              <a:buNone/>
            </a:pPr>
            <a:r>
              <a:t/>
            </a:r>
            <a:endParaRPr sz="6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p:txBody>
      </p:sp>
      <p:sp>
        <p:nvSpPr>
          <p:cNvPr id="171" name="Google Shape;171;p20"/>
          <p:cNvSpPr txBox="1"/>
          <p:nvPr/>
        </p:nvSpPr>
        <p:spPr>
          <a:xfrm>
            <a:off x="3378675" y="1333350"/>
            <a:ext cx="3924600" cy="714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establish historical significance is to show that a historical event is worth remembering.</a:t>
            </a:r>
            <a:endParaRPr b="1" i="1" sz="1300">
              <a:latin typeface="Inter"/>
              <a:ea typeface="Inter"/>
              <a:cs typeface="Inter"/>
              <a:sym typeface="Inter"/>
            </a:endParaRPr>
          </a:p>
        </p:txBody>
      </p:sp>
      <p:sp>
        <p:nvSpPr>
          <p:cNvPr id="159" name="Google Shape;159;p20"/>
          <p:cNvSpPr txBox="1"/>
          <p:nvPr/>
        </p:nvSpPr>
        <p:spPr>
          <a:xfrm>
            <a:off x="2838495" y="3069786"/>
            <a:ext cx="2042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solidFill>
                  <a:schemeClr val="dk1"/>
                </a:solidFill>
                <a:latin typeface="Inter"/>
                <a:ea typeface="Inter"/>
                <a:cs typeface="Inter"/>
                <a:sym typeface="Inter"/>
              </a:rPr>
              <a:t>Indigenous Resistance</a:t>
            </a:r>
            <a:endParaRPr b="1" sz="1600">
              <a:solidFill>
                <a:schemeClr val="dk1"/>
              </a:solidFill>
              <a:latin typeface="Inter"/>
              <a:ea typeface="Inter"/>
              <a:cs typeface="Inter"/>
              <a:sym typeface="Inter"/>
            </a:endParaRPr>
          </a:p>
        </p:txBody>
      </p:sp>
      <p:pic>
        <p:nvPicPr>
          <p:cNvPr id="172" name="Google Shape;172;p20"/>
          <p:cNvPicPr preferRelativeResize="0"/>
          <p:nvPr/>
        </p:nvPicPr>
        <p:blipFill>
          <a:blip r:embed="rId5">
            <a:alphaModFix/>
          </a:blip>
          <a:stretch>
            <a:fillRect/>
          </a:stretch>
        </p:blipFill>
        <p:spPr>
          <a:xfrm>
            <a:off x="2686700" y="1278908"/>
            <a:ext cx="822875" cy="822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